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0"/>
  </p:notesMasterIdLst>
  <p:handoutMasterIdLst>
    <p:handoutMasterId r:id="rId81"/>
  </p:handoutMasterIdLst>
  <p:sldIdLst>
    <p:sldId id="258" r:id="rId3"/>
    <p:sldId id="278" r:id="rId4"/>
    <p:sldId id="265" r:id="rId5"/>
    <p:sldId id="263" r:id="rId6"/>
    <p:sldId id="273" r:id="rId7"/>
    <p:sldId id="335" r:id="rId8"/>
    <p:sldId id="342" r:id="rId9"/>
    <p:sldId id="321" r:id="rId10"/>
    <p:sldId id="332" r:id="rId11"/>
    <p:sldId id="355" r:id="rId12"/>
    <p:sldId id="316" r:id="rId13"/>
    <p:sldId id="317" r:id="rId14"/>
    <p:sldId id="318" r:id="rId15"/>
    <p:sldId id="319" r:id="rId16"/>
    <p:sldId id="356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3" r:id="rId27"/>
    <p:sldId id="357" r:id="rId28"/>
    <p:sldId id="323" r:id="rId29"/>
    <p:sldId id="336" r:id="rId30"/>
    <p:sldId id="337" r:id="rId31"/>
    <p:sldId id="340" r:id="rId32"/>
    <p:sldId id="338" r:id="rId33"/>
    <p:sldId id="339" r:id="rId34"/>
    <p:sldId id="351" r:id="rId35"/>
    <p:sldId id="283" r:id="rId36"/>
    <p:sldId id="364" r:id="rId37"/>
    <p:sldId id="274" r:id="rId38"/>
    <p:sldId id="284" r:id="rId39"/>
    <p:sldId id="285" r:id="rId40"/>
    <p:sldId id="300" r:id="rId41"/>
    <p:sldId id="360" r:id="rId42"/>
    <p:sldId id="352" r:id="rId43"/>
    <p:sldId id="353" r:id="rId44"/>
    <p:sldId id="359" r:id="rId45"/>
    <p:sldId id="361" r:id="rId46"/>
    <p:sldId id="298" r:id="rId47"/>
    <p:sldId id="286" r:id="rId48"/>
    <p:sldId id="287" r:id="rId49"/>
    <p:sldId id="288" r:id="rId50"/>
    <p:sldId id="302" r:id="rId51"/>
    <p:sldId id="303" r:id="rId52"/>
    <p:sldId id="304" r:id="rId53"/>
    <p:sldId id="305" r:id="rId54"/>
    <p:sldId id="307" r:id="rId55"/>
    <p:sldId id="308" r:id="rId56"/>
    <p:sldId id="309" r:id="rId57"/>
    <p:sldId id="310" r:id="rId58"/>
    <p:sldId id="311" r:id="rId59"/>
    <p:sldId id="289" r:id="rId60"/>
    <p:sldId id="365" r:id="rId61"/>
    <p:sldId id="291" r:id="rId62"/>
    <p:sldId id="293" r:id="rId63"/>
    <p:sldId id="366" r:id="rId64"/>
    <p:sldId id="295" r:id="rId65"/>
    <p:sldId id="297" r:id="rId66"/>
    <p:sldId id="343" r:id="rId67"/>
    <p:sldId id="345" r:id="rId68"/>
    <p:sldId id="346" r:id="rId69"/>
    <p:sldId id="344" r:id="rId70"/>
    <p:sldId id="347" r:id="rId71"/>
    <p:sldId id="348" r:id="rId72"/>
    <p:sldId id="334" r:id="rId73"/>
    <p:sldId id="313" r:id="rId74"/>
    <p:sldId id="349" r:id="rId75"/>
    <p:sldId id="350" r:id="rId76"/>
    <p:sldId id="320" r:id="rId77"/>
    <p:sldId id="358" r:id="rId78"/>
    <p:sldId id="363" r:id="rId7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2" autoAdjust="0"/>
    <p:restoredTop sz="77943" autoAdjust="0"/>
  </p:normalViewPr>
  <p:slideViewPr>
    <p:cSldViewPr>
      <p:cViewPr varScale="1">
        <p:scale>
          <a:sx n="99" d="100"/>
          <a:sy n="9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72" y="-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BDB50-8E74-433C-9C72-9651DB0B3939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3C8787-5A17-4961-9146-52436842DBF0}">
      <dgm:prSet phldrT="[Text]"/>
      <dgm:spPr/>
      <dgm:t>
        <a:bodyPr/>
        <a:lstStyle/>
        <a:p>
          <a:r>
            <a:rPr lang="en-US" dirty="0" smtClean="0"/>
            <a:t>Theoretical Phase</a:t>
          </a:r>
        </a:p>
      </dgm:t>
    </dgm:pt>
    <dgm:pt modelId="{FCA49D8B-7431-4C99-A448-8D18E4D9C974}" type="parTrans" cxnId="{92E02FF7-0094-4F44-93EB-996CF112DBD4}">
      <dgm:prSet/>
      <dgm:spPr/>
      <dgm:t>
        <a:bodyPr/>
        <a:lstStyle/>
        <a:p>
          <a:endParaRPr lang="en-US"/>
        </a:p>
      </dgm:t>
    </dgm:pt>
    <dgm:pt modelId="{88837C76-024B-41EA-B08E-3E5620E1189E}" type="sibTrans" cxnId="{92E02FF7-0094-4F44-93EB-996CF112DBD4}">
      <dgm:prSet/>
      <dgm:spPr/>
      <dgm:t>
        <a:bodyPr/>
        <a:lstStyle/>
        <a:p>
          <a:endParaRPr lang="en-US"/>
        </a:p>
      </dgm:t>
    </dgm:pt>
    <dgm:pt modelId="{FF9EF90D-AE30-4A53-9329-6C0F5AA70F35}">
      <dgm:prSet phldrT="[Text]"/>
      <dgm:spPr/>
      <dgm:t>
        <a:bodyPr/>
        <a:lstStyle/>
        <a:p>
          <a:r>
            <a:rPr lang="en-US" dirty="0" smtClean="0"/>
            <a:t>Defining the construct</a:t>
          </a:r>
          <a:endParaRPr lang="en-US" dirty="0"/>
        </a:p>
      </dgm:t>
    </dgm:pt>
    <dgm:pt modelId="{68FE6A48-5EFB-45C7-A8A8-AAC00D45CFC8}" type="parTrans" cxnId="{78CFC1AC-9A24-491E-AF8D-78B1D6E0B343}">
      <dgm:prSet/>
      <dgm:spPr/>
      <dgm:t>
        <a:bodyPr/>
        <a:lstStyle/>
        <a:p>
          <a:endParaRPr lang="en-US"/>
        </a:p>
      </dgm:t>
    </dgm:pt>
    <dgm:pt modelId="{EC41D523-4E72-4271-82FB-DF1A2DEA7967}" type="sibTrans" cxnId="{78CFC1AC-9A24-491E-AF8D-78B1D6E0B343}">
      <dgm:prSet/>
      <dgm:spPr/>
      <dgm:t>
        <a:bodyPr/>
        <a:lstStyle/>
        <a:p>
          <a:endParaRPr lang="en-US"/>
        </a:p>
      </dgm:t>
    </dgm:pt>
    <dgm:pt modelId="{6E86E2C6-FF37-4E77-A7F9-94476FDF2EB8}">
      <dgm:prSet phldrT="[Text]"/>
      <dgm:spPr/>
      <dgm:t>
        <a:bodyPr/>
        <a:lstStyle/>
        <a:p>
          <a:r>
            <a:rPr lang="en-US" dirty="0" smtClean="0"/>
            <a:t>Survey Research Phase</a:t>
          </a:r>
        </a:p>
      </dgm:t>
    </dgm:pt>
    <dgm:pt modelId="{7AA6325D-5B14-4755-8A79-D53274015A53}" type="parTrans" cxnId="{9C5C275C-819B-40F5-8CB1-15E9BB7F9693}">
      <dgm:prSet/>
      <dgm:spPr/>
      <dgm:t>
        <a:bodyPr/>
        <a:lstStyle/>
        <a:p>
          <a:endParaRPr lang="en-US"/>
        </a:p>
      </dgm:t>
    </dgm:pt>
    <dgm:pt modelId="{5C45FF8F-9923-4B48-ACA2-8A9580C8AD6E}" type="sibTrans" cxnId="{9C5C275C-819B-40F5-8CB1-15E9BB7F9693}">
      <dgm:prSet/>
      <dgm:spPr/>
      <dgm:t>
        <a:bodyPr/>
        <a:lstStyle/>
        <a:p>
          <a:endParaRPr lang="en-US"/>
        </a:p>
      </dgm:t>
    </dgm:pt>
    <dgm:pt modelId="{2B941F15-BEE6-41E1-A41D-C209E90DDB4D}">
      <dgm:prSet phldrT="[Text]"/>
      <dgm:spPr/>
      <dgm:t>
        <a:bodyPr/>
        <a:lstStyle/>
        <a:p>
          <a:r>
            <a:rPr lang="en-US" sz="1800" dirty="0" smtClean="0"/>
            <a:t>Questionnaire Development</a:t>
          </a:r>
          <a:endParaRPr lang="en-US" sz="1800" dirty="0"/>
        </a:p>
      </dgm:t>
    </dgm:pt>
    <dgm:pt modelId="{3D6200B0-2978-4D51-9518-B61748348FA5}" type="parTrans" cxnId="{4D6A8F22-9BA1-44A9-BCB8-79D7903AFF2D}">
      <dgm:prSet/>
      <dgm:spPr/>
      <dgm:t>
        <a:bodyPr/>
        <a:lstStyle/>
        <a:p>
          <a:endParaRPr lang="en-US"/>
        </a:p>
      </dgm:t>
    </dgm:pt>
    <dgm:pt modelId="{682EA8F3-D1E1-4488-A88E-6A58B670B149}" type="sibTrans" cxnId="{4D6A8F22-9BA1-44A9-BCB8-79D7903AFF2D}">
      <dgm:prSet/>
      <dgm:spPr/>
      <dgm:t>
        <a:bodyPr/>
        <a:lstStyle/>
        <a:p>
          <a:endParaRPr lang="en-US"/>
        </a:p>
      </dgm:t>
    </dgm:pt>
    <dgm:pt modelId="{7DCAC479-230B-4ED8-B499-2A04F04F00F7}">
      <dgm:prSet phldrT="[Text]"/>
      <dgm:spPr/>
      <dgm:t>
        <a:bodyPr/>
        <a:lstStyle/>
        <a:p>
          <a:r>
            <a:rPr lang="en-US" dirty="0" smtClean="0"/>
            <a:t>Evaluation Phase</a:t>
          </a:r>
          <a:endParaRPr lang="en-US" dirty="0"/>
        </a:p>
      </dgm:t>
    </dgm:pt>
    <dgm:pt modelId="{A4EF0B5A-6FD5-4CBC-A64B-0C46E4195CD7}" type="parTrans" cxnId="{17EF53FA-DEE8-45CC-8C1A-8E80E797AB5C}">
      <dgm:prSet/>
      <dgm:spPr/>
      <dgm:t>
        <a:bodyPr/>
        <a:lstStyle/>
        <a:p>
          <a:endParaRPr lang="en-US"/>
        </a:p>
      </dgm:t>
    </dgm:pt>
    <dgm:pt modelId="{E628E353-A1A2-441A-A73D-2BBEA1F0E523}" type="sibTrans" cxnId="{17EF53FA-DEE8-45CC-8C1A-8E80E797AB5C}">
      <dgm:prSet/>
      <dgm:spPr/>
      <dgm:t>
        <a:bodyPr/>
        <a:lstStyle/>
        <a:p>
          <a:endParaRPr lang="en-US"/>
        </a:p>
      </dgm:t>
    </dgm:pt>
    <dgm:pt modelId="{18732713-2A27-4A3C-91B9-659556920090}">
      <dgm:prSet phldrT="[Text]"/>
      <dgm:spPr/>
      <dgm:t>
        <a:bodyPr/>
        <a:lstStyle/>
        <a:p>
          <a:r>
            <a:rPr lang="en-US" dirty="0" smtClean="0"/>
            <a:t>Scale length optimization</a:t>
          </a:r>
          <a:endParaRPr lang="en-US" dirty="0"/>
        </a:p>
      </dgm:t>
    </dgm:pt>
    <dgm:pt modelId="{32AD1859-55C3-497B-9D4A-B3311AD0460F}" type="parTrans" cxnId="{70A9087D-552F-4639-8E2F-6E189A749505}">
      <dgm:prSet/>
      <dgm:spPr/>
      <dgm:t>
        <a:bodyPr/>
        <a:lstStyle/>
        <a:p>
          <a:endParaRPr lang="en-US"/>
        </a:p>
      </dgm:t>
    </dgm:pt>
    <dgm:pt modelId="{4B0A15DD-17B2-4427-9E91-ACB88BC85D4F}" type="sibTrans" cxnId="{70A9087D-552F-4639-8E2F-6E189A749505}">
      <dgm:prSet/>
      <dgm:spPr/>
      <dgm:t>
        <a:bodyPr/>
        <a:lstStyle/>
        <a:p>
          <a:endParaRPr lang="en-US"/>
        </a:p>
      </dgm:t>
    </dgm:pt>
    <dgm:pt modelId="{3F33F47E-43FB-4DEA-98CA-95CC470CA890}">
      <dgm:prSet phldrT="[Text]"/>
      <dgm:spPr/>
      <dgm:t>
        <a:bodyPr/>
        <a:lstStyle/>
        <a:p>
          <a:r>
            <a:rPr lang="en-US" dirty="0" smtClean="0"/>
            <a:t>Item pool generation</a:t>
          </a:r>
          <a:endParaRPr lang="en-US" dirty="0"/>
        </a:p>
      </dgm:t>
    </dgm:pt>
    <dgm:pt modelId="{4FE4AA7D-BBA5-4DB2-AD92-2B2A35265AE3}" type="parTrans" cxnId="{DF86C093-538A-497A-958B-CA97BBF74857}">
      <dgm:prSet/>
      <dgm:spPr/>
      <dgm:t>
        <a:bodyPr/>
        <a:lstStyle/>
        <a:p>
          <a:endParaRPr lang="en-US"/>
        </a:p>
      </dgm:t>
    </dgm:pt>
    <dgm:pt modelId="{7AE41BB4-3FDD-4BB5-B0BB-6A59C53BB048}" type="sibTrans" cxnId="{DF86C093-538A-497A-958B-CA97BBF74857}">
      <dgm:prSet/>
      <dgm:spPr/>
      <dgm:t>
        <a:bodyPr/>
        <a:lstStyle/>
        <a:p>
          <a:endParaRPr lang="en-US"/>
        </a:p>
      </dgm:t>
    </dgm:pt>
    <dgm:pt modelId="{14C72696-8C84-4A61-9DFD-225144ACA3AB}">
      <dgm:prSet phldrT="[Text]"/>
      <dgm:spPr/>
      <dgm:t>
        <a:bodyPr/>
        <a:lstStyle/>
        <a:p>
          <a:r>
            <a:rPr lang="en-US" dirty="0" smtClean="0"/>
            <a:t>Expert panel review</a:t>
          </a:r>
          <a:endParaRPr lang="en-US" dirty="0"/>
        </a:p>
      </dgm:t>
    </dgm:pt>
    <dgm:pt modelId="{095619BF-DFFB-48FC-A9E6-EC9970A6ACE1}" type="parTrans" cxnId="{7F7CC6F5-10A0-4667-B6EF-B7CBE2DA3142}">
      <dgm:prSet/>
      <dgm:spPr/>
      <dgm:t>
        <a:bodyPr/>
        <a:lstStyle/>
        <a:p>
          <a:endParaRPr lang="en-US"/>
        </a:p>
      </dgm:t>
    </dgm:pt>
    <dgm:pt modelId="{A93A1BEF-ED5A-4FD3-A7F1-4D8D49A3FB97}" type="sibTrans" cxnId="{7F7CC6F5-10A0-4667-B6EF-B7CBE2DA3142}">
      <dgm:prSet/>
      <dgm:spPr/>
      <dgm:t>
        <a:bodyPr/>
        <a:lstStyle/>
        <a:p>
          <a:endParaRPr lang="en-US"/>
        </a:p>
      </dgm:t>
    </dgm:pt>
    <dgm:pt modelId="{0CFD2A0B-8A2A-454D-A942-AB3554B27229}">
      <dgm:prSet phldrT="[Text]"/>
      <dgm:spPr/>
      <dgm:t>
        <a:bodyPr/>
        <a:lstStyle/>
        <a:p>
          <a:r>
            <a:rPr lang="en-US" sz="1800" dirty="0" smtClean="0"/>
            <a:t>Pilot test</a:t>
          </a:r>
          <a:endParaRPr lang="en-US" sz="1800" dirty="0"/>
        </a:p>
      </dgm:t>
    </dgm:pt>
    <dgm:pt modelId="{131CE89D-37EA-4040-9414-C5658F27211E}" type="parTrans" cxnId="{534B9817-7697-4FD6-B699-2F757A0A5D24}">
      <dgm:prSet/>
      <dgm:spPr/>
      <dgm:t>
        <a:bodyPr/>
        <a:lstStyle/>
        <a:p>
          <a:endParaRPr lang="en-US"/>
        </a:p>
      </dgm:t>
    </dgm:pt>
    <dgm:pt modelId="{F6F36879-F2BE-4920-9E79-BCE904F69B9F}" type="sibTrans" cxnId="{534B9817-7697-4FD6-B699-2F757A0A5D24}">
      <dgm:prSet/>
      <dgm:spPr/>
      <dgm:t>
        <a:bodyPr/>
        <a:lstStyle/>
        <a:p>
          <a:endParaRPr lang="en-US"/>
        </a:p>
      </dgm:t>
    </dgm:pt>
    <dgm:pt modelId="{3270D327-2B8A-4676-96BE-5B890A5A8504}">
      <dgm:prSet phldrT="[Text]"/>
      <dgm:spPr/>
      <dgm:t>
        <a:bodyPr/>
        <a:lstStyle/>
        <a:p>
          <a:r>
            <a:rPr lang="en-US" dirty="0" smtClean="0"/>
            <a:t>Item Analysis</a:t>
          </a:r>
          <a:endParaRPr lang="en-US" dirty="0"/>
        </a:p>
      </dgm:t>
    </dgm:pt>
    <dgm:pt modelId="{D1C414CE-FF1C-47E3-B74A-5135B4BFD24D}" type="parTrans" cxnId="{9C9E61BA-9B83-4B02-A8D5-EDDF4BD1F05E}">
      <dgm:prSet/>
      <dgm:spPr/>
      <dgm:t>
        <a:bodyPr/>
        <a:lstStyle/>
        <a:p>
          <a:endParaRPr lang="en-US"/>
        </a:p>
      </dgm:t>
    </dgm:pt>
    <dgm:pt modelId="{76476135-359B-4DCA-9028-B934BB7F213E}" type="sibTrans" cxnId="{9C9E61BA-9B83-4B02-A8D5-EDDF4BD1F05E}">
      <dgm:prSet/>
      <dgm:spPr/>
      <dgm:t>
        <a:bodyPr/>
        <a:lstStyle/>
        <a:p>
          <a:endParaRPr lang="en-US"/>
        </a:p>
      </dgm:t>
    </dgm:pt>
    <dgm:pt modelId="{2E515439-90F7-42DC-AF3E-96F8BE437537}">
      <dgm:prSet phldrT="[Text]" custT="1"/>
      <dgm:spPr/>
      <dgm:t>
        <a:bodyPr/>
        <a:lstStyle/>
        <a:p>
          <a:r>
            <a:rPr lang="en-US" sz="1500" dirty="0" smtClean="0"/>
            <a:t>Inclusion of validation items</a:t>
          </a:r>
          <a:endParaRPr lang="en-US" sz="1500" dirty="0"/>
        </a:p>
      </dgm:t>
    </dgm:pt>
    <dgm:pt modelId="{B98908B8-1D1D-4EC1-98B5-02130E1A1175}" type="parTrans" cxnId="{EAB43952-F551-42F4-AA2C-F2DBBCF28310}">
      <dgm:prSet/>
      <dgm:spPr/>
      <dgm:t>
        <a:bodyPr/>
        <a:lstStyle/>
        <a:p>
          <a:endParaRPr lang="en-US"/>
        </a:p>
      </dgm:t>
    </dgm:pt>
    <dgm:pt modelId="{1837ACD0-CC7A-45D0-AC99-00D664B9CF82}" type="sibTrans" cxnId="{EAB43952-F551-42F4-AA2C-F2DBBCF28310}">
      <dgm:prSet/>
      <dgm:spPr/>
      <dgm:t>
        <a:bodyPr/>
        <a:lstStyle/>
        <a:p>
          <a:endParaRPr lang="en-US"/>
        </a:p>
      </dgm:t>
    </dgm:pt>
    <dgm:pt modelId="{73A20CDE-0629-40C3-9FDD-7DD1AF63E61E}">
      <dgm:prSet phldrT="[Text]" custT="1"/>
      <dgm:spPr/>
      <dgm:t>
        <a:bodyPr/>
        <a:lstStyle/>
        <a:p>
          <a:r>
            <a:rPr lang="en-US" sz="1500" dirty="0" smtClean="0"/>
            <a:t>Sampling and data collection</a:t>
          </a:r>
          <a:endParaRPr lang="en-US" sz="1500" dirty="0"/>
        </a:p>
      </dgm:t>
    </dgm:pt>
    <dgm:pt modelId="{F3C4B0DC-B00E-45AC-A95F-63A72D423D61}" type="parTrans" cxnId="{5A4B6BDB-017B-4804-83F0-234E75949E21}">
      <dgm:prSet/>
      <dgm:spPr/>
      <dgm:t>
        <a:bodyPr/>
        <a:lstStyle/>
        <a:p>
          <a:endParaRPr lang="en-US"/>
        </a:p>
      </dgm:t>
    </dgm:pt>
    <dgm:pt modelId="{88641848-9570-4A68-90E5-EA2A394C487D}" type="sibTrans" cxnId="{5A4B6BDB-017B-4804-83F0-234E75949E21}">
      <dgm:prSet/>
      <dgm:spPr/>
      <dgm:t>
        <a:bodyPr/>
        <a:lstStyle/>
        <a:p>
          <a:endParaRPr lang="en-US"/>
        </a:p>
      </dgm:t>
    </dgm:pt>
    <dgm:pt modelId="{D3EB691A-40B4-475F-B0EF-155D1BEA9F54}">
      <dgm:prSet phldrT="[Text]"/>
      <dgm:spPr/>
      <dgm:t>
        <a:bodyPr/>
        <a:lstStyle/>
        <a:p>
          <a:endParaRPr lang="en-US" dirty="0"/>
        </a:p>
      </dgm:t>
    </dgm:pt>
    <dgm:pt modelId="{20F2757C-9BAF-4092-B514-AE2978228DEB}" type="parTrans" cxnId="{A79421AD-A6A1-4953-93E5-6F33A407EA5D}">
      <dgm:prSet/>
      <dgm:spPr/>
      <dgm:t>
        <a:bodyPr/>
        <a:lstStyle/>
        <a:p>
          <a:endParaRPr lang="en-US"/>
        </a:p>
      </dgm:t>
    </dgm:pt>
    <dgm:pt modelId="{CA546165-A4F1-4762-B086-722DCED39733}" type="sibTrans" cxnId="{A79421AD-A6A1-4953-93E5-6F33A407EA5D}">
      <dgm:prSet/>
      <dgm:spPr/>
      <dgm:t>
        <a:bodyPr/>
        <a:lstStyle/>
        <a:p>
          <a:endParaRPr lang="en-US"/>
        </a:p>
      </dgm:t>
    </dgm:pt>
    <dgm:pt modelId="{364FDFA4-F17C-4F2B-A3DB-E7E2939ED218}" type="pres">
      <dgm:prSet presAssocID="{2CABDB50-8E74-433C-9C72-9651DB0B39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21B5CD-AFC0-41F9-8C33-F22557412771}" type="pres">
      <dgm:prSet presAssocID="{DE3C8787-5A17-4961-9146-52436842DBF0}" presName="composite" presStyleCnt="0"/>
      <dgm:spPr/>
    </dgm:pt>
    <dgm:pt modelId="{89D37F11-EB95-4E79-8A89-A302EB8D3FA9}" type="pres">
      <dgm:prSet presAssocID="{DE3C8787-5A17-4961-9146-52436842DBF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0152E-F875-47F5-96D5-4CB914A2F69B}" type="pres">
      <dgm:prSet presAssocID="{DE3C8787-5A17-4961-9146-52436842DBF0}" presName="parSh" presStyleLbl="node1" presStyleIdx="0" presStyleCnt="3"/>
      <dgm:spPr/>
      <dgm:t>
        <a:bodyPr/>
        <a:lstStyle/>
        <a:p>
          <a:endParaRPr lang="en-US"/>
        </a:p>
      </dgm:t>
    </dgm:pt>
    <dgm:pt modelId="{472BEDC2-A515-4BE1-BBCB-1C4C43C4C0B4}" type="pres">
      <dgm:prSet presAssocID="{DE3C8787-5A17-4961-9146-52436842DBF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9375B-AEF9-40F7-9D16-72184AE16F9D}" type="pres">
      <dgm:prSet presAssocID="{88837C76-024B-41EA-B08E-3E5620E1189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32FD78-052F-45D5-8D70-063954E42DCA}" type="pres">
      <dgm:prSet presAssocID="{88837C76-024B-41EA-B08E-3E5620E1189E}" presName="connTx" presStyleLbl="sibTrans2D1" presStyleIdx="0" presStyleCnt="2"/>
      <dgm:spPr/>
      <dgm:t>
        <a:bodyPr/>
        <a:lstStyle/>
        <a:p>
          <a:endParaRPr lang="en-US"/>
        </a:p>
      </dgm:t>
    </dgm:pt>
    <dgm:pt modelId="{3E1848AA-CF2C-4EE5-9644-02E210217EEB}" type="pres">
      <dgm:prSet presAssocID="{6E86E2C6-FF37-4E77-A7F9-94476FDF2EB8}" presName="composite" presStyleCnt="0"/>
      <dgm:spPr/>
    </dgm:pt>
    <dgm:pt modelId="{FEA8341E-2451-4DEE-BFA4-75456F3F935D}" type="pres">
      <dgm:prSet presAssocID="{6E86E2C6-FF37-4E77-A7F9-94476FDF2EB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74578-154C-43B6-8EA7-EFB57E445F14}" type="pres">
      <dgm:prSet presAssocID="{6E86E2C6-FF37-4E77-A7F9-94476FDF2EB8}" presName="parSh" presStyleLbl="node1" presStyleIdx="1" presStyleCnt="3"/>
      <dgm:spPr/>
      <dgm:t>
        <a:bodyPr/>
        <a:lstStyle/>
        <a:p>
          <a:endParaRPr lang="en-US"/>
        </a:p>
      </dgm:t>
    </dgm:pt>
    <dgm:pt modelId="{24234419-116A-49A8-9B16-746AA68DB8EF}" type="pres">
      <dgm:prSet presAssocID="{6E86E2C6-FF37-4E77-A7F9-94476FDF2EB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52BF7-466B-428D-A1CC-D12BB7C50D55}" type="pres">
      <dgm:prSet presAssocID="{5C45FF8F-9923-4B48-ACA2-8A9580C8AD6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D0AC23D-05E1-4DC7-AF2E-FD5EEC9A6620}" type="pres">
      <dgm:prSet presAssocID="{5C45FF8F-9923-4B48-ACA2-8A9580C8AD6E}" presName="connTx" presStyleLbl="sibTrans2D1" presStyleIdx="1" presStyleCnt="2"/>
      <dgm:spPr/>
      <dgm:t>
        <a:bodyPr/>
        <a:lstStyle/>
        <a:p>
          <a:endParaRPr lang="en-US"/>
        </a:p>
      </dgm:t>
    </dgm:pt>
    <dgm:pt modelId="{6915050A-27F6-41FC-A598-7D8F7C4A51C1}" type="pres">
      <dgm:prSet presAssocID="{7DCAC479-230B-4ED8-B499-2A04F04F00F7}" presName="composite" presStyleCnt="0"/>
      <dgm:spPr/>
    </dgm:pt>
    <dgm:pt modelId="{146802B4-DB5B-46C5-AF9B-57D6E508FF32}" type="pres">
      <dgm:prSet presAssocID="{7DCAC479-230B-4ED8-B499-2A04F04F00F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C9408-EA3F-41C7-B2C9-5DC813A40F18}" type="pres">
      <dgm:prSet presAssocID="{7DCAC479-230B-4ED8-B499-2A04F04F00F7}" presName="parSh" presStyleLbl="node1" presStyleIdx="2" presStyleCnt="3"/>
      <dgm:spPr/>
      <dgm:t>
        <a:bodyPr/>
        <a:lstStyle/>
        <a:p>
          <a:endParaRPr lang="en-US"/>
        </a:p>
      </dgm:t>
    </dgm:pt>
    <dgm:pt modelId="{964B6341-9838-4533-9354-C61467A311FA}" type="pres">
      <dgm:prSet presAssocID="{7DCAC479-230B-4ED8-B499-2A04F04F00F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49291-964E-4A2A-A35F-E584F3CA7214}" type="presOf" srcId="{14C72696-8C84-4A61-9DFD-225144ACA3AB}" destId="{472BEDC2-A515-4BE1-BBCB-1C4C43C4C0B4}" srcOrd="0" destOrd="2" presId="urn:microsoft.com/office/officeart/2005/8/layout/process3"/>
    <dgm:cxn modelId="{C7AC222B-E3A1-4E38-B165-2E2F94D0FCC2}" type="presOf" srcId="{6E86E2C6-FF37-4E77-A7F9-94476FDF2EB8}" destId="{FEA8341E-2451-4DEE-BFA4-75456F3F935D}" srcOrd="0" destOrd="0" presId="urn:microsoft.com/office/officeart/2005/8/layout/process3"/>
    <dgm:cxn modelId="{D91B9258-6F6E-4917-9E3F-95B5C365B216}" type="presOf" srcId="{3F33F47E-43FB-4DEA-98CA-95CC470CA890}" destId="{472BEDC2-A515-4BE1-BBCB-1C4C43C4C0B4}" srcOrd="0" destOrd="1" presId="urn:microsoft.com/office/officeart/2005/8/layout/process3"/>
    <dgm:cxn modelId="{78CFC1AC-9A24-491E-AF8D-78B1D6E0B343}" srcId="{DE3C8787-5A17-4961-9146-52436842DBF0}" destId="{FF9EF90D-AE30-4A53-9329-6C0F5AA70F35}" srcOrd="0" destOrd="0" parTransId="{68FE6A48-5EFB-45C7-A8A8-AAC00D45CFC8}" sibTransId="{EC41D523-4E72-4271-82FB-DF1A2DEA7967}"/>
    <dgm:cxn modelId="{5E651BBF-4B00-40C7-BD71-D890008BE5CF}" type="presOf" srcId="{18732713-2A27-4A3C-91B9-659556920090}" destId="{964B6341-9838-4533-9354-C61467A311FA}" srcOrd="0" destOrd="2" presId="urn:microsoft.com/office/officeart/2005/8/layout/process3"/>
    <dgm:cxn modelId="{9F7CE705-98B4-4002-B2F3-32BB95263273}" type="presOf" srcId="{7DCAC479-230B-4ED8-B499-2A04F04F00F7}" destId="{146802B4-DB5B-46C5-AF9B-57D6E508FF32}" srcOrd="0" destOrd="0" presId="urn:microsoft.com/office/officeart/2005/8/layout/process3"/>
    <dgm:cxn modelId="{A79421AD-A6A1-4953-93E5-6F33A407EA5D}" srcId="{7DCAC479-230B-4ED8-B499-2A04F04F00F7}" destId="{D3EB691A-40B4-475F-B0EF-155D1BEA9F54}" srcOrd="1" destOrd="0" parTransId="{20F2757C-9BAF-4092-B514-AE2978228DEB}" sibTransId="{CA546165-A4F1-4762-B086-722DCED39733}"/>
    <dgm:cxn modelId="{0396725B-DDD3-4F6B-9C9D-B2037C253584}" type="presOf" srcId="{5C45FF8F-9923-4B48-ACA2-8A9580C8AD6E}" destId="{4D0AC23D-05E1-4DC7-AF2E-FD5EEC9A6620}" srcOrd="1" destOrd="0" presId="urn:microsoft.com/office/officeart/2005/8/layout/process3"/>
    <dgm:cxn modelId="{1069B356-4AE2-40BC-89CC-3A78746A8DEC}" type="presOf" srcId="{D3EB691A-40B4-475F-B0EF-155D1BEA9F54}" destId="{964B6341-9838-4533-9354-C61467A311FA}" srcOrd="0" destOrd="1" presId="urn:microsoft.com/office/officeart/2005/8/layout/process3"/>
    <dgm:cxn modelId="{DF86C093-538A-497A-958B-CA97BBF74857}" srcId="{DE3C8787-5A17-4961-9146-52436842DBF0}" destId="{3F33F47E-43FB-4DEA-98CA-95CC470CA890}" srcOrd="1" destOrd="0" parTransId="{4FE4AA7D-BBA5-4DB2-AD92-2B2A35265AE3}" sibTransId="{7AE41BB4-3FDD-4BB5-B0BB-6A59C53BB048}"/>
    <dgm:cxn modelId="{5183F435-2110-4284-8EF6-1CBD71D21A36}" type="presOf" srcId="{3270D327-2B8A-4676-96BE-5B890A5A8504}" destId="{964B6341-9838-4533-9354-C61467A311FA}" srcOrd="0" destOrd="0" presId="urn:microsoft.com/office/officeart/2005/8/layout/process3"/>
    <dgm:cxn modelId="{70A9087D-552F-4639-8E2F-6E189A749505}" srcId="{7DCAC479-230B-4ED8-B499-2A04F04F00F7}" destId="{18732713-2A27-4A3C-91B9-659556920090}" srcOrd="2" destOrd="0" parTransId="{32AD1859-55C3-497B-9D4A-B3311AD0460F}" sibTransId="{4B0A15DD-17B2-4427-9E91-ACB88BC85D4F}"/>
    <dgm:cxn modelId="{9C5C275C-819B-40F5-8CB1-15E9BB7F9693}" srcId="{2CABDB50-8E74-433C-9C72-9651DB0B3939}" destId="{6E86E2C6-FF37-4E77-A7F9-94476FDF2EB8}" srcOrd="1" destOrd="0" parTransId="{7AA6325D-5B14-4755-8A79-D53274015A53}" sibTransId="{5C45FF8F-9923-4B48-ACA2-8A9580C8AD6E}"/>
    <dgm:cxn modelId="{90F918B6-63D3-4ED2-A34D-9FAFC7D80582}" type="presOf" srcId="{DE3C8787-5A17-4961-9146-52436842DBF0}" destId="{89D37F11-EB95-4E79-8A89-A302EB8D3FA9}" srcOrd="0" destOrd="0" presId="urn:microsoft.com/office/officeart/2005/8/layout/process3"/>
    <dgm:cxn modelId="{534B9817-7697-4FD6-B699-2F757A0A5D24}" srcId="{6E86E2C6-FF37-4E77-A7F9-94476FDF2EB8}" destId="{0CFD2A0B-8A2A-454D-A942-AB3554B27229}" srcOrd="1" destOrd="0" parTransId="{131CE89D-37EA-4040-9414-C5658F27211E}" sibTransId="{F6F36879-F2BE-4920-9E79-BCE904F69B9F}"/>
    <dgm:cxn modelId="{7F7CC6F5-10A0-4667-B6EF-B7CBE2DA3142}" srcId="{DE3C8787-5A17-4961-9146-52436842DBF0}" destId="{14C72696-8C84-4A61-9DFD-225144ACA3AB}" srcOrd="2" destOrd="0" parTransId="{095619BF-DFFB-48FC-A9E6-EC9970A6ACE1}" sibTransId="{A93A1BEF-ED5A-4FD3-A7F1-4D8D49A3FB97}"/>
    <dgm:cxn modelId="{A6065EB8-FE9A-418E-8126-7BCA2C510549}" type="presOf" srcId="{88837C76-024B-41EA-B08E-3E5620E1189E}" destId="{FA32FD78-052F-45D5-8D70-063954E42DCA}" srcOrd="1" destOrd="0" presId="urn:microsoft.com/office/officeart/2005/8/layout/process3"/>
    <dgm:cxn modelId="{3F1A15DE-3325-496B-A49C-AFE353F26AE0}" type="presOf" srcId="{2B941F15-BEE6-41E1-A41D-C209E90DDB4D}" destId="{24234419-116A-49A8-9B16-746AA68DB8EF}" srcOrd="0" destOrd="0" presId="urn:microsoft.com/office/officeart/2005/8/layout/process3"/>
    <dgm:cxn modelId="{EAB43952-F551-42F4-AA2C-F2DBBCF28310}" srcId="{2B941F15-BEE6-41E1-A41D-C209E90DDB4D}" destId="{2E515439-90F7-42DC-AF3E-96F8BE437537}" srcOrd="0" destOrd="0" parTransId="{B98908B8-1D1D-4EC1-98B5-02130E1A1175}" sibTransId="{1837ACD0-CC7A-45D0-AC99-00D664B9CF82}"/>
    <dgm:cxn modelId="{4D6A8F22-9BA1-44A9-BCB8-79D7903AFF2D}" srcId="{6E86E2C6-FF37-4E77-A7F9-94476FDF2EB8}" destId="{2B941F15-BEE6-41E1-A41D-C209E90DDB4D}" srcOrd="0" destOrd="0" parTransId="{3D6200B0-2978-4D51-9518-B61748348FA5}" sibTransId="{682EA8F3-D1E1-4488-A88E-6A58B670B149}"/>
    <dgm:cxn modelId="{1C1885D7-A31F-445F-873B-BC5A870A5B23}" type="presOf" srcId="{0CFD2A0B-8A2A-454D-A942-AB3554B27229}" destId="{24234419-116A-49A8-9B16-746AA68DB8EF}" srcOrd="0" destOrd="2" presId="urn:microsoft.com/office/officeart/2005/8/layout/process3"/>
    <dgm:cxn modelId="{9C9E61BA-9B83-4B02-A8D5-EDDF4BD1F05E}" srcId="{7DCAC479-230B-4ED8-B499-2A04F04F00F7}" destId="{3270D327-2B8A-4676-96BE-5B890A5A8504}" srcOrd="0" destOrd="0" parTransId="{D1C414CE-FF1C-47E3-B74A-5135B4BFD24D}" sibTransId="{76476135-359B-4DCA-9028-B934BB7F213E}"/>
    <dgm:cxn modelId="{91D9197A-E7BD-4A12-AB64-00CCE38D0973}" type="presOf" srcId="{6E86E2C6-FF37-4E77-A7F9-94476FDF2EB8}" destId="{DBA74578-154C-43B6-8EA7-EFB57E445F14}" srcOrd="1" destOrd="0" presId="urn:microsoft.com/office/officeart/2005/8/layout/process3"/>
    <dgm:cxn modelId="{5A4B6BDB-017B-4804-83F0-234E75949E21}" srcId="{0CFD2A0B-8A2A-454D-A942-AB3554B27229}" destId="{73A20CDE-0629-40C3-9FDD-7DD1AF63E61E}" srcOrd="0" destOrd="0" parTransId="{F3C4B0DC-B00E-45AC-A95F-63A72D423D61}" sibTransId="{88641848-9570-4A68-90E5-EA2A394C487D}"/>
    <dgm:cxn modelId="{157254C7-E95E-49AF-8366-1EC6403804D9}" type="presOf" srcId="{2E515439-90F7-42DC-AF3E-96F8BE437537}" destId="{24234419-116A-49A8-9B16-746AA68DB8EF}" srcOrd="0" destOrd="1" presId="urn:microsoft.com/office/officeart/2005/8/layout/process3"/>
    <dgm:cxn modelId="{0C1E7C22-C06F-4016-BAFB-66456C67D65C}" type="presOf" srcId="{73A20CDE-0629-40C3-9FDD-7DD1AF63E61E}" destId="{24234419-116A-49A8-9B16-746AA68DB8EF}" srcOrd="0" destOrd="3" presId="urn:microsoft.com/office/officeart/2005/8/layout/process3"/>
    <dgm:cxn modelId="{DD7071D2-60D5-4FD1-AA59-6260C2C84820}" type="presOf" srcId="{5C45FF8F-9923-4B48-ACA2-8A9580C8AD6E}" destId="{84752BF7-466B-428D-A1CC-D12BB7C50D55}" srcOrd="0" destOrd="0" presId="urn:microsoft.com/office/officeart/2005/8/layout/process3"/>
    <dgm:cxn modelId="{92E02FF7-0094-4F44-93EB-996CF112DBD4}" srcId="{2CABDB50-8E74-433C-9C72-9651DB0B3939}" destId="{DE3C8787-5A17-4961-9146-52436842DBF0}" srcOrd="0" destOrd="0" parTransId="{FCA49D8B-7431-4C99-A448-8D18E4D9C974}" sibTransId="{88837C76-024B-41EA-B08E-3E5620E1189E}"/>
    <dgm:cxn modelId="{17EF53FA-DEE8-45CC-8C1A-8E80E797AB5C}" srcId="{2CABDB50-8E74-433C-9C72-9651DB0B3939}" destId="{7DCAC479-230B-4ED8-B499-2A04F04F00F7}" srcOrd="2" destOrd="0" parTransId="{A4EF0B5A-6FD5-4CBC-A64B-0C46E4195CD7}" sibTransId="{E628E353-A1A2-441A-A73D-2BBEA1F0E523}"/>
    <dgm:cxn modelId="{6A923A85-9835-4997-9D8F-28D8A68D617E}" type="presOf" srcId="{FF9EF90D-AE30-4A53-9329-6C0F5AA70F35}" destId="{472BEDC2-A515-4BE1-BBCB-1C4C43C4C0B4}" srcOrd="0" destOrd="0" presId="urn:microsoft.com/office/officeart/2005/8/layout/process3"/>
    <dgm:cxn modelId="{6A166477-5687-4FAA-A573-8ED593ED12AC}" type="presOf" srcId="{88837C76-024B-41EA-B08E-3E5620E1189E}" destId="{B609375B-AEF9-40F7-9D16-72184AE16F9D}" srcOrd="0" destOrd="0" presId="urn:microsoft.com/office/officeart/2005/8/layout/process3"/>
    <dgm:cxn modelId="{774D7E8D-D324-43B0-BBAB-63CDEAE7E786}" type="presOf" srcId="{2CABDB50-8E74-433C-9C72-9651DB0B3939}" destId="{364FDFA4-F17C-4F2B-A3DB-E7E2939ED218}" srcOrd="0" destOrd="0" presId="urn:microsoft.com/office/officeart/2005/8/layout/process3"/>
    <dgm:cxn modelId="{4D5151B3-4CF7-4F17-B915-279390FF03B6}" type="presOf" srcId="{7DCAC479-230B-4ED8-B499-2A04F04F00F7}" destId="{C5CC9408-EA3F-41C7-B2C9-5DC813A40F18}" srcOrd="1" destOrd="0" presId="urn:microsoft.com/office/officeart/2005/8/layout/process3"/>
    <dgm:cxn modelId="{8773BB24-7C06-4FF6-B404-844B84CE1E5F}" type="presOf" srcId="{DE3C8787-5A17-4961-9146-52436842DBF0}" destId="{D6C0152E-F875-47F5-96D5-4CB914A2F69B}" srcOrd="1" destOrd="0" presId="urn:microsoft.com/office/officeart/2005/8/layout/process3"/>
    <dgm:cxn modelId="{2316CC1F-73BF-4A2E-931F-96FD77261946}" type="presParOf" srcId="{364FDFA4-F17C-4F2B-A3DB-E7E2939ED218}" destId="{2D21B5CD-AFC0-41F9-8C33-F22557412771}" srcOrd="0" destOrd="0" presId="urn:microsoft.com/office/officeart/2005/8/layout/process3"/>
    <dgm:cxn modelId="{8CAEB5B0-1F1D-4DA3-953C-3DE821939620}" type="presParOf" srcId="{2D21B5CD-AFC0-41F9-8C33-F22557412771}" destId="{89D37F11-EB95-4E79-8A89-A302EB8D3FA9}" srcOrd="0" destOrd="0" presId="urn:microsoft.com/office/officeart/2005/8/layout/process3"/>
    <dgm:cxn modelId="{B4C1F1B6-E206-4CFA-ADD4-CD551FB0E862}" type="presParOf" srcId="{2D21B5CD-AFC0-41F9-8C33-F22557412771}" destId="{D6C0152E-F875-47F5-96D5-4CB914A2F69B}" srcOrd="1" destOrd="0" presId="urn:microsoft.com/office/officeart/2005/8/layout/process3"/>
    <dgm:cxn modelId="{1AE0B2DD-EB3D-463C-B9CB-EC14ACFBF5D8}" type="presParOf" srcId="{2D21B5CD-AFC0-41F9-8C33-F22557412771}" destId="{472BEDC2-A515-4BE1-BBCB-1C4C43C4C0B4}" srcOrd="2" destOrd="0" presId="urn:microsoft.com/office/officeart/2005/8/layout/process3"/>
    <dgm:cxn modelId="{3D500A30-6DDD-433A-B787-7F325D3E3484}" type="presParOf" srcId="{364FDFA4-F17C-4F2B-A3DB-E7E2939ED218}" destId="{B609375B-AEF9-40F7-9D16-72184AE16F9D}" srcOrd="1" destOrd="0" presId="urn:microsoft.com/office/officeart/2005/8/layout/process3"/>
    <dgm:cxn modelId="{50B1C1C9-CEED-4925-9085-89B7FD0E25AD}" type="presParOf" srcId="{B609375B-AEF9-40F7-9D16-72184AE16F9D}" destId="{FA32FD78-052F-45D5-8D70-063954E42DCA}" srcOrd="0" destOrd="0" presId="urn:microsoft.com/office/officeart/2005/8/layout/process3"/>
    <dgm:cxn modelId="{FADABE1E-B7DC-425C-B2DD-EC738B721855}" type="presParOf" srcId="{364FDFA4-F17C-4F2B-A3DB-E7E2939ED218}" destId="{3E1848AA-CF2C-4EE5-9644-02E210217EEB}" srcOrd="2" destOrd="0" presId="urn:microsoft.com/office/officeart/2005/8/layout/process3"/>
    <dgm:cxn modelId="{5C5608DB-5747-4ED2-9676-1C745439524C}" type="presParOf" srcId="{3E1848AA-CF2C-4EE5-9644-02E210217EEB}" destId="{FEA8341E-2451-4DEE-BFA4-75456F3F935D}" srcOrd="0" destOrd="0" presId="urn:microsoft.com/office/officeart/2005/8/layout/process3"/>
    <dgm:cxn modelId="{B64488F1-18AD-4E3C-B423-FE512D4FFF7E}" type="presParOf" srcId="{3E1848AA-CF2C-4EE5-9644-02E210217EEB}" destId="{DBA74578-154C-43B6-8EA7-EFB57E445F14}" srcOrd="1" destOrd="0" presId="urn:microsoft.com/office/officeart/2005/8/layout/process3"/>
    <dgm:cxn modelId="{D9A92544-1D1B-4687-B57C-90B484B591C6}" type="presParOf" srcId="{3E1848AA-CF2C-4EE5-9644-02E210217EEB}" destId="{24234419-116A-49A8-9B16-746AA68DB8EF}" srcOrd="2" destOrd="0" presId="urn:microsoft.com/office/officeart/2005/8/layout/process3"/>
    <dgm:cxn modelId="{CB7F3F45-B7FD-4452-B101-394A51D6F629}" type="presParOf" srcId="{364FDFA4-F17C-4F2B-A3DB-E7E2939ED218}" destId="{84752BF7-466B-428D-A1CC-D12BB7C50D55}" srcOrd="3" destOrd="0" presId="urn:microsoft.com/office/officeart/2005/8/layout/process3"/>
    <dgm:cxn modelId="{88CAD5E1-7BA0-45BF-9728-2C4F10A97723}" type="presParOf" srcId="{84752BF7-466B-428D-A1CC-D12BB7C50D55}" destId="{4D0AC23D-05E1-4DC7-AF2E-FD5EEC9A6620}" srcOrd="0" destOrd="0" presId="urn:microsoft.com/office/officeart/2005/8/layout/process3"/>
    <dgm:cxn modelId="{373F733F-3677-4D57-973B-6060ADD33AD0}" type="presParOf" srcId="{364FDFA4-F17C-4F2B-A3DB-E7E2939ED218}" destId="{6915050A-27F6-41FC-A598-7D8F7C4A51C1}" srcOrd="4" destOrd="0" presId="urn:microsoft.com/office/officeart/2005/8/layout/process3"/>
    <dgm:cxn modelId="{D1D1D3DB-8061-4BBF-95AA-1BBCB026DB16}" type="presParOf" srcId="{6915050A-27F6-41FC-A598-7D8F7C4A51C1}" destId="{146802B4-DB5B-46C5-AF9B-57D6E508FF32}" srcOrd="0" destOrd="0" presId="urn:microsoft.com/office/officeart/2005/8/layout/process3"/>
    <dgm:cxn modelId="{035207E9-474F-4EAD-B98F-CADD216F0DCE}" type="presParOf" srcId="{6915050A-27F6-41FC-A598-7D8F7C4A51C1}" destId="{C5CC9408-EA3F-41C7-B2C9-5DC813A40F18}" srcOrd="1" destOrd="0" presId="urn:microsoft.com/office/officeart/2005/8/layout/process3"/>
    <dgm:cxn modelId="{648BEDCA-77D8-4986-8186-508407A24019}" type="presParOf" srcId="{6915050A-27F6-41FC-A598-7D8F7C4A51C1}" destId="{964B6341-9838-4533-9354-C61467A311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AFFAA-0AC1-4601-9291-32A9F330C7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BFEAE55-A154-4C76-A63F-06E693245981}">
      <dgm:prSet phldrT="[Text]" custT="1"/>
      <dgm:spPr/>
      <dgm:t>
        <a:bodyPr/>
        <a:lstStyle/>
        <a:p>
          <a:r>
            <a:rPr lang="en-US" sz="1800" dirty="0" smtClean="0"/>
            <a:t>Increase in number of response categories</a:t>
          </a:r>
          <a:endParaRPr lang="en-US" sz="1800" dirty="0"/>
        </a:p>
      </dgm:t>
    </dgm:pt>
    <dgm:pt modelId="{BAF0DD26-AAC1-4B48-8688-601E5082AF76}" type="parTrans" cxnId="{C12A89E9-B810-4263-8311-BCB70CCF6504}">
      <dgm:prSet/>
      <dgm:spPr/>
      <dgm:t>
        <a:bodyPr/>
        <a:lstStyle/>
        <a:p>
          <a:endParaRPr lang="en-US" sz="1800"/>
        </a:p>
      </dgm:t>
    </dgm:pt>
    <dgm:pt modelId="{A12A304F-AF56-4444-B6E6-5399EC0380EC}" type="sibTrans" cxnId="{C12A89E9-B810-4263-8311-BCB70CCF6504}">
      <dgm:prSet custT="1"/>
      <dgm:spPr/>
      <dgm:t>
        <a:bodyPr/>
        <a:lstStyle/>
        <a:p>
          <a:endParaRPr lang="en-US" sz="1800"/>
        </a:p>
      </dgm:t>
    </dgm:pt>
    <dgm:pt modelId="{0D2D14C1-6ED4-4094-8CAE-3DE5494109A1}">
      <dgm:prSet phldrT="[Text]" custT="1"/>
      <dgm:spPr/>
      <dgm:t>
        <a:bodyPr/>
        <a:lstStyle/>
        <a:p>
          <a:r>
            <a:rPr lang="en-US" sz="1800" dirty="0" smtClean="0"/>
            <a:t>Increased variability</a:t>
          </a:r>
          <a:endParaRPr lang="en-US" sz="1800" dirty="0"/>
        </a:p>
      </dgm:t>
    </dgm:pt>
    <dgm:pt modelId="{B44EA8C6-1B8B-43DB-A43D-90DAD198685F}" type="parTrans" cxnId="{2AF61F86-FB34-4EAE-81A4-193D00AE7ECB}">
      <dgm:prSet/>
      <dgm:spPr/>
      <dgm:t>
        <a:bodyPr/>
        <a:lstStyle/>
        <a:p>
          <a:endParaRPr lang="en-US" sz="1800"/>
        </a:p>
      </dgm:t>
    </dgm:pt>
    <dgm:pt modelId="{06CD29EE-D1BA-40BF-8E11-D196F12AFEF3}" type="sibTrans" cxnId="{2AF61F86-FB34-4EAE-81A4-193D00AE7ECB}">
      <dgm:prSet custT="1"/>
      <dgm:spPr/>
      <dgm:t>
        <a:bodyPr/>
        <a:lstStyle/>
        <a:p>
          <a:endParaRPr lang="en-US" sz="1800"/>
        </a:p>
      </dgm:t>
    </dgm:pt>
    <dgm:pt modelId="{8B51FDB9-0928-456E-B27E-9B922B68F32C}">
      <dgm:prSet phldrT="[Text]" custT="1"/>
      <dgm:spPr/>
      <dgm:t>
        <a:bodyPr/>
        <a:lstStyle/>
        <a:p>
          <a:r>
            <a:rPr lang="en-US" sz="1800" dirty="0" smtClean="0"/>
            <a:t>Correlate with other measures</a:t>
          </a:r>
          <a:endParaRPr lang="en-US" sz="1800" dirty="0"/>
        </a:p>
      </dgm:t>
    </dgm:pt>
    <dgm:pt modelId="{0A1764BD-5DC6-41F9-A38A-884552CFEABD}" type="parTrans" cxnId="{0C92AB02-93FE-4D2F-8F1B-93B338EE5C12}">
      <dgm:prSet/>
      <dgm:spPr/>
      <dgm:t>
        <a:bodyPr/>
        <a:lstStyle/>
        <a:p>
          <a:endParaRPr lang="en-US" sz="1800"/>
        </a:p>
      </dgm:t>
    </dgm:pt>
    <dgm:pt modelId="{80CD7E6F-72CE-4704-8327-3D5F1610DDD2}" type="sibTrans" cxnId="{0C92AB02-93FE-4D2F-8F1B-93B338EE5C12}">
      <dgm:prSet/>
      <dgm:spPr/>
      <dgm:t>
        <a:bodyPr/>
        <a:lstStyle/>
        <a:p>
          <a:endParaRPr lang="en-US" sz="1800"/>
        </a:p>
      </dgm:t>
    </dgm:pt>
    <dgm:pt modelId="{D74AFA22-0BAF-4FD0-8074-CE42880F295F}" type="pres">
      <dgm:prSet presAssocID="{57FAFFAA-0AC1-4601-9291-32A9F330C7EF}" presName="Name0" presStyleCnt="0">
        <dgm:presLayoutVars>
          <dgm:dir/>
          <dgm:resizeHandles val="exact"/>
        </dgm:presLayoutVars>
      </dgm:prSet>
      <dgm:spPr/>
    </dgm:pt>
    <dgm:pt modelId="{307E6A88-7739-4409-8FAF-C17F29341AB2}" type="pres">
      <dgm:prSet presAssocID="{BBFEAE55-A154-4C76-A63F-06E693245981}" presName="node" presStyleLbl="node1" presStyleIdx="0" presStyleCnt="3" custLinFactNeighborX="-836" custLinFactNeighborY="-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F380-7B05-4072-A5EB-49D75F109BC7}" type="pres">
      <dgm:prSet presAssocID="{A12A304F-AF56-4444-B6E6-5399EC0380E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E402E71-F954-4AC4-ACDC-6FF7A2E9EC5E}" type="pres">
      <dgm:prSet presAssocID="{A12A304F-AF56-4444-B6E6-5399EC0380E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3941FF0-4A5D-4FC9-ABB8-DBFFA4AF0E05}" type="pres">
      <dgm:prSet presAssocID="{0D2D14C1-6ED4-4094-8CAE-3DE5494109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4B94D-B6DD-4E79-A377-CF15441DE73B}" type="pres">
      <dgm:prSet presAssocID="{06CD29EE-D1BA-40BF-8E11-D196F12AFEF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9E1419E-1EF7-47A3-83E2-E95EE762DAB6}" type="pres">
      <dgm:prSet presAssocID="{06CD29EE-D1BA-40BF-8E11-D196F12AFE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74B589-A04F-4EEA-ABF4-707D4EC95C41}" type="pres">
      <dgm:prSet presAssocID="{8B51FDB9-0928-456E-B27E-9B922B68F3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A89E9-B810-4263-8311-BCB70CCF6504}" srcId="{57FAFFAA-0AC1-4601-9291-32A9F330C7EF}" destId="{BBFEAE55-A154-4C76-A63F-06E693245981}" srcOrd="0" destOrd="0" parTransId="{BAF0DD26-AAC1-4B48-8688-601E5082AF76}" sibTransId="{A12A304F-AF56-4444-B6E6-5399EC0380EC}"/>
    <dgm:cxn modelId="{7B08A2A7-3BD0-44D0-96A2-11DD5705B114}" type="presOf" srcId="{57FAFFAA-0AC1-4601-9291-32A9F330C7EF}" destId="{D74AFA22-0BAF-4FD0-8074-CE42880F295F}" srcOrd="0" destOrd="0" presId="urn:microsoft.com/office/officeart/2005/8/layout/process1"/>
    <dgm:cxn modelId="{E1C2DF40-3AA5-4256-AE12-4B60003D8265}" type="presOf" srcId="{06CD29EE-D1BA-40BF-8E11-D196F12AFEF3}" destId="{7864B94D-B6DD-4E79-A377-CF15441DE73B}" srcOrd="0" destOrd="0" presId="urn:microsoft.com/office/officeart/2005/8/layout/process1"/>
    <dgm:cxn modelId="{A20EBACE-E2E3-4805-8C14-AB398CDE3A4E}" type="presOf" srcId="{A12A304F-AF56-4444-B6E6-5399EC0380EC}" destId="{E986F380-7B05-4072-A5EB-49D75F109BC7}" srcOrd="0" destOrd="0" presId="urn:microsoft.com/office/officeart/2005/8/layout/process1"/>
    <dgm:cxn modelId="{3C2ED635-2477-4A7E-AC48-4817D8388856}" type="presOf" srcId="{BBFEAE55-A154-4C76-A63F-06E693245981}" destId="{307E6A88-7739-4409-8FAF-C17F29341AB2}" srcOrd="0" destOrd="0" presId="urn:microsoft.com/office/officeart/2005/8/layout/process1"/>
    <dgm:cxn modelId="{0C92AB02-93FE-4D2F-8F1B-93B338EE5C12}" srcId="{57FAFFAA-0AC1-4601-9291-32A9F330C7EF}" destId="{8B51FDB9-0928-456E-B27E-9B922B68F32C}" srcOrd="2" destOrd="0" parTransId="{0A1764BD-5DC6-41F9-A38A-884552CFEABD}" sibTransId="{80CD7E6F-72CE-4704-8327-3D5F1610DDD2}"/>
    <dgm:cxn modelId="{C204D8EA-1CFE-4B4D-AF8A-DDB6E88045E7}" type="presOf" srcId="{8B51FDB9-0928-456E-B27E-9B922B68F32C}" destId="{6274B589-A04F-4EEA-ABF4-707D4EC95C41}" srcOrd="0" destOrd="0" presId="urn:microsoft.com/office/officeart/2005/8/layout/process1"/>
    <dgm:cxn modelId="{2AF61F86-FB34-4EAE-81A4-193D00AE7ECB}" srcId="{57FAFFAA-0AC1-4601-9291-32A9F330C7EF}" destId="{0D2D14C1-6ED4-4094-8CAE-3DE5494109A1}" srcOrd="1" destOrd="0" parTransId="{B44EA8C6-1B8B-43DB-A43D-90DAD198685F}" sibTransId="{06CD29EE-D1BA-40BF-8E11-D196F12AFEF3}"/>
    <dgm:cxn modelId="{3D558A1C-9C03-459F-9861-855AB6050C32}" type="presOf" srcId="{A12A304F-AF56-4444-B6E6-5399EC0380EC}" destId="{9E402E71-F954-4AC4-ACDC-6FF7A2E9EC5E}" srcOrd="1" destOrd="0" presId="urn:microsoft.com/office/officeart/2005/8/layout/process1"/>
    <dgm:cxn modelId="{E1B14B4F-FF3B-4199-A30C-99AAC31E3B99}" type="presOf" srcId="{06CD29EE-D1BA-40BF-8E11-D196F12AFEF3}" destId="{A9E1419E-1EF7-47A3-83E2-E95EE762DAB6}" srcOrd="1" destOrd="0" presId="urn:microsoft.com/office/officeart/2005/8/layout/process1"/>
    <dgm:cxn modelId="{783992CD-8C8D-4056-ACD3-E96E10439F21}" type="presOf" srcId="{0D2D14C1-6ED4-4094-8CAE-3DE5494109A1}" destId="{03941FF0-4A5D-4FC9-ABB8-DBFFA4AF0E05}" srcOrd="0" destOrd="0" presId="urn:microsoft.com/office/officeart/2005/8/layout/process1"/>
    <dgm:cxn modelId="{5CBABC63-1846-4990-9B46-308198B84ECB}" type="presParOf" srcId="{D74AFA22-0BAF-4FD0-8074-CE42880F295F}" destId="{307E6A88-7739-4409-8FAF-C17F29341AB2}" srcOrd="0" destOrd="0" presId="urn:microsoft.com/office/officeart/2005/8/layout/process1"/>
    <dgm:cxn modelId="{6468FFE8-498F-4CD9-8E96-7A0F0D330FA3}" type="presParOf" srcId="{D74AFA22-0BAF-4FD0-8074-CE42880F295F}" destId="{E986F380-7B05-4072-A5EB-49D75F109BC7}" srcOrd="1" destOrd="0" presId="urn:microsoft.com/office/officeart/2005/8/layout/process1"/>
    <dgm:cxn modelId="{DB09A68B-2C49-459C-9E30-5EA13CD7FD81}" type="presParOf" srcId="{E986F380-7B05-4072-A5EB-49D75F109BC7}" destId="{9E402E71-F954-4AC4-ACDC-6FF7A2E9EC5E}" srcOrd="0" destOrd="0" presId="urn:microsoft.com/office/officeart/2005/8/layout/process1"/>
    <dgm:cxn modelId="{E190AAA3-DC43-464C-8DD8-23C4E0061E2E}" type="presParOf" srcId="{D74AFA22-0BAF-4FD0-8074-CE42880F295F}" destId="{03941FF0-4A5D-4FC9-ABB8-DBFFA4AF0E05}" srcOrd="2" destOrd="0" presId="urn:microsoft.com/office/officeart/2005/8/layout/process1"/>
    <dgm:cxn modelId="{3C36C0DD-E249-4861-90A1-95C72BBC8318}" type="presParOf" srcId="{D74AFA22-0BAF-4FD0-8074-CE42880F295F}" destId="{7864B94D-B6DD-4E79-A377-CF15441DE73B}" srcOrd="3" destOrd="0" presId="urn:microsoft.com/office/officeart/2005/8/layout/process1"/>
    <dgm:cxn modelId="{5BC66CE4-1CDC-47F2-9B4C-746C62EB8052}" type="presParOf" srcId="{7864B94D-B6DD-4E79-A377-CF15441DE73B}" destId="{A9E1419E-1EF7-47A3-83E2-E95EE762DAB6}" srcOrd="0" destOrd="0" presId="urn:microsoft.com/office/officeart/2005/8/layout/process1"/>
    <dgm:cxn modelId="{F5CB9C19-0F0F-48EE-BBC2-9957AF9B9C19}" type="presParOf" srcId="{D74AFA22-0BAF-4FD0-8074-CE42880F295F}" destId="{6274B589-A04F-4EEA-ABF4-707D4EC95C4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152E-F875-47F5-96D5-4CB914A2F69B}">
      <dsp:nvSpPr>
        <dsp:cNvPr id="0" name=""/>
        <dsp:cNvSpPr/>
      </dsp:nvSpPr>
      <dsp:spPr>
        <a:xfrm>
          <a:off x="4206" y="850948"/>
          <a:ext cx="1912759" cy="1106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Theoretical Phase</a:t>
          </a:r>
        </a:p>
      </dsp:txBody>
      <dsp:txXfrm>
        <a:off x="4206" y="850948"/>
        <a:ext cx="1912759" cy="737865"/>
      </dsp:txXfrm>
    </dsp:sp>
    <dsp:sp modelId="{472BEDC2-A515-4BE1-BBCB-1C4C43C4C0B4}">
      <dsp:nvSpPr>
        <dsp:cNvPr id="0" name=""/>
        <dsp:cNvSpPr/>
      </dsp:nvSpPr>
      <dsp:spPr>
        <a:xfrm>
          <a:off x="395976" y="1588814"/>
          <a:ext cx="1912759" cy="208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Defining the construct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Item pool generation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Expert panel review</a:t>
          </a:r>
          <a:endParaRPr lang="en-US" sz="1900" kern="1200" dirty="0"/>
        </a:p>
      </dsp:txBody>
      <dsp:txXfrm>
        <a:off x="451999" y="1644837"/>
        <a:ext cx="1800713" cy="1974154"/>
      </dsp:txXfrm>
    </dsp:sp>
    <dsp:sp modelId="{B609375B-AEF9-40F7-9D16-72184AE16F9D}">
      <dsp:nvSpPr>
        <dsp:cNvPr id="0" name=""/>
        <dsp:cNvSpPr/>
      </dsp:nvSpPr>
      <dsp:spPr>
        <a:xfrm>
          <a:off x="2206933" y="981770"/>
          <a:ext cx="614730" cy="47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06933" y="1077014"/>
        <a:ext cx="471864" cy="285733"/>
      </dsp:txXfrm>
    </dsp:sp>
    <dsp:sp modelId="{DBA74578-154C-43B6-8EA7-EFB57E445F14}">
      <dsp:nvSpPr>
        <dsp:cNvPr id="0" name=""/>
        <dsp:cNvSpPr/>
      </dsp:nvSpPr>
      <dsp:spPr>
        <a:xfrm>
          <a:off x="3076835" y="850948"/>
          <a:ext cx="1912759" cy="11067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Survey Research Phase</a:t>
          </a:r>
        </a:p>
      </dsp:txBody>
      <dsp:txXfrm>
        <a:off x="3076835" y="850948"/>
        <a:ext cx="1912759" cy="737865"/>
      </dsp:txXfrm>
    </dsp:sp>
    <dsp:sp modelId="{24234419-116A-49A8-9B16-746AA68DB8EF}">
      <dsp:nvSpPr>
        <dsp:cNvPr id="0" name=""/>
        <dsp:cNvSpPr/>
      </dsp:nvSpPr>
      <dsp:spPr>
        <a:xfrm>
          <a:off x="3468605" y="1588814"/>
          <a:ext cx="1912759" cy="208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Questionnaire Development</a:t>
          </a:r>
          <a:endParaRPr lang="en-US" sz="18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Inclusion of validation items</a:t>
          </a:r>
          <a:endParaRPr lang="en-US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Pilot test</a:t>
          </a:r>
          <a:endParaRPr lang="en-US" sz="18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Sampling and data collection</a:t>
          </a:r>
          <a:endParaRPr lang="en-US" sz="1500" kern="1200" dirty="0"/>
        </a:p>
      </dsp:txBody>
      <dsp:txXfrm>
        <a:off x="3524628" y="1644837"/>
        <a:ext cx="1800713" cy="1974154"/>
      </dsp:txXfrm>
    </dsp:sp>
    <dsp:sp modelId="{84752BF7-466B-428D-A1CC-D12BB7C50D55}">
      <dsp:nvSpPr>
        <dsp:cNvPr id="0" name=""/>
        <dsp:cNvSpPr/>
      </dsp:nvSpPr>
      <dsp:spPr>
        <a:xfrm>
          <a:off x="5279561" y="981770"/>
          <a:ext cx="614730" cy="47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279561" y="1077014"/>
        <a:ext cx="471864" cy="285733"/>
      </dsp:txXfrm>
    </dsp:sp>
    <dsp:sp modelId="{C5CC9408-EA3F-41C7-B2C9-5DC813A40F18}">
      <dsp:nvSpPr>
        <dsp:cNvPr id="0" name=""/>
        <dsp:cNvSpPr/>
      </dsp:nvSpPr>
      <dsp:spPr>
        <a:xfrm>
          <a:off x="6149464" y="850948"/>
          <a:ext cx="1912759" cy="11067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Evaluation Phase</a:t>
          </a:r>
          <a:endParaRPr lang="en-US" sz="1900" kern="1200" dirty="0"/>
        </a:p>
      </dsp:txBody>
      <dsp:txXfrm>
        <a:off x="6149464" y="850948"/>
        <a:ext cx="1912759" cy="737865"/>
      </dsp:txXfrm>
    </dsp:sp>
    <dsp:sp modelId="{964B6341-9838-4533-9354-C61467A311FA}">
      <dsp:nvSpPr>
        <dsp:cNvPr id="0" name=""/>
        <dsp:cNvSpPr/>
      </dsp:nvSpPr>
      <dsp:spPr>
        <a:xfrm>
          <a:off x="6541234" y="1588814"/>
          <a:ext cx="1912759" cy="208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Item Analysis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Scale length optimization</a:t>
          </a:r>
          <a:endParaRPr lang="en-US" sz="1900" kern="1200" dirty="0"/>
        </a:p>
      </dsp:txBody>
      <dsp:txXfrm>
        <a:off x="6597257" y="1644837"/>
        <a:ext cx="1800713" cy="197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E6A88-7739-4409-8FAF-C17F29341AB2}">
      <dsp:nvSpPr>
        <dsp:cNvPr id="0" name=""/>
        <dsp:cNvSpPr/>
      </dsp:nvSpPr>
      <dsp:spPr>
        <a:xfrm>
          <a:off x="3" y="0"/>
          <a:ext cx="2041773" cy="99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in number of response categories</a:t>
          </a:r>
          <a:endParaRPr lang="en-US" sz="1800" kern="1200" dirty="0"/>
        </a:p>
      </dsp:txBody>
      <dsp:txXfrm>
        <a:off x="29017" y="29014"/>
        <a:ext cx="1983745" cy="932571"/>
      </dsp:txXfrm>
    </dsp:sp>
    <dsp:sp modelId="{E986F380-7B05-4072-A5EB-49D75F109BC7}">
      <dsp:nvSpPr>
        <dsp:cNvPr id="0" name=""/>
        <dsp:cNvSpPr/>
      </dsp:nvSpPr>
      <dsp:spPr>
        <a:xfrm>
          <a:off x="2247660" y="242119"/>
          <a:ext cx="436474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47660" y="343391"/>
        <a:ext cx="305532" cy="303815"/>
      </dsp:txXfrm>
    </dsp:sp>
    <dsp:sp modelId="{03941FF0-4A5D-4FC9-ABB8-DBFFA4AF0E05}">
      <dsp:nvSpPr>
        <dsp:cNvPr id="0" name=""/>
        <dsp:cNvSpPr/>
      </dsp:nvSpPr>
      <dsp:spPr>
        <a:xfrm>
          <a:off x="2865313" y="0"/>
          <a:ext cx="2041773" cy="990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Increased variability</a:t>
          </a:r>
          <a:endParaRPr lang="en-US" sz="1800" kern="1200" dirty="0"/>
        </a:p>
      </dsp:txBody>
      <dsp:txXfrm>
        <a:off x="2894327" y="29014"/>
        <a:ext cx="1983745" cy="932571"/>
      </dsp:txXfrm>
    </dsp:sp>
    <dsp:sp modelId="{7864B94D-B6DD-4E79-A377-CF15441DE73B}">
      <dsp:nvSpPr>
        <dsp:cNvPr id="0" name=""/>
        <dsp:cNvSpPr/>
      </dsp:nvSpPr>
      <dsp:spPr>
        <a:xfrm>
          <a:off x="5111263" y="242119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11263" y="343391"/>
        <a:ext cx="302999" cy="303815"/>
      </dsp:txXfrm>
    </dsp:sp>
    <dsp:sp modelId="{6274B589-A04F-4EEA-ABF4-707D4EC95C41}">
      <dsp:nvSpPr>
        <dsp:cNvPr id="0" name=""/>
        <dsp:cNvSpPr/>
      </dsp:nvSpPr>
      <dsp:spPr>
        <a:xfrm>
          <a:off x="5723795" y="0"/>
          <a:ext cx="2041773" cy="990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Correlate with other measures</a:t>
          </a:r>
          <a:endParaRPr lang="en-US" sz="1800" kern="1200" dirty="0"/>
        </a:p>
      </dsp:txBody>
      <dsp:txXfrm>
        <a:off x="5752809" y="29014"/>
        <a:ext cx="1983745" cy="932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9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41283E-7AB4-4197-963E-4FE88B85292A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044114-E091-436C-AEBF-CBE823A52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6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9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C98-5725-4D4D-A3B6-5E109D3D5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8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6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9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0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3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C98-5725-4D4D-A3B6-5E109D3D5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2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2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2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4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4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7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1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291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3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C98-5725-4D4D-A3B6-5E109D3D5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2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2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22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63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73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9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5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9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2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24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05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6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32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0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5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4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63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89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63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55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55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55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B417-1EA3-4936-BF47-0F9CCE955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0635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" y="762000"/>
            <a:ext cx="8458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03338" y="762000"/>
            <a:ext cx="3073400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spc="3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College of Public Health – BSE</a:t>
            </a:r>
            <a:endParaRPr lang="en-US" sz="1100" i="1" spc="3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BDD-05AF-4677-A120-1B70EBFA67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919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4B8E-0A50-4A56-B82E-9FBD8ABC6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508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750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035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9195781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72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859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98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87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43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2189-C423-48D2-824D-5B3932B56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1967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118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299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2105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457356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5062-2A1C-4BF4-AAB7-AAC9770EBC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82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42E4-E947-4755-8901-B7CCDB448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2521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9D82-97E0-4804-91E6-6F7771C2DC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2712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EC54-6C2A-4A5B-920D-A4C5F9BCC1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637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6245-291D-4CF6-9813-D260D84CF5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3337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CEF5-40EC-4BFF-9F47-2080F1C16E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518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12A0-4A6F-44B1-A571-2CF36EEA8A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551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B0ED8-E8F7-48E1-9BE7-76FD4438E497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0188" y="1476375"/>
            <a:ext cx="8458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8" descr="SOW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58057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Y:\Logos\OSCTR LOGO.tif"/>
          <p:cNvPicPr/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81899"/>
            <a:ext cx="1166073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7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3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534400" cy="2613025"/>
          </a:xfrm>
        </p:spPr>
        <p:txBody>
          <a:bodyPr/>
          <a:lstStyle/>
          <a:p>
            <a:pPr eaLnBrk="1" hangingPunct="1"/>
            <a:r>
              <a:rPr lang="en-US" sz="3600" dirty="0"/>
              <a:t>Developing and Validating Instruments: Basic Concepts and Application of Psychometrics</a:t>
            </a:r>
            <a:br>
              <a:rPr lang="en-US" sz="36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200" dirty="0"/>
              <a:t>Session 1: Introduction to Scale Development and Psychometric Properties </a:t>
            </a:r>
            <a:endParaRPr lang="en-US" sz="320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600200" y="4038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Nasir Mushtaq, MBBS, PhD</a:t>
            </a:r>
          </a:p>
          <a:p>
            <a:pPr eaLnBrk="1" hangingPunct="1"/>
            <a:r>
              <a:rPr lang="en-US" sz="2000" dirty="0" smtClean="0"/>
              <a:t>Department of Biostatistics and Epidemiology</a:t>
            </a:r>
          </a:p>
          <a:p>
            <a:pPr eaLnBrk="1" hangingPunct="1"/>
            <a:r>
              <a:rPr lang="en-US" sz="2000" dirty="0" smtClean="0"/>
              <a:t>College of Public Health</a:t>
            </a:r>
          </a:p>
          <a:p>
            <a:pPr eaLnBrk="1" hangingPunct="1"/>
            <a:r>
              <a:rPr lang="en-US" sz="2000" dirty="0" smtClean="0"/>
              <a:t>Department of Family and Community Medicine</a:t>
            </a:r>
          </a:p>
          <a:p>
            <a:pPr eaLnBrk="1" hangingPunct="1"/>
            <a:r>
              <a:rPr lang="en-US" sz="2000" dirty="0" smtClean="0"/>
              <a:t>School of Community Medicine</a:t>
            </a:r>
          </a:p>
        </p:txBody>
      </p:sp>
    </p:spTree>
    <p:extLst>
      <p:ext uri="{BB962C8B-B14F-4D97-AF65-F5344CB8AC3E}">
        <p14:creationId xmlns:p14="http://schemas.microsoft.com/office/powerpoint/2010/main" val="760943195"/>
      </p:ext>
    </p:extLst>
  </p:cSld>
  <p:clrMapOvr>
    <a:masterClrMapping/>
  </p:clrMapOvr>
  <p:transition advClick="0" advTm="133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/>
              <a:t>Classical Test Theory</a:t>
            </a:r>
          </a:p>
        </p:txBody>
      </p:sp>
    </p:spTree>
    <p:extLst>
      <p:ext uri="{BB962C8B-B14F-4D97-AF65-F5344CB8AC3E}">
        <p14:creationId xmlns:p14="http://schemas.microsoft.com/office/powerpoint/2010/main" val="1457201987"/>
      </p:ext>
    </p:extLst>
  </p:cSld>
  <p:clrMapOvr>
    <a:masterClrMapping/>
  </p:clrMapOvr>
  <p:transition advClick="0" advTm="4846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Classical Test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lvl="0"/>
            <a:r>
              <a:rPr lang="en-US" sz="2800" dirty="0" smtClean="0"/>
              <a:t>Evolved in early 1900s from work of Charles Spearman </a:t>
            </a:r>
          </a:p>
          <a:p>
            <a:pPr marL="0" lvl="0" indent="0">
              <a:buNone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	X = T + E</a:t>
            </a:r>
          </a:p>
          <a:p>
            <a:endParaRPr lang="en-US" sz="2800" dirty="0"/>
          </a:p>
          <a:p>
            <a:r>
              <a:rPr lang="en-US" sz="2800" dirty="0" smtClean="0"/>
              <a:t>Assumptions</a:t>
            </a:r>
          </a:p>
          <a:p>
            <a:pPr lvl="1"/>
            <a:r>
              <a:rPr lang="en-GB" sz="2400" dirty="0"/>
              <a:t>T</a:t>
            </a:r>
            <a:r>
              <a:rPr lang="en-GB" sz="2400" dirty="0" smtClean="0"/>
              <a:t>rue value </a:t>
            </a:r>
            <a:r>
              <a:rPr lang="en-GB" sz="2400" dirty="0"/>
              <a:t>of </a:t>
            </a:r>
            <a:r>
              <a:rPr lang="en-GB" sz="2400" dirty="0" smtClean="0"/>
              <a:t>the latent variable </a:t>
            </a:r>
            <a:r>
              <a:rPr lang="en-GB" sz="2400" dirty="0"/>
              <a:t>in a population of interest </a:t>
            </a:r>
            <a:r>
              <a:rPr lang="en-GB" sz="2400" dirty="0" smtClean="0"/>
              <a:t>follows </a:t>
            </a:r>
            <a:r>
              <a:rPr lang="en-GB" sz="2400" dirty="0"/>
              <a:t>a normal </a:t>
            </a:r>
            <a:r>
              <a:rPr lang="en-GB" sz="2400" dirty="0" smtClean="0"/>
              <a:t>distribution</a:t>
            </a:r>
            <a:r>
              <a:rPr lang="en-GB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Random error – mean of error scores is zero</a:t>
            </a:r>
          </a:p>
          <a:p>
            <a:pPr lvl="1"/>
            <a:r>
              <a:rPr lang="en-US" sz="2400" dirty="0" smtClean="0"/>
              <a:t>Errors are not correlated with one another</a:t>
            </a:r>
          </a:p>
          <a:p>
            <a:pPr lvl="1"/>
            <a:r>
              <a:rPr lang="en-US" sz="2400" dirty="0" smtClean="0"/>
              <a:t>Errors are not correlated with true value (score)</a:t>
            </a:r>
          </a:p>
        </p:txBody>
      </p:sp>
    </p:spTree>
    <p:extLst>
      <p:ext uri="{BB962C8B-B14F-4D97-AF65-F5344CB8AC3E}">
        <p14:creationId xmlns:p14="http://schemas.microsoft.com/office/powerpoint/2010/main" val="3348302122"/>
      </p:ext>
    </p:extLst>
  </p:cSld>
  <p:clrMapOvr>
    <a:masterClrMapping/>
  </p:clrMapOvr>
  <p:transition advClick="0" advTm="867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Classical Test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Domain sampling theory </a:t>
            </a:r>
            <a:endParaRPr lang="en-US" sz="2800" dirty="0" smtClean="0"/>
          </a:p>
          <a:p>
            <a:endParaRPr lang="en-US" sz="1000" dirty="0" smtClean="0"/>
          </a:p>
          <a:p>
            <a:r>
              <a:rPr lang="en-US" sz="2800" dirty="0" smtClean="0"/>
              <a:t>Domain</a:t>
            </a:r>
            <a:endParaRPr lang="en-US" sz="2800" dirty="0" smtClean="0"/>
          </a:p>
          <a:p>
            <a:pPr lvl="1"/>
            <a:r>
              <a:rPr lang="en-US" sz="2400" dirty="0" smtClean="0"/>
              <a:t>Population </a:t>
            </a:r>
            <a:r>
              <a:rPr lang="en-US" sz="2400" dirty="0"/>
              <a:t>or universe of </a:t>
            </a:r>
            <a:r>
              <a:rPr lang="en-US" sz="2400" dirty="0" smtClean="0"/>
              <a:t>all possible </a:t>
            </a:r>
            <a:r>
              <a:rPr lang="en-US" sz="2400" dirty="0"/>
              <a:t>items measuring a </a:t>
            </a:r>
            <a:r>
              <a:rPr lang="en-US" sz="2400" dirty="0" smtClean="0"/>
              <a:t>single concept </a:t>
            </a:r>
            <a:r>
              <a:rPr lang="en-US" sz="2400" dirty="0"/>
              <a:t>or trait (theoretically infinite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 </a:t>
            </a:r>
            <a:r>
              <a:rPr lang="en-US" sz="2800" dirty="0" smtClean="0"/>
              <a:t>Scale </a:t>
            </a:r>
            <a:r>
              <a:rPr lang="en-US" sz="2800" dirty="0"/>
              <a:t>– a sample of items from </a:t>
            </a:r>
            <a:r>
              <a:rPr lang="en-US" sz="2800" dirty="0" smtClean="0"/>
              <a:t>that universe</a:t>
            </a:r>
          </a:p>
        </p:txBody>
      </p:sp>
    </p:spTree>
    <p:extLst>
      <p:ext uri="{BB962C8B-B14F-4D97-AF65-F5344CB8AC3E}">
        <p14:creationId xmlns:p14="http://schemas.microsoft.com/office/powerpoint/2010/main" val="3861478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Classical Test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Parallel </a:t>
            </a:r>
            <a:r>
              <a:rPr lang="en-US" sz="2800" dirty="0"/>
              <a:t>test </a:t>
            </a:r>
            <a:r>
              <a:rPr lang="en-US" sz="2800" dirty="0" smtClean="0"/>
              <a:t>theory/model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CTT is based on the assumption of parallel tests</a:t>
            </a:r>
            <a:endParaRPr lang="en-US" sz="2800" dirty="0"/>
          </a:p>
          <a:p>
            <a:r>
              <a:rPr lang="en-US" sz="2800" dirty="0" smtClean="0"/>
              <a:t>Items of a scale are parallel</a:t>
            </a:r>
          </a:p>
          <a:p>
            <a:pPr marL="457200" lvl="1" indent="0">
              <a:buNone/>
            </a:pPr>
            <a:r>
              <a:rPr lang="en-US" sz="2400" dirty="0" smtClean="0"/>
              <a:t>Each item’s relationship to the latent variable is identical to every other item’s relationship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49616" y="48655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654416" y="4452248"/>
            <a:ext cx="1295400" cy="597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654416" y="505018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54416" y="5050180"/>
            <a:ext cx="12954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9816" y="42675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sz="105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9816" y="48449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sz="105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9816" y="55190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sz="1050" dirty="0" smtClean="0"/>
              <a:t>3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H="1">
            <a:off x="4407016" y="445224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07016" y="506184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07016" y="567144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92816" y="42236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sz="1050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2816" y="49094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sz="1050" dirty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69016" y="54545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sz="105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7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Classical Test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Parallel test Assumptions</a:t>
            </a:r>
          </a:p>
          <a:p>
            <a:pPr marL="0" indent="0">
              <a:buNone/>
            </a:pPr>
            <a:r>
              <a:rPr lang="en-US" sz="2400" dirty="0" smtClean="0"/>
              <a:t>Adds two more assumptions to the CTT assumptions</a:t>
            </a:r>
          </a:p>
          <a:p>
            <a:pPr lvl="1"/>
            <a:r>
              <a:rPr lang="en-US" sz="2400" dirty="0" smtClean="0"/>
              <a:t>Latent variable has same(equal) affect on all items</a:t>
            </a:r>
          </a:p>
          <a:p>
            <a:pPr lvl="1"/>
            <a:r>
              <a:rPr lang="en-US" sz="2400" dirty="0" smtClean="0"/>
              <a:t>Equal variance across items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Other Models</a:t>
            </a:r>
          </a:p>
          <a:p>
            <a:pPr lvl="1"/>
            <a:r>
              <a:rPr lang="en-US" sz="2400" dirty="0" smtClean="0"/>
              <a:t>Tau-equivalent 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	I</a:t>
            </a:r>
            <a:r>
              <a:rPr lang="en-US" sz="2000" dirty="0" smtClean="0"/>
              <a:t>ndividual </a:t>
            </a:r>
            <a:r>
              <a:rPr lang="en-US" sz="2000" dirty="0"/>
              <a:t>item error variances are freed to differ from one another</a:t>
            </a:r>
            <a:endParaRPr lang="en-US" sz="2000" dirty="0" smtClean="0"/>
          </a:p>
          <a:p>
            <a:pPr lvl="1"/>
            <a:r>
              <a:rPr lang="en-US" sz="2400" dirty="0" smtClean="0"/>
              <a:t>Essentially tau-equivalent model</a:t>
            </a:r>
          </a:p>
          <a:p>
            <a:pPr marL="914400" lvl="2" indent="0">
              <a:buNone/>
            </a:pPr>
            <a:r>
              <a:rPr lang="en-US" sz="2000" dirty="0" smtClean="0"/>
              <a:t>Item </a:t>
            </a:r>
            <a:r>
              <a:rPr lang="en-US" sz="2000" dirty="0"/>
              <a:t>true scores </a:t>
            </a:r>
            <a:r>
              <a:rPr lang="en-US" sz="2000" dirty="0" smtClean="0"/>
              <a:t>may not be equal </a:t>
            </a:r>
            <a:r>
              <a:rPr lang="en-US" sz="2000" dirty="0"/>
              <a:t>across items</a:t>
            </a:r>
            <a:endParaRPr lang="en-US" sz="2000" dirty="0" smtClean="0"/>
          </a:p>
          <a:p>
            <a:pPr lvl="1"/>
            <a:r>
              <a:rPr lang="en-US" sz="2400" dirty="0" smtClean="0"/>
              <a:t>Congeneric Model</a:t>
            </a:r>
          </a:p>
        </p:txBody>
      </p:sp>
    </p:spTree>
    <p:extLst>
      <p:ext uri="{BB962C8B-B14F-4D97-AF65-F5344CB8AC3E}">
        <p14:creationId xmlns:p14="http://schemas.microsoft.com/office/powerpoint/2010/main" val="3314807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1464444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Indicator of consistency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Reliability of scales indicates the degree to which they are accurate, consistent, and replicable</a:t>
                </a:r>
              </a:p>
              <a:p>
                <a:r>
                  <a:rPr lang="en-US" sz="2400" dirty="0" smtClean="0"/>
                  <a:t>Basic CTT    		Observed (X) = True (T) + Error (E) </a:t>
                </a:r>
              </a:p>
              <a:p>
                <a:r>
                  <a:rPr lang="en-US" sz="2400" dirty="0" smtClean="0"/>
                  <a:t>Across people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      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𝑜𝑏𝑠𝑒𝑟𝑣𝑒𝑑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𝑡𝑟𝑢𝑒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 +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𝑒𝑟𝑟𝑜𝑟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𝑡𝑟𝑢𝑒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𝑂𝑏𝑠𝑒𝑟𝑣𝑒𝑑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−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𝑒𝑟𝑟𝑜𝑟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Reliability </a:t>
                </a:r>
                <a:r>
                  <a:rPr lang="en-US" sz="2400" dirty="0"/>
                  <a:t>Coefficient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𝑜𝑏𝑠𝑒𝑟𝑣𝑒𝑑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/>
                  <a:t> 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𝑂𝑏𝑠𝑒𝑟𝑣𝑒𝑑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−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𝑒𝑟𝑟𝑜𝑟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𝑜𝑏𝑠𝑒𝑟𝑣𝑒𝑑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>
                <a:blip r:embed="rId3"/>
                <a:stretch>
                  <a:fillRect l="-1333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30937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Test-Retest Reliability (Temporal Stability)</a:t>
            </a:r>
          </a:p>
          <a:p>
            <a:pPr lvl="1"/>
            <a:r>
              <a:rPr lang="en-US" sz="2400" dirty="0" smtClean="0"/>
              <a:t>Consistency of scale over time</a:t>
            </a:r>
          </a:p>
          <a:p>
            <a:pPr lvl="1"/>
            <a:r>
              <a:rPr lang="en-US" sz="2400" dirty="0" smtClean="0"/>
              <a:t>Scale is administered twice </a:t>
            </a:r>
            <a:r>
              <a:rPr lang="en-US" sz="2400" dirty="0"/>
              <a:t>over a period of time to </a:t>
            </a:r>
            <a:r>
              <a:rPr lang="en-US" sz="2400" dirty="0" smtClean="0"/>
              <a:t>the same </a:t>
            </a:r>
            <a:r>
              <a:rPr lang="en-US" sz="2400" dirty="0"/>
              <a:t>group of </a:t>
            </a:r>
            <a:r>
              <a:rPr lang="en-US" sz="2400" dirty="0" smtClean="0"/>
              <a:t>individuals</a:t>
            </a:r>
          </a:p>
          <a:p>
            <a:pPr lvl="1"/>
            <a:r>
              <a:rPr lang="en-US" sz="2400" dirty="0" smtClean="0"/>
              <a:t>Correlation between scores </a:t>
            </a:r>
            <a:r>
              <a:rPr lang="en-US" sz="2400" dirty="0"/>
              <a:t>from </a:t>
            </a:r>
            <a:r>
              <a:rPr lang="en-US" sz="2400" dirty="0" smtClean="0"/>
              <a:t>T1 </a:t>
            </a:r>
            <a:r>
              <a:rPr lang="en-US" sz="2400" dirty="0"/>
              <a:t>and </a:t>
            </a:r>
            <a:r>
              <a:rPr lang="en-US" sz="2400" dirty="0" smtClean="0"/>
              <a:t>T2 are evaluated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Memory (Carry over) effect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True score fluctuation</a:t>
            </a:r>
          </a:p>
        </p:txBody>
      </p:sp>
    </p:spTree>
    <p:extLst>
      <p:ext uri="{BB962C8B-B14F-4D97-AF65-F5344CB8AC3E}">
        <p14:creationId xmlns:p14="http://schemas.microsoft.com/office/powerpoint/2010/main" val="56084087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Parallel-Forms (Alternate-Forms) Reliability</a:t>
            </a:r>
          </a:p>
          <a:p>
            <a:pPr lvl="1"/>
            <a:r>
              <a:rPr lang="en-US" sz="2400" dirty="0" smtClean="0"/>
              <a:t>Equivalence of two forms of the same test/scale</a:t>
            </a:r>
          </a:p>
          <a:p>
            <a:pPr lvl="1"/>
            <a:r>
              <a:rPr lang="en-US" sz="2400" dirty="0" smtClean="0"/>
              <a:t>Two parallel forms of a scale are administered to the same sample</a:t>
            </a:r>
          </a:p>
          <a:p>
            <a:pPr lvl="1"/>
            <a:r>
              <a:rPr lang="en-US" sz="2400" dirty="0" smtClean="0"/>
              <a:t>Requirements for parallel forms</a:t>
            </a:r>
          </a:p>
          <a:p>
            <a:pPr lvl="2">
              <a:buBlip>
                <a:blip r:embed="rId3"/>
              </a:buBlip>
            </a:pPr>
            <a:r>
              <a:rPr lang="en-US" sz="2000" dirty="0"/>
              <a:t>Two versions of the scale measure the same construct</a:t>
            </a:r>
          </a:p>
          <a:p>
            <a:pPr lvl="2">
              <a:buBlip>
                <a:blip r:embed="rId3"/>
              </a:buBlip>
            </a:pPr>
            <a:r>
              <a:rPr lang="en-US" sz="2000" dirty="0"/>
              <a:t>Same type of items</a:t>
            </a:r>
          </a:p>
          <a:p>
            <a:pPr lvl="2">
              <a:buBlip>
                <a:blip r:embed="rId3"/>
              </a:buBlip>
            </a:pPr>
            <a:r>
              <a:rPr lang="en-US" sz="2000" dirty="0"/>
              <a:t>Same number of </a:t>
            </a:r>
            <a:r>
              <a:rPr lang="en-US" sz="2000" dirty="0" smtClean="0"/>
              <a:t>items</a:t>
            </a:r>
          </a:p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1000" dirty="0" smtClean="0"/>
          </a:p>
          <a:p>
            <a:pPr lvl="1">
              <a:buBlip>
                <a:blip r:embed="rId4"/>
              </a:buBlip>
            </a:pPr>
            <a:r>
              <a:rPr lang="en-US" sz="2400" dirty="0" smtClean="0"/>
              <a:t>Have to create two versions of the scale </a:t>
            </a:r>
            <a:r>
              <a:rPr lang="en-US" sz="2200" dirty="0" smtClean="0"/>
              <a:t>(</a:t>
            </a:r>
            <a:r>
              <a:rPr lang="en-US" sz="2200" i="1" dirty="0" smtClean="0"/>
              <a:t>Double the effort!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35575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Split-Half Reliability</a:t>
                </a:r>
              </a:p>
              <a:p>
                <a:pPr lvl="1"/>
                <a:r>
                  <a:rPr lang="en-US" sz="2400" dirty="0" smtClean="0"/>
                  <a:t>Scale is split into two halves</a:t>
                </a:r>
              </a:p>
              <a:p>
                <a:pPr marL="914400" lvl="2" indent="-174625">
                  <a:buBlip>
                    <a:blip r:embed="rId3"/>
                  </a:buBlip>
                </a:pPr>
                <a:r>
                  <a:rPr lang="en-US" sz="2200" dirty="0" smtClean="0"/>
                  <a:t>First half / Last half split</a:t>
                </a:r>
              </a:p>
              <a:p>
                <a:pPr marL="1262062" lvl="3" indent="-285750">
                  <a:buBlip>
                    <a:blip r:embed="rId4"/>
                  </a:buBlip>
                </a:pPr>
                <a:r>
                  <a:rPr lang="en-US" dirty="0" smtClean="0"/>
                  <a:t>Effect of fatigue on last half items</a:t>
                </a:r>
              </a:p>
              <a:p>
                <a:pPr marL="1262062" lvl="3" indent="-285750">
                  <a:buBlip>
                    <a:blip r:embed="rId4"/>
                  </a:buBlip>
                </a:pPr>
                <a:r>
                  <a:rPr lang="en-US" dirty="0" smtClean="0"/>
                  <a:t>Practice effect</a:t>
                </a:r>
              </a:p>
              <a:p>
                <a:pPr marL="976312" lvl="3" indent="0">
                  <a:buNone/>
                </a:pPr>
                <a:endParaRPr lang="en-US" sz="800" dirty="0" smtClean="0"/>
              </a:p>
              <a:p>
                <a:pPr marL="914400" lvl="2" indent="-174625">
                  <a:buBlip>
                    <a:blip r:embed="rId3"/>
                  </a:buBlip>
                </a:pPr>
                <a:r>
                  <a:rPr lang="en-US" sz="2200" dirty="0" smtClean="0"/>
                  <a:t>Odds-even item split</a:t>
                </a:r>
              </a:p>
              <a:p>
                <a:pPr marL="739775" lvl="2" indent="0">
                  <a:buNone/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Addresses the drawbacks of the first half-last half split</a:t>
                </a:r>
              </a:p>
              <a:p>
                <a:pPr marL="739775" lvl="2" indent="0">
                  <a:buNone/>
                </a:pPr>
                <a:endParaRPr lang="en-US" sz="1000" dirty="0" smtClean="0"/>
              </a:p>
              <a:p>
                <a:pPr marL="914400" lvl="2" indent="-174625">
                  <a:buBlip>
                    <a:blip r:embed="rId3"/>
                  </a:buBlip>
                </a:pPr>
                <a:r>
                  <a:rPr lang="en-US" sz="2200" dirty="0" smtClean="0"/>
                  <a:t>Balanced halves</a:t>
                </a:r>
              </a:p>
              <a:p>
                <a:pPr marL="914400" lvl="2" indent="-174625">
                  <a:buBlip>
                    <a:blip r:embed="rId3"/>
                  </a:buBlip>
                </a:pPr>
                <a:r>
                  <a:rPr lang="en-US" sz="2200" dirty="0" smtClean="0"/>
                  <a:t>Random halves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𝑥𝑥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𝑥𝑥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259" t="-1213" b="-4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02535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Describe </a:t>
            </a:r>
            <a:r>
              <a:rPr lang="en-US" sz="2800" dirty="0" smtClean="0"/>
              <a:t>basic concepts of classical </a:t>
            </a:r>
            <a:r>
              <a:rPr lang="en-US" sz="2800" dirty="0"/>
              <a:t>t</a:t>
            </a:r>
            <a:r>
              <a:rPr lang="en-US" sz="2800" dirty="0" smtClean="0"/>
              <a:t>est theory</a:t>
            </a:r>
          </a:p>
          <a:p>
            <a:r>
              <a:rPr lang="en-US" sz="2800" dirty="0" smtClean="0"/>
              <a:t>Describe different types of </a:t>
            </a:r>
            <a:r>
              <a:rPr lang="en-US" sz="2800" dirty="0" smtClean="0"/>
              <a:t>validity a</a:t>
            </a:r>
            <a:r>
              <a:rPr lang="en-US" sz="2800" dirty="0" smtClean="0"/>
              <a:t>nd </a:t>
            </a:r>
            <a:r>
              <a:rPr lang="en-US" sz="2800" dirty="0" smtClean="0"/>
              <a:t>reliability</a:t>
            </a:r>
          </a:p>
          <a:p>
            <a:r>
              <a:rPr lang="en-US" sz="2800" dirty="0" smtClean="0"/>
              <a:t>Discuss </a:t>
            </a:r>
            <a:r>
              <a:rPr lang="en-US" sz="2800" dirty="0" smtClean="0"/>
              <a:t>essential components of scale development</a:t>
            </a:r>
          </a:p>
          <a:p>
            <a:r>
              <a:rPr lang="en-US" sz="2800" dirty="0" smtClean="0"/>
              <a:t>Identify the role of psychometric analysis in scale </a:t>
            </a:r>
            <a:r>
              <a:rPr lang="en-US" sz="2800" dirty="0" smtClean="0"/>
              <a:t>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536224"/>
      </p:ext>
    </p:extLst>
  </p:cSld>
  <p:clrMapOvr>
    <a:masterClrMapping/>
  </p:clrMapOvr>
  <p:transition advClick="0" advTm="2365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Cronbach’s</a:t>
            </a:r>
            <a:r>
              <a:rPr lang="en-US" sz="2800" dirty="0" smtClean="0"/>
              <a:t> Alpha (Coefficient Alpha)</a:t>
            </a:r>
          </a:p>
          <a:p>
            <a:pPr lvl="1"/>
            <a:r>
              <a:rPr lang="en-US" sz="2400" dirty="0" smtClean="0"/>
              <a:t>Most commonly used measure of internal consistency reliability</a:t>
            </a:r>
          </a:p>
          <a:p>
            <a:pPr lvl="1"/>
            <a:r>
              <a:rPr lang="en-US" sz="2400" dirty="0" smtClean="0"/>
              <a:t>Calculation slightly complex</a:t>
            </a:r>
          </a:p>
          <a:p>
            <a:pPr lvl="1"/>
            <a:r>
              <a:rPr lang="en-US" sz="2400" dirty="0" smtClean="0"/>
              <a:t>Assumptions</a:t>
            </a:r>
          </a:p>
          <a:p>
            <a:pPr lvl="2"/>
            <a:r>
              <a:rPr lang="en-US" sz="2000" dirty="0"/>
              <a:t>Errors are not correlated with one </a:t>
            </a:r>
            <a:r>
              <a:rPr lang="en-US" sz="2000" dirty="0" smtClean="0"/>
              <a:t>another</a:t>
            </a:r>
          </a:p>
          <a:p>
            <a:pPr lvl="2"/>
            <a:r>
              <a:rPr lang="en-US" sz="2000" dirty="0" smtClean="0"/>
              <a:t>Other assumptions of essentially tau-equivalent  model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Alpha is the proportion of a scale’s total variance that is attributable to a common source</a:t>
            </a:r>
            <a:r>
              <a:rPr lang="en-US" sz="2000" dirty="0" smtClean="0"/>
              <a:t>”</a:t>
            </a:r>
            <a:endParaRPr lang="en-US" sz="24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238722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Cronbach’s Alpha (Coefficient Alpha)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914400" lvl="2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= Coefficient alpha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= number of items</a:t>
                </a:r>
                <a:endParaRPr lang="en-US" sz="22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> = Total variance of the scale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> = variance of the item</a:t>
                </a:r>
              </a:p>
              <a:p>
                <a:pPr marL="457200" lvl="1" indent="0">
                  <a:buNone/>
                </a:pPr>
                <a:endParaRPr lang="en-US" sz="1200" i="1" dirty="0">
                  <a:latin typeface="Century Schoolbook" pitchFamily="18" charset="0"/>
                  <a:ea typeface="Cambria Math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200" i="1" dirty="0" smtClean="0">
                    <a:latin typeface="Century Schoolbook" pitchFamily="18" charset="0"/>
                    <a:ea typeface="Cambria Math" pitchFamily="18" charset="0"/>
                  </a:rPr>
                  <a:t>Alpha ranges 0 to 1 – larger value indicates higher level of internal consistency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348" r="-29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041546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Cronbach’s </a:t>
            </a:r>
            <a:r>
              <a:rPr lang="en-US" sz="2800" dirty="0"/>
              <a:t>Alpha </a:t>
            </a:r>
            <a:r>
              <a:rPr lang="en-US" sz="2800" dirty="0" smtClean="0"/>
              <a:t>			</a:t>
            </a:r>
            <a:endParaRPr lang="en-US" sz="10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Total variance of the scale is the sum of all the elements of the covariance matrix.</a:t>
            </a:r>
          </a:p>
          <a:p>
            <a:r>
              <a:rPr lang="en-US" sz="2400" dirty="0" smtClean="0"/>
              <a:t>Variances at the diagonal and </a:t>
            </a:r>
            <a:r>
              <a:rPr lang="en-US" sz="2400" dirty="0" err="1" smtClean="0"/>
              <a:t>covariances</a:t>
            </a:r>
            <a:r>
              <a:rPr lang="en-US" sz="2400" dirty="0" smtClean="0"/>
              <a:t> off-diagonal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941695"/>
                  </p:ext>
                </p:extLst>
              </p:nvPr>
            </p:nvGraphicFramePr>
            <p:xfrm>
              <a:off x="5410200" y="2209800"/>
              <a:ext cx="2935605" cy="19762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45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02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02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02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902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902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552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63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52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52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527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416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5,6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2CDD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941695"/>
                  </p:ext>
                </p:extLst>
              </p:nvPr>
            </p:nvGraphicFramePr>
            <p:xfrm>
              <a:off x="5410200" y="2209800"/>
              <a:ext cx="2935605" cy="19762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4505"/>
                    <a:gridCol w="490220"/>
                    <a:gridCol w="490220"/>
                    <a:gridCol w="490220"/>
                    <a:gridCol w="490220"/>
                    <a:gridCol w="490220"/>
                  </a:tblGrid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1852" r="-510127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1852" r="-397531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1852" r="-302500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1852" r="-202500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1852" r="-100000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1852" r="-1250" b="-507407"/>
                          </a:stretch>
                        </a:blipFill>
                      </a:tcPr>
                    </a:tc>
                  </a:tr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101852" r="-51012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101852" r="-397531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101852" r="-30250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101852" r="-20250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101852" r="-10000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101852" r="-1250" b="-407407"/>
                          </a:stretch>
                        </a:blipFill>
                      </a:tcPr>
                    </a:tc>
                  </a:tr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201852" r="-51012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201852" r="-397531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201852" r="-30250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201852" r="-20250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201852" r="-10000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201852" r="-1250" b="-307407"/>
                          </a:stretch>
                        </a:blipFill>
                      </a:tcPr>
                    </a:tc>
                  </a:tr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301852" r="-510127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301852" r="-397531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301852" r="-302500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301852" r="-202500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301852" r="-100000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301852" r="-1250" b="-207407"/>
                          </a:stretch>
                        </a:blipFill>
                      </a:tcPr>
                    </a:tc>
                  </a:tr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401852" r="-510127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401852" r="-397531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401852" r="-3025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401852" r="-2025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401852" r="-1000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401852" r="-1250" b="-107407"/>
                          </a:stretch>
                        </a:blipFill>
                      </a:tcPr>
                    </a:tc>
                  </a:tr>
                  <a:tr h="329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1266" t="-501852" r="-510127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98765" t="-501852" r="-397531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201250" t="-501852" r="-302500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01250" t="-501852" r="-202500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396296" t="-501852" r="-100000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3"/>
                          <a:stretch>
                            <a:fillRect l="-502500" t="-501852" r="-1250" b="-7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03563" y="2874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5334000" y="2133600"/>
            <a:ext cx="91440" cy="22860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8305800" y="2133600"/>
            <a:ext cx="91440" cy="228600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616299"/>
            <a:ext cx="245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0600" y="4724400"/>
                <a:ext cx="7360920" cy="157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Blip>
                    <a:blip r:embed="rId4"/>
                  </a:buBlip>
                </a:pPr>
                <a:r>
                  <a:rPr lang="en-US" sz="2000" dirty="0" smtClean="0"/>
                  <a:t>Ratio of non-joint variation to total variation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/>
              </a:p>
              <a:p>
                <a:pPr marL="171450" indent="-171450">
                  <a:buBlip>
                    <a:blip r:embed="rId4"/>
                  </a:buBlip>
                </a:pPr>
                <a:endParaRPr lang="en-US" sz="600" dirty="0"/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sz="2000" dirty="0" smtClean="0"/>
                  <a:t>Ratio of joint variation (sum of all the </a:t>
                </a:r>
                <a:r>
                  <a:rPr lang="en-US" sz="2000" dirty="0" err="1" smtClean="0"/>
                  <a:t>covariances</a:t>
                </a:r>
                <a:r>
                  <a:rPr lang="en-US" sz="2000" dirty="0" smtClean="0"/>
                  <a:t>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total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scale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variation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724400"/>
                <a:ext cx="7360920" cy="1576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2997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Cronbach’s Alpha (Coefficient Alpha)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itchFamily="18" charset="0"/>
                              <a:ea typeface="Cambria Math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sz="2800" dirty="0" smtClean="0"/>
              </a:p>
              <a:p>
                <a:pPr lvl="1"/>
                <a:r>
                  <a:rPr lang="en-US" sz="2400" dirty="0" smtClean="0"/>
                  <a:t>Another formula to calculate alpha (</a:t>
                </a:r>
                <a:r>
                  <a:rPr lang="en-US" sz="2400" i="1" dirty="0" smtClean="0"/>
                  <a:t>Spearman-Brown Prophecy Formula</a:t>
                </a:r>
                <a:r>
                  <a:rPr lang="en-US" sz="2400" dirty="0" smtClean="0"/>
                  <a:t>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1+(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−1)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 smtClean="0"/>
                  <a:t> = average inter-item correlation</a:t>
                </a:r>
              </a:p>
              <a:p>
                <a:pPr marL="914400" lvl="2" indent="0" algn="ctr">
                  <a:buNone/>
                </a:pPr>
                <a:endParaRPr lang="en-US" sz="2400" i="1" dirty="0" smtClean="0"/>
              </a:p>
              <a:p>
                <a:pPr marL="914400" lvl="2" indent="0" algn="ctr">
                  <a:buNone/>
                </a:pPr>
                <a:r>
                  <a:rPr lang="en-US" sz="2400" i="1" dirty="0" smtClean="0"/>
                  <a:t>Raw vs. Standardized  alpha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4221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Cronbach’s Alpha (Coefficient Alpha)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Concerns – violation of assumptions</a:t>
            </a:r>
          </a:p>
          <a:p>
            <a:pPr lvl="2"/>
            <a:r>
              <a:rPr lang="en-US" sz="2200" dirty="0" smtClean="0"/>
              <a:t>Statistical tests to calculate alpha are for continuous data (interval scale)</a:t>
            </a:r>
          </a:p>
          <a:p>
            <a:pPr lvl="2"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Most of the scales use </a:t>
            </a:r>
            <a:r>
              <a:rPr lang="en-US" sz="2200" dirty="0" err="1" smtClean="0"/>
              <a:t>likert</a:t>
            </a:r>
            <a:r>
              <a:rPr lang="en-US" sz="2200" dirty="0" smtClean="0"/>
              <a:t> scale for responses (ordinal data)</a:t>
            </a:r>
          </a:p>
          <a:p>
            <a:pPr lvl="2">
              <a:buBlip>
                <a:blip r:embed="rId4"/>
              </a:buBlip>
            </a:pPr>
            <a:r>
              <a:rPr lang="en-US" sz="2200" dirty="0" smtClean="0"/>
              <a:t>Use of ordinal alpha or </a:t>
            </a:r>
            <a:r>
              <a:rPr lang="en-US" sz="2200" dirty="0" err="1" smtClean="0"/>
              <a:t>tetrachoric</a:t>
            </a:r>
            <a:r>
              <a:rPr lang="en-US" sz="2200" dirty="0" smtClean="0"/>
              <a:t> or </a:t>
            </a:r>
            <a:r>
              <a:rPr lang="en-US" sz="2200" dirty="0" err="1" smtClean="0"/>
              <a:t>polychoric</a:t>
            </a:r>
            <a:r>
              <a:rPr lang="en-US" sz="2200" dirty="0" smtClean="0"/>
              <a:t> correlations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2"/>
            <a:r>
              <a:rPr lang="en-US" sz="2200" dirty="0" smtClean="0"/>
              <a:t>Assumptions of essentially tau-equivalent model - </a:t>
            </a:r>
            <a:r>
              <a:rPr lang="en-US" sz="2200" i="1" dirty="0"/>
              <a:t>each item measures the same latent </a:t>
            </a:r>
            <a:r>
              <a:rPr lang="en-US" sz="2200" i="1" dirty="0" smtClean="0"/>
              <a:t>variable </a:t>
            </a:r>
            <a:r>
              <a:rPr lang="en-US" sz="2200" i="1" dirty="0"/>
              <a:t>on the same </a:t>
            </a:r>
            <a:r>
              <a:rPr lang="en-US" sz="2200" i="1" dirty="0" smtClean="0"/>
              <a:t>scale.</a:t>
            </a:r>
          </a:p>
          <a:p>
            <a:pPr lvl="2">
              <a:buBlip>
                <a:blip r:embed="rId3"/>
              </a:buBlip>
            </a:pPr>
            <a:r>
              <a:rPr lang="en-US" sz="2200" dirty="0" smtClean="0"/>
              <a:t>Items with different response options ( 5 for one item and 3 for other)</a:t>
            </a:r>
          </a:p>
          <a:p>
            <a:pPr lvl="2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81312900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Threats to </a:t>
            </a:r>
            <a:r>
              <a:rPr lang="en-US" sz="2800" dirty="0" smtClean="0"/>
              <a:t>Reliability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i="1" dirty="0" smtClean="0"/>
              <a:t>Homogeneity of the sample</a:t>
            </a:r>
          </a:p>
          <a:p>
            <a:pPr lvl="1"/>
            <a:r>
              <a:rPr lang="en-US" sz="2400" i="1" dirty="0" smtClean="0"/>
              <a:t>Number of items (Length of the scale)</a:t>
            </a:r>
          </a:p>
          <a:p>
            <a:pPr lvl="1"/>
            <a:r>
              <a:rPr lang="en-US" sz="2400" i="1" dirty="0" smtClean="0"/>
              <a:t>Quality of the items and complex response options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18715925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Validity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9927860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Extent to which a scale is </a:t>
            </a:r>
            <a:r>
              <a:rPr lang="en-US" sz="2800" dirty="0"/>
              <a:t>truly measuring what </a:t>
            </a:r>
            <a:r>
              <a:rPr lang="en-US" sz="2800" dirty="0" smtClean="0"/>
              <a:t>it is </a:t>
            </a:r>
            <a:r>
              <a:rPr lang="en-US" sz="2800" dirty="0"/>
              <a:t>intended </a:t>
            </a:r>
            <a:r>
              <a:rPr lang="en-US" sz="2800" dirty="0" smtClean="0"/>
              <a:t>to </a:t>
            </a:r>
            <a:r>
              <a:rPr lang="en-US" sz="2800" dirty="0"/>
              <a:t>measure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Does the scale measure the construct under consideration</a:t>
            </a:r>
          </a:p>
          <a:p>
            <a:r>
              <a:rPr lang="en-US" sz="2800" dirty="0" smtClean="0"/>
              <a:t>Types of Validity</a:t>
            </a:r>
          </a:p>
          <a:p>
            <a:pPr lvl="1"/>
            <a:r>
              <a:rPr lang="en-US" sz="2400" dirty="0" smtClean="0"/>
              <a:t>Face Validity</a:t>
            </a:r>
          </a:p>
          <a:p>
            <a:pPr lvl="1"/>
            <a:r>
              <a:rPr lang="en-US" sz="2400" dirty="0" smtClean="0"/>
              <a:t>Content Validity</a:t>
            </a:r>
          </a:p>
          <a:p>
            <a:pPr lvl="1"/>
            <a:r>
              <a:rPr lang="en-US" sz="2400" dirty="0"/>
              <a:t>Criterion validity</a:t>
            </a:r>
          </a:p>
          <a:p>
            <a:pPr lvl="2"/>
            <a:r>
              <a:rPr lang="en-US" sz="2000" dirty="0"/>
              <a:t>Concurrent Validity</a:t>
            </a:r>
          </a:p>
          <a:p>
            <a:pPr lvl="2"/>
            <a:r>
              <a:rPr lang="en-US" sz="2000" dirty="0"/>
              <a:t>Predictive Validity</a:t>
            </a:r>
          </a:p>
          <a:p>
            <a:pPr lvl="1"/>
            <a:r>
              <a:rPr lang="en-US" sz="2400" dirty="0" smtClean="0"/>
              <a:t>Construct Validity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4478080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Face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Superficial assessment of the scale</a:t>
            </a:r>
          </a:p>
          <a:p>
            <a:r>
              <a:rPr lang="en-US" sz="2800" dirty="0" smtClean="0"/>
              <a:t>If the scale </a:t>
            </a:r>
            <a:r>
              <a:rPr lang="en-US" sz="2800" i="1" dirty="0" smtClean="0"/>
              <a:t>looks like </a:t>
            </a:r>
            <a:r>
              <a:rPr lang="en-US" sz="2800" dirty="0" smtClean="0"/>
              <a:t> to measure what it claims to measure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457200" lvl="1" indent="-166688">
              <a:buNone/>
            </a:pPr>
            <a:r>
              <a:rPr lang="en-US" sz="2400" dirty="0" smtClean="0"/>
              <a:t>Physical dependence on smokeless tobacco (Tolerance)</a:t>
            </a:r>
          </a:p>
          <a:p>
            <a:pPr marL="457200" lvl="1" indent="-166688">
              <a:buNone/>
            </a:pPr>
            <a:endParaRPr lang="en-US" sz="1000" dirty="0" smtClean="0"/>
          </a:p>
          <a:p>
            <a:pPr lvl="1"/>
            <a:r>
              <a:rPr lang="en-US" sz="2000" dirty="0"/>
              <a:t>I am around </a:t>
            </a:r>
            <a:r>
              <a:rPr lang="en-US" sz="2000" dirty="0" smtClean="0"/>
              <a:t>smokeless tobacco users </a:t>
            </a:r>
            <a:r>
              <a:rPr lang="en-US" sz="2000" dirty="0"/>
              <a:t>much of the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2000" dirty="0"/>
              <a:t>How many cans/pouches </a:t>
            </a:r>
            <a:r>
              <a:rPr lang="en-US" sz="2000" dirty="0" smtClean="0"/>
              <a:t>of smokeless tobacco per </a:t>
            </a:r>
            <a:r>
              <a:rPr lang="en-US" sz="2000" dirty="0"/>
              <a:t>week do you use? </a:t>
            </a:r>
          </a:p>
        </p:txBody>
      </p:sp>
    </p:spTree>
    <p:extLst>
      <p:ext uri="{BB962C8B-B14F-4D97-AF65-F5344CB8AC3E}">
        <p14:creationId xmlns:p14="http://schemas.microsoft.com/office/powerpoint/2010/main" val="490476638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Content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Extent to which a scale measures its intended content domain</a:t>
            </a:r>
          </a:p>
          <a:p>
            <a:pPr lvl="1"/>
            <a:r>
              <a:rPr lang="en-US" sz="2400" dirty="0" smtClean="0"/>
              <a:t>Domain Sampling Theory</a:t>
            </a:r>
          </a:p>
          <a:p>
            <a:pPr lvl="2"/>
            <a:r>
              <a:rPr lang="en-US" sz="2000" dirty="0" smtClean="0"/>
              <a:t>An infinite number of items assess a construct</a:t>
            </a:r>
          </a:p>
          <a:p>
            <a:pPr lvl="2"/>
            <a:r>
              <a:rPr lang="en-US" sz="2000" dirty="0" smtClean="0"/>
              <a:t>Scale is a sample of these items</a:t>
            </a:r>
          </a:p>
          <a:p>
            <a:pPr lvl="1"/>
            <a:r>
              <a:rPr lang="en-US" sz="2400" dirty="0" smtClean="0"/>
              <a:t>Content validity assesses sampling adequacy</a:t>
            </a:r>
          </a:p>
          <a:p>
            <a:pPr marL="738188" lvl="1" indent="0">
              <a:buNone/>
            </a:pPr>
            <a:r>
              <a:rPr lang="en-US" sz="2000" dirty="0"/>
              <a:t>Representativeness of the </a:t>
            </a:r>
            <a:r>
              <a:rPr lang="en-US" sz="2000" dirty="0" smtClean="0"/>
              <a:t>scale </a:t>
            </a:r>
            <a:r>
              <a:rPr lang="en-US" sz="2000" dirty="0"/>
              <a:t>for the intended </a:t>
            </a:r>
            <a:r>
              <a:rPr lang="en-US" sz="2000" dirty="0" smtClean="0"/>
              <a:t>construct</a:t>
            </a:r>
          </a:p>
          <a:p>
            <a:pPr marL="738188" lvl="1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Qualitative </a:t>
            </a:r>
            <a:r>
              <a:rPr lang="en-US" sz="2400" dirty="0"/>
              <a:t>evaluation of the </a:t>
            </a:r>
            <a:r>
              <a:rPr lang="en-US" sz="2400" dirty="0" smtClean="0"/>
              <a:t>scale</a:t>
            </a:r>
          </a:p>
          <a:p>
            <a:pPr lvl="2"/>
            <a:r>
              <a:rPr lang="en-US" sz="2000" dirty="0"/>
              <a:t>Expert panel </a:t>
            </a:r>
            <a:r>
              <a:rPr lang="en-US" sz="2000" dirty="0" smtClean="0"/>
              <a:t>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038685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2021032"/>
            <a:ext cx="8121686" cy="3730337"/>
          </a:xfrm>
        </p:spPr>
        <p:txBody>
          <a:bodyPr anchor="t"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Measurement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Instruments/Scales/Measures</a:t>
            </a:r>
            <a:r>
              <a:rPr lang="en-US" sz="2400" dirty="0"/>
              <a:t>/ Assessment tools/Tests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Latent </a:t>
            </a:r>
            <a:r>
              <a:rPr lang="en-US" sz="2400" dirty="0" smtClean="0"/>
              <a:t>Variable/Construct</a:t>
            </a:r>
            <a:endParaRPr lang="en-US" sz="24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Psychometrics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Reliability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Validity</a:t>
            </a: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4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7945"/>
      </p:ext>
    </p:extLst>
  </p:cSld>
  <p:clrMapOvr>
    <a:masterClrMapping/>
  </p:clrMapOvr>
  <p:transition advClick="0" advTm="1768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Content Validity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Quantitative </a:t>
                </a:r>
                <a:r>
                  <a:rPr lang="en-US" sz="2800" dirty="0" smtClean="0"/>
                  <a:t>methods</a:t>
                </a:r>
              </a:p>
              <a:p>
                <a:pPr lvl="1"/>
                <a:r>
                  <a:rPr lang="en-US" sz="2200" dirty="0" smtClean="0"/>
                  <a:t>Content Validity Ratio (for individual item)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𝐶𝑉𝑅</m:t>
                    </m:r>
                    <m:r>
                      <a:rPr lang="en-US" sz="1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dirty="0" smtClean="0"/>
                  <a:t>   </a:t>
                </a:r>
                <a:endParaRPr lang="en-US" sz="1800" dirty="0"/>
              </a:p>
              <a:p>
                <a:pPr lvl="1"/>
                <a:r>
                  <a:rPr lang="en-US" sz="2200" dirty="0" smtClean="0"/>
                  <a:t>Content Validity </a:t>
                </a:r>
                <a:r>
                  <a:rPr lang="en-US" sz="2200" dirty="0" smtClean="0"/>
                  <a:t>Index</a:t>
                </a:r>
              </a:p>
              <a:p>
                <a:pPr lvl="3"/>
                <a:endParaRPr lang="en-US" sz="1400" dirty="0" smtClean="0"/>
              </a:p>
              <a:p>
                <a:pPr lvl="1">
                  <a:buBlip>
                    <a:blip r:embed="rId3"/>
                  </a:buBlip>
                </a:pPr>
                <a:r>
                  <a:rPr lang="en-US" dirty="0" smtClean="0"/>
                  <a:t>Factors </a:t>
                </a:r>
                <a:r>
                  <a:rPr lang="en-US" dirty="0"/>
                  <a:t>that improve content validity</a:t>
                </a:r>
              </a:p>
              <a:p>
                <a:pPr lvl="2">
                  <a:buBlip>
                    <a:blip r:embed="rId3"/>
                  </a:buBlip>
                </a:pPr>
                <a:r>
                  <a:rPr lang="en-US" dirty="0"/>
                  <a:t>Accurate definition of the construct </a:t>
                </a:r>
              </a:p>
              <a:p>
                <a:pPr lvl="2">
                  <a:buBlip>
                    <a:blip r:embed="rId3"/>
                  </a:buBlip>
                </a:pPr>
                <a:r>
                  <a:rPr lang="en-US" sz="2400" dirty="0" smtClean="0"/>
                  <a:t>Care </a:t>
                </a:r>
                <a:r>
                  <a:rPr lang="en-US" sz="2400" dirty="0"/>
                  <a:t>with which items were originally </a:t>
                </a:r>
                <a:r>
                  <a:rPr lang="en-US" sz="2400" dirty="0" smtClean="0"/>
                  <a:t>developed</a:t>
                </a:r>
              </a:p>
              <a:p>
                <a:pPr marL="1149350" lvl="2" indent="0">
                  <a:buNone/>
                </a:pPr>
                <a:r>
                  <a:rPr lang="en-US" sz="2000" dirty="0" smtClean="0"/>
                  <a:t>Including expertise </a:t>
                </a:r>
                <a:r>
                  <a:rPr lang="en-US" sz="2000" dirty="0"/>
                  <a:t>and suitability of the </a:t>
                </a:r>
                <a:r>
                  <a:rPr lang="en-US" sz="2000" dirty="0" smtClean="0"/>
                  <a:t>experts who reviewed the item-pool</a:t>
                </a:r>
                <a:endParaRPr lang="en-US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134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138466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Criterion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Extent to which a scale is related to another scale/ criterion or predictor</a:t>
            </a:r>
          </a:p>
          <a:p>
            <a:pPr lvl="1"/>
            <a:r>
              <a:rPr lang="en-US" sz="2400" dirty="0" smtClean="0"/>
              <a:t>Concurrent Validity</a:t>
            </a:r>
          </a:p>
          <a:p>
            <a:pPr marL="914400" lvl="2" indent="0">
              <a:buNone/>
            </a:pPr>
            <a:r>
              <a:rPr lang="en-US" sz="2000" dirty="0" smtClean="0"/>
              <a:t>Association of the scale under study with an existing scale or criterion measured at the same time</a:t>
            </a:r>
          </a:p>
          <a:p>
            <a:pPr marL="914400" lvl="2" indent="0">
              <a:buNone/>
            </a:pPr>
            <a:r>
              <a:rPr lang="en-US" sz="2000" i="1" dirty="0" smtClean="0"/>
              <a:t>Examples:</a:t>
            </a:r>
            <a:r>
              <a:rPr lang="en-US" sz="2000" dirty="0" smtClean="0"/>
              <a:t> New anxiety scale – DSM criteria of anxiety disorder</a:t>
            </a:r>
          </a:p>
          <a:p>
            <a:pPr marL="914400" lvl="2" indent="0">
              <a:buNone/>
            </a:pPr>
            <a:r>
              <a:rPr lang="en-US" sz="2000" dirty="0" smtClean="0"/>
              <a:t>Tobacco dependence scale – Nicotine concentration</a:t>
            </a:r>
            <a:endParaRPr lang="en-US" sz="2000" dirty="0"/>
          </a:p>
          <a:p>
            <a:pPr marL="914400" lvl="2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Predictive Validity</a:t>
            </a:r>
          </a:p>
          <a:p>
            <a:pPr marL="914400" lvl="2" indent="0">
              <a:buNone/>
            </a:pPr>
            <a:r>
              <a:rPr lang="en-US" sz="2000" dirty="0" smtClean="0"/>
              <a:t>Ability of a scale to predict an event, attitude, or outcome measured in the future</a:t>
            </a:r>
          </a:p>
          <a:p>
            <a:pPr marL="914400" lvl="2" indent="0">
              <a:buNone/>
            </a:pPr>
            <a:r>
              <a:rPr lang="en-US" sz="2000" i="1" dirty="0" smtClean="0"/>
              <a:t>Examples: </a:t>
            </a:r>
            <a:r>
              <a:rPr lang="en-US" sz="2000" dirty="0" smtClean="0"/>
              <a:t>Tobacco dependence scale – tobacco cessation</a:t>
            </a:r>
          </a:p>
          <a:p>
            <a:pPr marL="914400" lvl="2" indent="0">
              <a:buNone/>
            </a:pPr>
            <a:r>
              <a:rPr lang="en-US" sz="2000" dirty="0" smtClean="0"/>
              <a:t>Braden </a:t>
            </a:r>
            <a:r>
              <a:rPr lang="en-US" sz="2000" dirty="0"/>
              <a:t>Scale for predicting pressure sore </a:t>
            </a:r>
            <a:r>
              <a:rPr lang="en-US" sz="2000" dirty="0" smtClean="0"/>
              <a:t>risk - development </a:t>
            </a:r>
            <a:r>
              <a:rPr lang="en-US" sz="2000" dirty="0"/>
              <a:t>of pressure ulcers in ICUs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5469442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Construct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Extent to which a scale is related to other variables or scales or variables as within the system of theoretical relationships.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Relies </a:t>
            </a:r>
            <a:r>
              <a:rPr lang="en-US" sz="2400" dirty="0"/>
              <a:t>on the theoretical </a:t>
            </a:r>
            <a:r>
              <a:rPr lang="en-US" sz="2400" dirty="0" smtClean="0"/>
              <a:t>framework  used to define the </a:t>
            </a:r>
            <a:r>
              <a:rPr lang="en-US" sz="2400" dirty="0" smtClean="0"/>
              <a:t>construct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11145"/>
              </p:ext>
            </p:extLst>
          </p:nvPr>
        </p:nvGraphicFramePr>
        <p:xfrm>
          <a:off x="1143000" y="3962400"/>
          <a:ext cx="70866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Convergent Validity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Discriminant Validity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Test</a:t>
                      </a:r>
                      <a:r>
                        <a:rPr lang="en-US" baseline="0" smtClean="0"/>
                        <a:t> 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Theoretical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+++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+++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5566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Scale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5284899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90407"/>
              </p:ext>
            </p:extLst>
          </p:nvPr>
        </p:nvGraphicFramePr>
        <p:xfrm>
          <a:off x="457200" y="1600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9240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Scale Development</a:t>
            </a:r>
            <a:br>
              <a:rPr lang="en-US" sz="4000" dirty="0" smtClean="0"/>
            </a:br>
            <a:r>
              <a:rPr lang="en-US" sz="3200" i="1" dirty="0" smtClean="0"/>
              <a:t>Theoretical Phase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87940181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2021032"/>
            <a:ext cx="8173641" cy="3730337"/>
          </a:xfrm>
        </p:spPr>
        <p:txBody>
          <a:bodyPr anchor="t"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dirty="0"/>
              <a:t>Vital but the most difficult step in scale development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dirty="0"/>
              <a:t>Well-defined construct helps in writing good items  and derive hypotheses for validation </a:t>
            </a:r>
            <a:r>
              <a:rPr lang="en-US" sz="2800" dirty="0" smtClean="0"/>
              <a:t>purposes</a:t>
            </a:r>
          </a:p>
          <a:p>
            <a:pPr lvl="2">
              <a:buClr>
                <a:schemeClr val="accent4">
                  <a:lumMod val="60000"/>
                  <a:lumOff val="40000"/>
                </a:schemeClr>
              </a:buClr>
            </a:pPr>
            <a:endParaRPr lang="en-US" sz="20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dirty="0"/>
              <a:t>Challenges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Mostly constructs are theoretical abstractions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No known objective reality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</p:spTree>
    <p:extLst>
      <p:ext uri="{BB962C8B-B14F-4D97-AF65-F5344CB8AC3E}">
        <p14:creationId xmlns:p14="http://schemas.microsoft.com/office/powerpoint/2010/main" val="2566308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676400"/>
            <a:ext cx="8402242" cy="4495800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dirty="0" smtClean="0"/>
              <a:t>Significance of conceptually developed construct based on theoretical framework</a:t>
            </a:r>
          </a:p>
          <a:p>
            <a:pPr marL="461963" indent="-180975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Helps in thinking clearly about the scale contents</a:t>
            </a:r>
          </a:p>
          <a:p>
            <a:pPr marL="461963" indent="-180975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Reliable and valid scale</a:t>
            </a:r>
          </a:p>
          <a:p>
            <a:pPr marL="280988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200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In-depth literature review</a:t>
            </a:r>
          </a:p>
          <a:p>
            <a:pPr lvl="2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Grounding the theory</a:t>
            </a:r>
          </a:p>
          <a:p>
            <a:pPr lvl="2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Review of previous attempts to conceptualize and  examine similar or related </a:t>
            </a:r>
            <a:r>
              <a:rPr lang="en-US" sz="2000" dirty="0" smtClean="0"/>
              <a:t>constructs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Additional insights from experts and sample of the target population – </a:t>
            </a:r>
            <a:r>
              <a:rPr lang="en-US" sz="2000" dirty="0" smtClean="0"/>
              <a:t>Concept mapping &amp; Focus group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</p:spTree>
    <p:extLst>
      <p:ext uri="{BB962C8B-B14F-4D97-AF65-F5344CB8AC3E}">
        <p14:creationId xmlns:p14="http://schemas.microsoft.com/office/powerpoint/2010/main" val="29815996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752600"/>
            <a:ext cx="8249842" cy="4267200"/>
          </a:xfrm>
        </p:spPr>
        <p:txBody>
          <a:bodyPr anchor="t">
            <a:normAutofit lnSpcReduction="10000"/>
          </a:bodyPr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dirty="0" smtClean="0"/>
              <a:t>What if there is no theory to guide the investigator?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Still specify conceptual formulation – a tentative theoretical framework to serve as a guide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1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Other considerations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200" dirty="0" smtClean="0"/>
              <a:t>Specificity vs. generality</a:t>
            </a:r>
          </a:p>
          <a:p>
            <a:pPr marL="914400" lvl="2" indent="-171450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Broadly measuring an attribute or specific aspect of a broader phenomenon</a:t>
            </a:r>
          </a:p>
          <a:p>
            <a:pPr marL="914400" lvl="2" indent="-171450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If the defined construct is distinct from other </a:t>
            </a:r>
            <a:r>
              <a:rPr lang="en-US" sz="2000" dirty="0" smtClean="0"/>
              <a:t>constructs</a:t>
            </a:r>
          </a:p>
          <a:p>
            <a:pPr marL="1371600" lvl="3" indent="-171450">
              <a:buClr>
                <a:schemeClr val="accent4">
                  <a:lumMod val="60000"/>
                  <a:lumOff val="40000"/>
                </a:schemeClr>
              </a:buClr>
            </a:pPr>
            <a:endParaRPr lang="en-US" sz="1600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200" dirty="0" smtClean="0"/>
              <a:t>Better to follow an inductive approach (clearly defined construct a priori) than deductive (exploratory)</a:t>
            </a:r>
            <a:r>
              <a:rPr lang="en-US" sz="2200" dirty="0"/>
              <a:t> approach </a:t>
            </a:r>
            <a:endParaRPr lang="en-US" sz="2200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en-US" sz="17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</p:spTree>
    <p:extLst>
      <p:ext uri="{BB962C8B-B14F-4D97-AF65-F5344CB8AC3E}">
        <p14:creationId xmlns:p14="http://schemas.microsoft.com/office/powerpoint/2010/main" val="21158467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600200"/>
            <a:ext cx="8249842" cy="4495800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dirty="0" smtClean="0"/>
              <a:t>Dimensionality of the construct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Specific and narrowly </a:t>
            </a:r>
            <a:r>
              <a:rPr lang="en-US" sz="2400" dirty="0"/>
              <a:t>defined (unidimensional) construct vs</a:t>
            </a:r>
            <a:r>
              <a:rPr lang="en-US" sz="2400" dirty="0" smtClean="0"/>
              <a:t>. multidimensional construct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Example</a:t>
            </a:r>
          </a:p>
          <a:p>
            <a:pPr marL="1598613" lvl="1" indent="-284163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100" dirty="0"/>
              <a:t>Tobacco dependence</a:t>
            </a:r>
          </a:p>
          <a:p>
            <a:pPr marL="1598613" lvl="1" indent="-284163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100" dirty="0" smtClean="0"/>
              <a:t>Four Dimensional Anxiety Scale (FDAS)</a:t>
            </a:r>
          </a:p>
          <a:p>
            <a:pPr marL="1598613" lvl="1" indent="-284163"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How finely the construct to be divided?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Based on empirical and theoretical evidence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Purpose of the </a:t>
            </a:r>
            <a:r>
              <a:rPr lang="en-US" sz="2000" dirty="0" smtClean="0"/>
              <a:t>scale</a:t>
            </a:r>
            <a:endParaRPr lang="en-US" sz="2000" dirty="0"/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000" dirty="0" smtClean="0"/>
              <a:t>	Research, </a:t>
            </a:r>
            <a:r>
              <a:rPr lang="en-US" sz="2000" dirty="0" smtClean="0"/>
              <a:t>diagnostic</a:t>
            </a:r>
            <a:r>
              <a:rPr lang="en-US" sz="2000" dirty="0" smtClean="0"/>
              <a:t>, </a:t>
            </a:r>
            <a:r>
              <a:rPr lang="en-US" sz="2000" dirty="0"/>
              <a:t>or classification information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000" dirty="0" smtClean="0"/>
          </a:p>
          <a:p>
            <a:pPr marL="131445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100" dirty="0" smtClean="0"/>
          </a:p>
          <a:p>
            <a:pPr marL="1598613" lvl="1" indent="-284163"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en-US" sz="17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</p:spTree>
    <p:extLst>
      <p:ext uri="{BB962C8B-B14F-4D97-AF65-F5344CB8AC3E}">
        <p14:creationId xmlns:p14="http://schemas.microsoft.com/office/powerpoint/2010/main" val="1837214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648200"/>
          </a:xfrm>
        </p:spPr>
        <p:txBody>
          <a:bodyPr anchor="t">
            <a:no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“Methods </a:t>
            </a:r>
            <a:r>
              <a:rPr lang="en-US" sz="2400" dirty="0"/>
              <a:t>used to provide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quantitative descriptions </a:t>
            </a:r>
            <a:r>
              <a:rPr lang="en-US" sz="2400" dirty="0"/>
              <a:t>of the extent to which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individuals manifest or possess specified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characteristics</a:t>
            </a:r>
            <a:r>
              <a:rPr lang="en-US" sz="2400" dirty="0" smtClean="0"/>
              <a:t>”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2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Assigning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of numbers </a:t>
            </a:r>
            <a:r>
              <a:rPr lang="en-US" sz="2400" dirty="0"/>
              <a:t>to individuals in a systematic way as a mean of representing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properties of the individuals</a:t>
            </a:r>
            <a:r>
              <a:rPr lang="en-US" sz="2400" dirty="0" smtClean="0"/>
              <a:t>”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2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“Measurement </a:t>
            </a:r>
            <a:r>
              <a:rPr lang="en-US" sz="2400" dirty="0"/>
              <a:t>consist of rules for assigning symbols to objects so as to represent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quantities of attributes numerically </a:t>
            </a:r>
            <a:r>
              <a:rPr lang="en-US" sz="2400" dirty="0"/>
              <a:t>or define whether the objects fall in the same or different categories with respect to a given attribute (scaling or classification</a:t>
            </a:r>
            <a:r>
              <a:rPr lang="en-US" sz="2400" dirty="0" smtClean="0"/>
              <a:t>)”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Measurement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64727"/>
      </p:ext>
    </p:extLst>
  </p:cSld>
  <p:clrMapOvr>
    <a:masterClrMapping/>
  </p:clrMapOvr>
  <p:transition advClick="0" advTm="9517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180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24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dirty="0"/>
              <a:t>Dimensionality of the construct</a:t>
            </a:r>
          </a:p>
        </p:txBody>
      </p:sp>
    </p:spTree>
    <p:extLst>
      <p:ext uri="{BB962C8B-B14F-4D97-AF65-F5344CB8AC3E}">
        <p14:creationId xmlns:p14="http://schemas.microsoft.com/office/powerpoint/2010/main" val="108264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Defining the Construct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dirty="0"/>
              <a:t>Dimensionality of the construct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35741"/>
            <a:ext cx="6246569" cy="38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69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1"/>
            <a:ext cx="6400800" cy="4038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Defining the Construct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dirty="0"/>
              <a:t>Dimensionality of the construct</a:t>
            </a:r>
          </a:p>
        </p:txBody>
      </p:sp>
    </p:spTree>
    <p:extLst>
      <p:ext uri="{BB962C8B-B14F-4D97-AF65-F5344CB8AC3E}">
        <p14:creationId xmlns:p14="http://schemas.microsoft.com/office/powerpoint/2010/main" val="33748933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the Construct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 smtClean="0"/>
              <a:t>Content Domain</a:t>
            </a:r>
          </a:p>
          <a:p>
            <a:pPr marL="457200" lvl="1" indent="0">
              <a:buNone/>
            </a:pPr>
            <a:r>
              <a:rPr lang="en-US" sz="2400" i="1" dirty="0" smtClean="0"/>
              <a:t>“</a:t>
            </a:r>
            <a:r>
              <a:rPr lang="en-US" sz="2400" dirty="0" smtClean="0"/>
              <a:t>Content </a:t>
            </a:r>
            <a:r>
              <a:rPr lang="en-US" sz="2400" dirty="0"/>
              <a:t>domain is the body of knowledge, </a:t>
            </a:r>
            <a:r>
              <a:rPr lang="en-US" sz="2400" dirty="0" smtClean="0"/>
              <a:t>skills, </a:t>
            </a:r>
            <a:r>
              <a:rPr lang="en-US" sz="2400" dirty="0"/>
              <a:t>or abilities being measured or examined by a </a:t>
            </a:r>
            <a:r>
              <a:rPr lang="en-US" sz="2400" dirty="0" smtClean="0"/>
              <a:t>scale</a:t>
            </a:r>
            <a:r>
              <a:rPr lang="en-US" sz="2400" i="1" dirty="0" smtClean="0"/>
              <a:t>”</a:t>
            </a:r>
          </a:p>
          <a:p>
            <a:pPr marL="457200" lvl="1" indent="0">
              <a:buNone/>
            </a:pPr>
            <a:endParaRPr lang="en-US" sz="2400" i="1" dirty="0" smtClean="0"/>
          </a:p>
          <a:p>
            <a:pPr lvl="1"/>
            <a:r>
              <a:rPr lang="en-US" sz="2400" dirty="0" smtClean="0"/>
              <a:t>Theoretical framework helps in identifying the boundaries of the construct </a:t>
            </a:r>
          </a:p>
          <a:p>
            <a:pPr lvl="1"/>
            <a:r>
              <a:rPr lang="en-US" sz="2400" dirty="0" smtClean="0"/>
              <a:t>Content domain is defined to prevent </a:t>
            </a:r>
            <a:r>
              <a:rPr lang="en-US" sz="2400" dirty="0"/>
              <a:t>unintentionally </a:t>
            </a:r>
            <a:r>
              <a:rPr lang="en-US" sz="2400" dirty="0" smtClean="0"/>
              <a:t>drift into  other domain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i="1" dirty="0" smtClean="0"/>
              <a:t>Clearly defined content domain is vital for content validity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37242464"/>
      </p:ext>
    </p:extLst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685800"/>
            <a:ext cx="8382000" cy="707886"/>
          </a:xfrm>
        </p:spPr>
        <p:txBody>
          <a:bodyPr/>
          <a:lstStyle/>
          <a:p>
            <a:pPr>
              <a:buNone/>
            </a:pPr>
            <a:endParaRPr lang="en-US" sz="1200" u="sng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None/>
            </a:pPr>
            <a:r>
              <a:rPr lang="en-US" u="sng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Theoretical framework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609398"/>
          </a:xfrm>
        </p:spPr>
        <p:txBody>
          <a:bodyPr/>
          <a:lstStyle/>
          <a:p>
            <a:r>
              <a:rPr sz="4400" dirty="0" smtClean="0"/>
              <a:t>Development of ST Dependence Scale</a:t>
            </a:r>
            <a:endParaRPr lang="en-US" sz="4400" dirty="0"/>
          </a:p>
        </p:txBody>
      </p:sp>
      <p:sp>
        <p:nvSpPr>
          <p:cNvPr id="69766" name="_s1042"/>
          <p:cNvSpPr>
            <a:spLocks noChangeArrowheads="1"/>
          </p:cNvSpPr>
          <p:nvPr/>
        </p:nvSpPr>
        <p:spPr bwMode="auto">
          <a:xfrm>
            <a:off x="3810000" y="2895600"/>
            <a:ext cx="1136650" cy="105886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C6D8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u="sng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Dependence</a:t>
            </a:r>
            <a:endParaRPr lang="en-US" u="sng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65" name="AutoShape 133"/>
          <p:cNvSpPr>
            <a:spLocks noChangeShapeType="1"/>
          </p:cNvSpPr>
          <p:nvPr/>
        </p:nvSpPr>
        <p:spPr bwMode="auto">
          <a:xfrm>
            <a:off x="4413250" y="3984625"/>
            <a:ext cx="0" cy="7048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64" name="AutoShape 132"/>
          <p:cNvSpPr>
            <a:spLocks noChangeShapeType="1"/>
          </p:cNvSpPr>
          <p:nvPr/>
        </p:nvSpPr>
        <p:spPr bwMode="auto">
          <a:xfrm>
            <a:off x="4784725" y="3879850"/>
            <a:ext cx="723900" cy="58102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63" name="AutoShape 131"/>
          <p:cNvSpPr>
            <a:spLocks noChangeShapeType="1"/>
          </p:cNvSpPr>
          <p:nvPr/>
        </p:nvSpPr>
        <p:spPr bwMode="auto">
          <a:xfrm>
            <a:off x="4956175" y="3468688"/>
            <a:ext cx="6381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62" name="AutoShape 130"/>
          <p:cNvSpPr>
            <a:spLocks noChangeShapeType="1"/>
          </p:cNvSpPr>
          <p:nvPr/>
        </p:nvSpPr>
        <p:spPr bwMode="auto">
          <a:xfrm flipV="1">
            <a:off x="4632325" y="2400300"/>
            <a:ext cx="581025" cy="5524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61" name="AutoShape 129"/>
          <p:cNvSpPr>
            <a:spLocks noChangeShapeType="1"/>
          </p:cNvSpPr>
          <p:nvPr/>
        </p:nvSpPr>
        <p:spPr bwMode="auto">
          <a:xfrm flipH="1">
            <a:off x="3165475" y="3822700"/>
            <a:ext cx="857250" cy="6381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60" name="AutoShape 128"/>
          <p:cNvSpPr>
            <a:spLocks noChangeShapeType="1"/>
          </p:cNvSpPr>
          <p:nvPr/>
        </p:nvSpPr>
        <p:spPr bwMode="auto">
          <a:xfrm flipV="1">
            <a:off x="4899025" y="2897188"/>
            <a:ext cx="609600" cy="27622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59" name="AutoShape 127"/>
          <p:cNvSpPr>
            <a:spLocks noChangeArrowheads="1"/>
          </p:cNvSpPr>
          <p:nvPr/>
        </p:nvSpPr>
        <p:spPr bwMode="auto">
          <a:xfrm>
            <a:off x="2441575" y="4479925"/>
            <a:ext cx="1047750" cy="990600"/>
          </a:xfrm>
          <a:prstGeom prst="roundRect">
            <a:avLst>
              <a:gd name="adj" fmla="val 50000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Tolerance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8" name="AutoShape 126"/>
          <p:cNvSpPr>
            <a:spLocks noChangeArrowheads="1"/>
          </p:cNvSpPr>
          <p:nvPr/>
        </p:nvSpPr>
        <p:spPr bwMode="auto">
          <a:xfrm>
            <a:off x="3898900" y="4710113"/>
            <a:ext cx="1047750" cy="990600"/>
          </a:xfrm>
          <a:prstGeom prst="roundRect">
            <a:avLst>
              <a:gd name="adj" fmla="val 50000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Withdrawal</a:t>
            </a: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7" name="AutoShape 125"/>
          <p:cNvSpPr>
            <a:spLocks noChangeArrowheads="1"/>
          </p:cNvSpPr>
          <p:nvPr/>
        </p:nvSpPr>
        <p:spPr bwMode="auto">
          <a:xfrm>
            <a:off x="5146675" y="4479925"/>
            <a:ext cx="1047750" cy="990600"/>
          </a:xfrm>
          <a:prstGeom prst="roundRect">
            <a:avLst>
              <a:gd name="adj" fmla="val 50000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Craving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6" name="AutoShape 124"/>
          <p:cNvSpPr>
            <a:spLocks noChangeArrowheads="1"/>
          </p:cNvSpPr>
          <p:nvPr/>
        </p:nvSpPr>
        <p:spPr bwMode="auto">
          <a:xfrm>
            <a:off x="5594350" y="3240088"/>
            <a:ext cx="1047750" cy="4191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Priority</a:t>
            </a: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5" name="AutoShape 123"/>
          <p:cNvSpPr>
            <a:spLocks noChangeArrowheads="1"/>
          </p:cNvSpPr>
          <p:nvPr/>
        </p:nvSpPr>
        <p:spPr bwMode="auto">
          <a:xfrm>
            <a:off x="5537200" y="2571750"/>
            <a:ext cx="1244600" cy="5334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Cognitive Enhancement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4" name="AutoShape 122"/>
          <p:cNvSpPr>
            <a:spLocks noChangeArrowheads="1"/>
          </p:cNvSpPr>
          <p:nvPr/>
        </p:nvSpPr>
        <p:spPr bwMode="auto">
          <a:xfrm>
            <a:off x="5146674" y="1981200"/>
            <a:ext cx="1177925" cy="5334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Preoccupation with use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3" name="AutoShape 121"/>
          <p:cNvSpPr>
            <a:spLocks noChangeShapeType="1"/>
          </p:cNvSpPr>
          <p:nvPr/>
        </p:nvSpPr>
        <p:spPr bwMode="auto">
          <a:xfrm flipV="1">
            <a:off x="4356100" y="2257425"/>
            <a:ext cx="0" cy="6286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52" name="AutoShape 120"/>
          <p:cNvSpPr>
            <a:spLocks noChangeArrowheads="1"/>
          </p:cNvSpPr>
          <p:nvPr/>
        </p:nvSpPr>
        <p:spPr bwMode="auto">
          <a:xfrm>
            <a:off x="3787775" y="1981200"/>
            <a:ext cx="1165225" cy="5334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Affective Enhancement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51" name="AutoShape 119"/>
          <p:cNvSpPr>
            <a:spLocks noChangeShapeType="1"/>
          </p:cNvSpPr>
          <p:nvPr/>
        </p:nvSpPr>
        <p:spPr bwMode="auto">
          <a:xfrm>
            <a:off x="2765425" y="3382962"/>
            <a:ext cx="1044575" cy="4603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50" name="AutoShape 118"/>
          <p:cNvSpPr>
            <a:spLocks noChangeShapeType="1"/>
          </p:cNvSpPr>
          <p:nvPr/>
        </p:nvSpPr>
        <p:spPr bwMode="auto">
          <a:xfrm>
            <a:off x="2765425" y="2830513"/>
            <a:ext cx="0" cy="10668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9" name="AutoShape 117"/>
          <p:cNvSpPr>
            <a:spLocks noChangeShapeType="1"/>
          </p:cNvSpPr>
          <p:nvPr/>
        </p:nvSpPr>
        <p:spPr bwMode="auto">
          <a:xfrm>
            <a:off x="2298700" y="2840038"/>
            <a:ext cx="4667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8" name="AutoShape 116"/>
          <p:cNvSpPr>
            <a:spLocks noChangeShapeType="1"/>
          </p:cNvSpPr>
          <p:nvPr/>
        </p:nvSpPr>
        <p:spPr bwMode="auto">
          <a:xfrm>
            <a:off x="2308225" y="3373438"/>
            <a:ext cx="4667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7" name="AutoShape 115"/>
          <p:cNvSpPr>
            <a:spLocks noChangeShapeType="1"/>
          </p:cNvSpPr>
          <p:nvPr/>
        </p:nvSpPr>
        <p:spPr bwMode="auto">
          <a:xfrm>
            <a:off x="2298700" y="3889375"/>
            <a:ext cx="4667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1295400" y="2716213"/>
            <a:ext cx="1003300" cy="247650"/>
          </a:xfrm>
          <a:prstGeom prst="rect">
            <a:avLst/>
          </a:prstGeom>
          <a:solidFill>
            <a:srgbClr val="FFFF00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Impulsivity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45" name="Text Box 113"/>
          <p:cNvSpPr txBox="1">
            <a:spLocks noChangeArrowheads="1"/>
          </p:cNvSpPr>
          <p:nvPr/>
        </p:nvSpPr>
        <p:spPr bwMode="auto">
          <a:xfrm>
            <a:off x="1304925" y="3240088"/>
            <a:ext cx="1003300" cy="247650"/>
          </a:xfrm>
          <a:prstGeom prst="rect">
            <a:avLst/>
          </a:prstGeom>
          <a:solidFill>
            <a:srgbClr val="FFFF00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Neuroticism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44" name="Text Box 112"/>
          <p:cNvSpPr txBox="1">
            <a:spLocks noChangeArrowheads="1"/>
          </p:cNvSpPr>
          <p:nvPr/>
        </p:nvSpPr>
        <p:spPr bwMode="auto">
          <a:xfrm>
            <a:off x="1295400" y="3775075"/>
            <a:ext cx="1003300" cy="247650"/>
          </a:xfrm>
          <a:prstGeom prst="rect">
            <a:avLst/>
          </a:prstGeom>
          <a:solidFill>
            <a:srgbClr val="FFFF00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Diathesis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43" name="AutoShape 111"/>
          <p:cNvSpPr>
            <a:spLocks noChangeShapeType="1"/>
          </p:cNvSpPr>
          <p:nvPr/>
        </p:nvSpPr>
        <p:spPr bwMode="auto">
          <a:xfrm>
            <a:off x="2832100" y="5502275"/>
            <a:ext cx="9525" cy="10096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2" name="AutoShape 110"/>
          <p:cNvSpPr>
            <a:spLocks noChangeShapeType="1"/>
          </p:cNvSpPr>
          <p:nvPr/>
        </p:nvSpPr>
        <p:spPr bwMode="auto">
          <a:xfrm>
            <a:off x="2508250" y="5854700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1" name="AutoShape 109"/>
          <p:cNvSpPr>
            <a:spLocks noChangeShapeType="1"/>
          </p:cNvSpPr>
          <p:nvPr/>
        </p:nvSpPr>
        <p:spPr bwMode="auto">
          <a:xfrm>
            <a:off x="2517775" y="6188075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40" name="AutoShape 108"/>
          <p:cNvSpPr>
            <a:spLocks noChangeShapeType="1"/>
          </p:cNvSpPr>
          <p:nvPr/>
        </p:nvSpPr>
        <p:spPr bwMode="auto">
          <a:xfrm>
            <a:off x="2508250" y="6530975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39" name="AutoShape 107"/>
          <p:cNvSpPr>
            <a:spLocks noChangeShapeType="1"/>
          </p:cNvSpPr>
          <p:nvPr/>
        </p:nvSpPr>
        <p:spPr bwMode="auto">
          <a:xfrm>
            <a:off x="6032500" y="5405438"/>
            <a:ext cx="9525" cy="10096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38" name="AutoShape 106"/>
          <p:cNvSpPr>
            <a:spLocks noChangeShapeType="1"/>
          </p:cNvSpPr>
          <p:nvPr/>
        </p:nvSpPr>
        <p:spPr bwMode="auto">
          <a:xfrm>
            <a:off x="6042025" y="5721350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37" name="AutoShape 105"/>
          <p:cNvSpPr>
            <a:spLocks noChangeShapeType="1"/>
          </p:cNvSpPr>
          <p:nvPr/>
        </p:nvSpPr>
        <p:spPr bwMode="auto">
          <a:xfrm>
            <a:off x="6042025" y="6073775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36" name="AutoShape 104"/>
          <p:cNvSpPr>
            <a:spLocks noChangeShapeType="1"/>
          </p:cNvSpPr>
          <p:nvPr/>
        </p:nvSpPr>
        <p:spPr bwMode="auto">
          <a:xfrm>
            <a:off x="6042025" y="6445250"/>
            <a:ext cx="3238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35" name="Text Box 103"/>
          <p:cNvSpPr txBox="1">
            <a:spLocks noChangeArrowheads="1"/>
          </p:cNvSpPr>
          <p:nvPr/>
        </p:nvSpPr>
        <p:spPr bwMode="auto">
          <a:xfrm>
            <a:off x="6365874" y="5502275"/>
            <a:ext cx="11017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6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34" name="Text Box 102"/>
          <p:cNvSpPr txBox="1">
            <a:spLocks noChangeArrowheads="1"/>
          </p:cNvSpPr>
          <p:nvPr/>
        </p:nvSpPr>
        <p:spPr bwMode="auto">
          <a:xfrm>
            <a:off x="6365874" y="5911850"/>
            <a:ext cx="11017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7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33" name="Text Box 101"/>
          <p:cNvSpPr txBox="1">
            <a:spLocks noChangeArrowheads="1"/>
          </p:cNvSpPr>
          <p:nvPr/>
        </p:nvSpPr>
        <p:spPr bwMode="auto">
          <a:xfrm>
            <a:off x="6365874" y="6321425"/>
            <a:ext cx="11017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</a:t>
            </a:r>
            <a:r>
              <a:rPr lang="en-US" sz="1100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8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32" name="Text Box 100"/>
          <p:cNvSpPr txBox="1">
            <a:spLocks noChangeArrowheads="1"/>
          </p:cNvSpPr>
          <p:nvPr/>
        </p:nvSpPr>
        <p:spPr bwMode="auto">
          <a:xfrm>
            <a:off x="1371600" y="5597525"/>
            <a:ext cx="1136650" cy="3048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1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31" name="Text Box 99"/>
          <p:cNvSpPr txBox="1">
            <a:spLocks noChangeArrowheads="1"/>
          </p:cNvSpPr>
          <p:nvPr/>
        </p:nvSpPr>
        <p:spPr bwMode="auto">
          <a:xfrm>
            <a:off x="1371600" y="6026150"/>
            <a:ext cx="11366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</a:t>
            </a:r>
            <a:r>
              <a:rPr lang="en-US" sz="11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2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30" name="Text Box 98"/>
          <p:cNvSpPr txBox="1">
            <a:spLocks noChangeArrowheads="1"/>
          </p:cNvSpPr>
          <p:nvPr/>
        </p:nvSpPr>
        <p:spPr bwMode="auto">
          <a:xfrm>
            <a:off x="1371600" y="6445250"/>
            <a:ext cx="11366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</a:t>
            </a:r>
            <a:r>
              <a:rPr lang="en-US" sz="11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3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29" name="AutoShape 97"/>
          <p:cNvSpPr>
            <a:spLocks noChangeShapeType="1"/>
          </p:cNvSpPr>
          <p:nvPr/>
        </p:nvSpPr>
        <p:spPr bwMode="auto">
          <a:xfrm>
            <a:off x="4479925" y="5721350"/>
            <a:ext cx="9525" cy="4857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8" name="AutoShape 96"/>
          <p:cNvSpPr>
            <a:spLocks noChangeShapeType="1"/>
          </p:cNvSpPr>
          <p:nvPr/>
        </p:nvSpPr>
        <p:spPr bwMode="auto">
          <a:xfrm>
            <a:off x="3965575" y="6216650"/>
            <a:ext cx="10477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7" name="AutoShape 95"/>
          <p:cNvSpPr>
            <a:spLocks noChangeShapeType="1"/>
          </p:cNvSpPr>
          <p:nvPr/>
        </p:nvSpPr>
        <p:spPr bwMode="auto">
          <a:xfrm>
            <a:off x="3965575" y="6216650"/>
            <a:ext cx="0" cy="2952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6" name="AutoShape 94"/>
          <p:cNvSpPr>
            <a:spLocks noChangeShapeType="1"/>
          </p:cNvSpPr>
          <p:nvPr/>
        </p:nvSpPr>
        <p:spPr bwMode="auto">
          <a:xfrm>
            <a:off x="5013325" y="6216650"/>
            <a:ext cx="0" cy="2952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5" name="Text Box 93"/>
          <p:cNvSpPr txBox="1">
            <a:spLocks noChangeArrowheads="1"/>
          </p:cNvSpPr>
          <p:nvPr/>
        </p:nvSpPr>
        <p:spPr bwMode="auto">
          <a:xfrm>
            <a:off x="2971800" y="6530975"/>
            <a:ext cx="1138238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4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24" name="Text Box 92"/>
          <p:cNvSpPr txBox="1">
            <a:spLocks noChangeArrowheads="1"/>
          </p:cNvSpPr>
          <p:nvPr/>
        </p:nvSpPr>
        <p:spPr bwMode="auto">
          <a:xfrm>
            <a:off x="4632324" y="6530975"/>
            <a:ext cx="11588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 5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23" name="AutoShape 91"/>
          <p:cNvSpPr>
            <a:spLocks noChangeShapeType="1"/>
          </p:cNvSpPr>
          <p:nvPr/>
        </p:nvSpPr>
        <p:spPr bwMode="auto">
          <a:xfrm flipV="1">
            <a:off x="3489325" y="5176838"/>
            <a:ext cx="409575" cy="9525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2" name="AutoShape 90"/>
          <p:cNvSpPr>
            <a:spLocks noChangeShapeType="1"/>
          </p:cNvSpPr>
          <p:nvPr/>
        </p:nvSpPr>
        <p:spPr bwMode="auto">
          <a:xfrm flipV="1">
            <a:off x="4937125" y="5405438"/>
            <a:ext cx="409575" cy="9525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21" name="AutoShape 89"/>
          <p:cNvSpPr>
            <a:spLocks noChangeShapeType="1"/>
          </p:cNvSpPr>
          <p:nvPr/>
        </p:nvSpPr>
        <p:spPr bwMode="auto">
          <a:xfrm>
            <a:off x="2955925" y="5959475"/>
            <a:ext cx="1457325" cy="0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19" name="AutoShape 87"/>
          <p:cNvSpPr>
            <a:spLocks noChangeShapeType="1"/>
          </p:cNvSpPr>
          <p:nvPr/>
        </p:nvSpPr>
        <p:spPr bwMode="auto">
          <a:xfrm>
            <a:off x="4565650" y="5959475"/>
            <a:ext cx="1381125" cy="0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18" name="AutoShape 86"/>
          <p:cNvSpPr>
            <a:spLocks noChangeShapeType="1"/>
          </p:cNvSpPr>
          <p:nvPr/>
        </p:nvSpPr>
        <p:spPr bwMode="auto">
          <a:xfrm flipH="1" flipV="1">
            <a:off x="4689475" y="2400300"/>
            <a:ext cx="962025" cy="1952625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17" name="AutoShape 85"/>
          <p:cNvSpPr>
            <a:spLocks noChangeShapeType="1"/>
          </p:cNvSpPr>
          <p:nvPr/>
        </p:nvSpPr>
        <p:spPr bwMode="auto">
          <a:xfrm flipH="1">
            <a:off x="3394075" y="3670300"/>
            <a:ext cx="2143125" cy="933450"/>
          </a:xfrm>
          <a:prstGeom prst="straightConnector1">
            <a:avLst/>
          </a:prstGeom>
          <a:noFill/>
          <a:ln w="38100" cap="rnd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715" name="AutoShape 83"/>
          <p:cNvSpPr>
            <a:spLocks noChangeArrowheads="1"/>
          </p:cNvSpPr>
          <p:nvPr/>
        </p:nvSpPr>
        <p:spPr bwMode="auto">
          <a:xfrm>
            <a:off x="7248525" y="3048000"/>
            <a:ext cx="219075" cy="209550"/>
          </a:xfrm>
          <a:prstGeom prst="roundRect">
            <a:avLst>
              <a:gd name="adj" fmla="val 50000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12" name="AutoShape 80"/>
          <p:cNvSpPr>
            <a:spLocks noChangeArrowheads="1"/>
          </p:cNvSpPr>
          <p:nvPr/>
        </p:nvSpPr>
        <p:spPr bwMode="auto">
          <a:xfrm>
            <a:off x="7172325" y="3352800"/>
            <a:ext cx="295275" cy="17145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14" name="Text Box 82"/>
          <p:cNvSpPr txBox="1">
            <a:spLocks noChangeArrowheads="1"/>
          </p:cNvSpPr>
          <p:nvPr/>
        </p:nvSpPr>
        <p:spPr bwMode="auto">
          <a:xfrm>
            <a:off x="7162800" y="3657600"/>
            <a:ext cx="295275" cy="152400"/>
          </a:xfrm>
          <a:prstGeom prst="rect">
            <a:avLst/>
          </a:prstGeom>
          <a:solidFill>
            <a:srgbClr val="FFFF00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16" name="Text Box 84"/>
          <p:cNvSpPr txBox="1">
            <a:spLocks noChangeArrowheads="1"/>
          </p:cNvSpPr>
          <p:nvPr/>
        </p:nvSpPr>
        <p:spPr bwMode="auto">
          <a:xfrm>
            <a:off x="7543800" y="3048000"/>
            <a:ext cx="1676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= Core Criteria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= Secondary Criteria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= Related Construct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= Observable Properties (e.g., cost, environmental stressor)</a:t>
            </a: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13" name="Text Box 81"/>
          <p:cNvSpPr txBox="1">
            <a:spLocks noChangeArrowheads="1"/>
          </p:cNvSpPr>
          <p:nvPr/>
        </p:nvSpPr>
        <p:spPr bwMode="auto">
          <a:xfrm>
            <a:off x="6705600" y="3886200"/>
            <a:ext cx="914400" cy="2286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Observable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67" name="Rectangle 135"/>
          <p:cNvSpPr>
            <a:spLocks noChangeArrowheads="1"/>
          </p:cNvSpPr>
          <p:nvPr/>
        </p:nvSpPr>
        <p:spPr bwMode="auto">
          <a:xfrm>
            <a:off x="-762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87" name="Rectangle 155"/>
          <p:cNvSpPr>
            <a:spLocks noChangeArrowheads="1"/>
          </p:cNvSpPr>
          <p:nvPr/>
        </p:nvSpPr>
        <p:spPr bwMode="auto">
          <a:xfrm>
            <a:off x="186055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790" name="Rectangle 158"/>
          <p:cNvSpPr>
            <a:spLocks noChangeArrowheads="1"/>
          </p:cNvSpPr>
          <p:nvPr/>
        </p:nvSpPr>
        <p:spPr bwMode="auto">
          <a:xfrm>
            <a:off x="186055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01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Defining the Construct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Reduction of construct definition in scale development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68199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Developing and Validating Rapid Assessment Instrument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88549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Pool Generation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Items </a:t>
            </a:r>
            <a:r>
              <a:rPr lang="en-US" sz="2800" dirty="0" smtClean="0"/>
              <a:t>should reflect the focus of the scale</a:t>
            </a:r>
          </a:p>
          <a:p>
            <a:pPr lvl="1"/>
            <a:r>
              <a:rPr lang="en-US" sz="2400" dirty="0" smtClean="0"/>
              <a:t>Items are overt manifestations of a common latent variable/construct that is their cause.</a:t>
            </a:r>
          </a:p>
          <a:p>
            <a:pPr lvl="1"/>
            <a:r>
              <a:rPr lang="en-US" sz="2400" dirty="0" smtClean="0"/>
              <a:t>Each item a test, in its own right, of the strength of the latent variable</a:t>
            </a:r>
          </a:p>
          <a:p>
            <a:pPr lvl="1"/>
            <a:r>
              <a:rPr lang="en-US" sz="2400" dirty="0" smtClean="0"/>
              <a:t>Specific to the content domain of the construct</a:t>
            </a:r>
          </a:p>
          <a:p>
            <a:r>
              <a:rPr lang="en-US" sz="2800" dirty="0" smtClean="0"/>
              <a:t>Redundancy</a:t>
            </a:r>
          </a:p>
          <a:p>
            <a:pPr lvl="1"/>
            <a:r>
              <a:rPr lang="en-US" sz="2400" dirty="0" smtClean="0"/>
              <a:t>Theoretical models of scale development are based on redundancy</a:t>
            </a:r>
          </a:p>
          <a:p>
            <a:pPr lvl="1"/>
            <a:r>
              <a:rPr lang="en-US" sz="2400" dirty="0" smtClean="0"/>
              <a:t>At early stage better to be more inclusive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4766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Pool Generation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Redundancy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Redundant with respect to the construct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Construct-irrelevant redundancies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Incidental vocabulary and grammatical structure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Similar wording – e.g., several items starting with the same phrase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Falsely inflate reliability of the scale</a:t>
            </a:r>
          </a:p>
          <a:p>
            <a:pPr lvl="1"/>
            <a:r>
              <a:rPr lang="en-US" sz="2400" dirty="0" smtClean="0"/>
              <a:t>Type of construct (specific or multidimensional)</a:t>
            </a:r>
            <a:endParaRPr lang="en-US" sz="2000" dirty="0" smtClean="0"/>
          </a:p>
          <a:p>
            <a:pPr lvl="2"/>
            <a:r>
              <a:rPr lang="en-US" sz="2000" dirty="0" smtClean="0"/>
              <a:t>Including more items related to one dimension when a multidimensional construct is considered as unidimensional</a:t>
            </a:r>
          </a:p>
          <a:p>
            <a:pPr lvl="2"/>
            <a:r>
              <a:rPr lang="en-US" sz="2000" dirty="0" smtClean="0"/>
              <a:t>Overrepresentation of one dimension --- biased towards that dimension</a:t>
            </a:r>
          </a:p>
          <a:p>
            <a:pPr lvl="2"/>
            <a:r>
              <a:rPr lang="en-US" sz="2000" dirty="0" smtClean="0"/>
              <a:t>Clear identification of domain boundaries by defining each dimension of the construct.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0814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Pool Generation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Number of items</a:t>
            </a:r>
          </a:p>
          <a:p>
            <a:r>
              <a:rPr lang="en-US" sz="2800" dirty="0" smtClean="0"/>
              <a:t>Domain Sampling Model</a:t>
            </a:r>
          </a:p>
          <a:p>
            <a:pPr lvl="1"/>
            <a:r>
              <a:rPr lang="en-US" sz="2400" dirty="0" smtClean="0"/>
              <a:t>Generating items until theoretical saturation is reached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Initial Pool</a:t>
            </a:r>
          </a:p>
          <a:p>
            <a:pPr lvl="2"/>
            <a:r>
              <a:rPr lang="en-US" sz="2000" dirty="0" smtClean="0"/>
              <a:t>Cannot specify</a:t>
            </a:r>
          </a:p>
          <a:p>
            <a:pPr lvl="2"/>
            <a:r>
              <a:rPr lang="en-US" sz="2000" dirty="0" smtClean="0"/>
              <a:t>3 to 4 times the anticipated number of items in the final scale</a:t>
            </a:r>
          </a:p>
          <a:p>
            <a:pPr lvl="2"/>
            <a:r>
              <a:rPr lang="en-US" sz="2000" dirty="0" smtClean="0"/>
              <a:t>Better to have a larger pool – Not too large to easily administer for pilot testing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14314"/>
      </p:ext>
    </p:extLst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Pool Generation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 smtClean="0"/>
              <a:t>Basic rules of writing good items</a:t>
            </a:r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Appropriate reading difficulty level</a:t>
            </a:r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/>
              <a:t>Avoid too </a:t>
            </a:r>
            <a:r>
              <a:rPr lang="en-US" sz="2400" dirty="0" smtClean="0"/>
              <a:t>lengthy items</a:t>
            </a:r>
          </a:p>
          <a:p>
            <a:pPr lvl="2">
              <a:buSzPct val="125000"/>
              <a:buBlip>
                <a:blip r:embed="rId4"/>
              </a:buBlip>
            </a:pPr>
            <a:r>
              <a:rPr lang="en-US" sz="2000" dirty="0"/>
              <a:t>Conciseness not at the cost of </a:t>
            </a:r>
            <a:r>
              <a:rPr lang="en-US" sz="2000" dirty="0" smtClean="0"/>
              <a:t>meaning/clarity</a:t>
            </a:r>
            <a:endParaRPr lang="en-US" sz="2000" dirty="0"/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Avoid colloquialisms, expressions, and jargon</a:t>
            </a:r>
          </a:p>
          <a:p>
            <a:pPr lvl="2">
              <a:buSzPct val="125000"/>
              <a:buBlip>
                <a:blip r:embed="rId3"/>
              </a:buBlip>
            </a:pPr>
            <a:endParaRPr lang="en-US" sz="2000" dirty="0" smtClean="0"/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Avoid double barreled questions</a:t>
            </a:r>
          </a:p>
          <a:p>
            <a:pPr lvl="2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2000" dirty="0" smtClean="0"/>
              <a:t>Smoking helps me stay focused because it reduces stress</a:t>
            </a:r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Avoid ambiguous pronoun reference</a:t>
            </a:r>
          </a:p>
          <a:p>
            <a:pPr lvl="2">
              <a:buSzPct val="125000"/>
              <a:buBlip>
                <a:blip r:embed="rId3"/>
              </a:buBlip>
            </a:pPr>
            <a:endParaRPr lang="en-US" sz="2000" dirty="0" smtClean="0"/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Avoid the use of negatives to reverse the meaning of an item</a:t>
            </a:r>
          </a:p>
        </p:txBody>
      </p:sp>
    </p:spTree>
    <p:extLst>
      <p:ext uri="{BB962C8B-B14F-4D97-AF65-F5344CB8AC3E}">
        <p14:creationId xmlns:p14="http://schemas.microsoft.com/office/powerpoint/2010/main" val="2614740917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2021032"/>
            <a:ext cx="8121686" cy="3730337"/>
          </a:xfrm>
        </p:spPr>
        <p:txBody>
          <a:bodyPr anchor="t"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Latent variable or construct is a hypothetical variable you want to </a:t>
            </a:r>
            <a:r>
              <a:rPr lang="en-US" sz="2400" dirty="0" smtClean="0"/>
              <a:t>measure</a:t>
            </a: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Not directly observable /objectively measure.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A construct is given an operational definition based on a </a:t>
            </a:r>
            <a:r>
              <a:rPr lang="en-US" sz="2400" dirty="0" smtClean="0"/>
              <a:t>theory</a:t>
            </a: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/>
              <a:t>Measured with the observed variables – responses obtained from the scale </a:t>
            </a:r>
            <a:r>
              <a:rPr lang="en-US" sz="2400" dirty="0" smtClean="0"/>
              <a:t>items</a:t>
            </a:r>
            <a:endParaRPr lang="en-US" sz="21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1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Latent Variable</a:t>
            </a:r>
          </a:p>
        </p:txBody>
      </p:sp>
    </p:spTree>
    <p:extLst>
      <p:ext uri="{BB962C8B-B14F-4D97-AF65-F5344CB8AC3E}">
        <p14:creationId xmlns:p14="http://schemas.microsoft.com/office/powerpoint/2010/main" val="3921208539"/>
      </p:ext>
    </p:extLst>
  </p:cSld>
  <p:clrMapOvr>
    <a:masterClrMapping/>
  </p:clrMapOvr>
  <p:transition advClick="0" advTm="137707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Pool Generation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 smtClean="0"/>
              <a:t>Basic rules of writing good items</a:t>
            </a:r>
          </a:p>
          <a:p>
            <a:pPr lvl="1">
              <a:buSzPct val="125000"/>
              <a:buBlip>
                <a:blip r:embed="rId3"/>
              </a:buBlip>
            </a:pPr>
            <a:r>
              <a:rPr lang="en-US" sz="2400" dirty="0" smtClean="0"/>
              <a:t>Polarity of the items</a:t>
            </a:r>
          </a:p>
          <a:p>
            <a:pPr marL="914400" lvl="2" indent="0">
              <a:buSzPct val="125000"/>
              <a:buNone/>
            </a:pPr>
            <a:r>
              <a:rPr lang="en-US" sz="2000" dirty="0" smtClean="0"/>
              <a:t>Including both positively and negatively worded items in the scale</a:t>
            </a:r>
          </a:p>
          <a:p>
            <a:pPr marL="914400" lvl="2" indent="0">
              <a:buSzPct val="125000"/>
              <a:buNone/>
            </a:pPr>
            <a:endParaRPr lang="en-US" sz="2000" dirty="0" smtClean="0"/>
          </a:p>
          <a:p>
            <a:pPr marL="914400" lvl="2" indent="0">
              <a:buSzPct val="125000"/>
              <a:buNone/>
            </a:pPr>
            <a:endParaRPr lang="en-US" sz="2000" dirty="0" smtClean="0"/>
          </a:p>
          <a:p>
            <a:pPr marL="914400" lvl="2" indent="-401638">
              <a:buSzPct val="125000"/>
              <a:buNone/>
            </a:pPr>
            <a:endParaRPr lang="en-US" sz="2200" dirty="0" smtClean="0"/>
          </a:p>
          <a:p>
            <a:pPr marL="914400" lvl="2" indent="-401638">
              <a:buSzPct val="125000"/>
              <a:buNone/>
            </a:pPr>
            <a:r>
              <a:rPr lang="en-US" sz="2200" dirty="0" smtClean="0"/>
              <a:t>Addresses acquiescence or agreement bias</a:t>
            </a:r>
          </a:p>
          <a:p>
            <a:pPr lvl="1">
              <a:buSzPct val="125000"/>
              <a:buBlip>
                <a:blip r:embed="rId4"/>
              </a:buBlip>
            </a:pPr>
            <a:r>
              <a:rPr lang="en-US" sz="2200" dirty="0" smtClean="0"/>
              <a:t> Confusing for respondents especially for </a:t>
            </a:r>
            <a:r>
              <a:rPr lang="en-US" sz="2200" dirty="0" err="1" smtClean="0"/>
              <a:t>likert</a:t>
            </a:r>
            <a:r>
              <a:rPr lang="en-US" sz="2200" dirty="0" smtClean="0"/>
              <a:t> type responses and lengthy scales – Such items may perform poorly</a:t>
            </a:r>
          </a:p>
          <a:p>
            <a:pPr lvl="1">
              <a:buSzPct val="125000"/>
              <a:buBlip>
                <a:blip r:embed="rId4"/>
              </a:buBlip>
            </a:pPr>
            <a:r>
              <a:rPr lang="en-US" sz="2200" dirty="0" smtClean="0"/>
              <a:t>Have to perform reverse coding</a:t>
            </a:r>
          </a:p>
          <a:p>
            <a:pPr marL="457200" lvl="1" indent="0">
              <a:buSzPct val="125000"/>
              <a:buNone/>
            </a:pPr>
            <a:endParaRPr lang="en-US" sz="800" dirty="0"/>
          </a:p>
          <a:p>
            <a:pPr lvl="1">
              <a:buSzPct val="125000"/>
              <a:buBlip>
                <a:blip r:embed="rId3"/>
              </a:buBlip>
            </a:pPr>
            <a:r>
              <a:rPr lang="en-US" sz="2200" i="1" dirty="0" smtClean="0"/>
              <a:t>Style and format of items should be according to the measurement scale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63022"/>
              </p:ext>
            </p:extLst>
          </p:nvPr>
        </p:nvGraphicFramePr>
        <p:xfrm>
          <a:off x="1219200" y="2971800"/>
          <a:ext cx="64769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at 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 little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 lot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feel down and unhappy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happy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219666"/>
      </p:ext>
    </p:extLst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752600"/>
            <a:ext cx="8121686" cy="4343400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dirty="0" err="1" smtClean="0"/>
              <a:t>Guttman</a:t>
            </a:r>
            <a:r>
              <a:rPr lang="en-US" sz="2800" dirty="0" smtClean="0"/>
              <a:t> </a:t>
            </a:r>
            <a:r>
              <a:rPr lang="en-US" sz="2800" dirty="0" smtClean="0"/>
              <a:t>Scale </a:t>
            </a:r>
            <a:r>
              <a:rPr lang="en-US" sz="2800" dirty="0" smtClean="0"/>
              <a:t> (Cumulative Scale)</a:t>
            </a:r>
            <a:endParaRPr lang="en-US" sz="2800" dirty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Series of items tapping progressively higher levels of an attribute</a:t>
            </a:r>
            <a:endParaRPr lang="en-US" sz="2400" dirty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Respondent endorses a block of adjacent items. Endorsing any specific question in the scale will also endorse  all previous items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200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Example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1. Have you ever smoked cigarettes?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000" dirty="0" smtClean="0"/>
              <a:t>	2. Do you currently smoke cigarettes?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3. Do you smoke cigarettes everyday?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4. Do you smoke a pack of cigarettes everyday?</a:t>
            </a:r>
            <a:endParaRPr lang="en-US" sz="20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Rating Scales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1336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56" y="1752600"/>
            <a:ext cx="8404243" cy="4953000"/>
          </a:xfrm>
        </p:spPr>
        <p:txBody>
          <a:bodyPr anchor="t">
            <a:normAutofit fontScale="92500" lnSpcReduction="2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err="1"/>
              <a:t>Thurstone’s</a:t>
            </a:r>
            <a:r>
              <a:rPr lang="en-US" sz="2400" dirty="0"/>
              <a:t> Differential </a:t>
            </a:r>
            <a:r>
              <a:rPr lang="en-US" sz="2400" dirty="0" smtClean="0"/>
              <a:t>Scale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Items are differentially responsive to specific levels of the attribute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200" dirty="0" smtClean="0"/>
              <a:t>Constructing the scale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Step 1.</a:t>
            </a:r>
            <a:r>
              <a:rPr lang="en-US" sz="2000" dirty="0" smtClean="0"/>
              <a:t> Write statements(items) about the attribute from extremely favorable to extremely unfavorable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Step 2.</a:t>
            </a:r>
            <a:r>
              <a:rPr lang="en-US" sz="2000" dirty="0" smtClean="0"/>
              <a:t> Statements are typed on cards and given to judges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Step 3.</a:t>
            </a:r>
            <a:r>
              <a:rPr lang="en-US" sz="2000" dirty="0" smtClean="0"/>
              <a:t> Judges rate each item for its favorability on a 11 point scale with regard to the target construct. </a:t>
            </a:r>
            <a:r>
              <a:rPr lang="en-US" sz="2000" dirty="0"/>
              <a:t>Each item will have a numerical rating from each judge</a:t>
            </a:r>
            <a:r>
              <a:rPr lang="en-US" sz="2000" dirty="0" smtClean="0"/>
              <a:t>.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000" dirty="0"/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000" dirty="0" smtClean="0"/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000" dirty="0"/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Step 4.</a:t>
            </a:r>
            <a:r>
              <a:rPr lang="en-US" sz="2000" dirty="0" smtClean="0"/>
              <a:t> Items that cannot be rated for favorability or with high degree of variability are eliminated.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</a:rPr>
              <a:t>Step 5. </a:t>
            </a:r>
            <a:r>
              <a:rPr lang="en-US" sz="2000" dirty="0" smtClean="0"/>
              <a:t>Score (weight) assigned to each item based on median and the lowest IQR.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en-US" sz="2000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Rating Scales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4392"/>
              </p:ext>
            </p:extLst>
          </p:nvPr>
        </p:nvGraphicFramePr>
        <p:xfrm>
          <a:off x="1609725" y="4470647"/>
          <a:ext cx="6229350" cy="762000"/>
        </p:xfrm>
        <a:graphic>
          <a:graphicData uri="http://schemas.openxmlformats.org/drawingml/2006/table">
            <a:tbl>
              <a:tblPr firstRow="1" bandRow="1"/>
              <a:tblGrid>
                <a:gridCol w="1237615">
                  <a:extLst>
                    <a:ext uri="{9D8B030D-6E8A-4147-A177-3AD203B41FA5}">
                      <a16:colId xmlns:a16="http://schemas.microsoft.com/office/drawing/2014/main" val="2799205813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387809811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87267345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3512499966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832502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302285653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762164613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159255691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4181279915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704370737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602812301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3953016075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1813836421"/>
                    </a:ext>
                  </a:extLst>
                </a:gridCol>
              </a:tblGrid>
              <a:tr h="3675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Unfavorable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effectLst/>
                          <a:latin typeface="Forte" panose="03060902040502070203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 dirty="0">
                        <a:effectLst/>
                        <a:latin typeface="Forte" panose="03060902040502070203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197196"/>
                  </a:ext>
                </a:extLst>
              </a:tr>
              <a:tr h="394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87499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724400" y="4846320"/>
            <a:ext cx="0" cy="182880"/>
          </a:xfrm>
          <a:prstGeom prst="straightConnector1">
            <a:avLst/>
          </a:prstGeom>
          <a:ln w="12700" cap="sq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05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Scales with equally weighted items</a:t>
            </a:r>
          </a:p>
          <a:p>
            <a:r>
              <a:rPr lang="en-US" sz="2400" dirty="0" smtClean="0"/>
              <a:t>Response categories</a:t>
            </a:r>
          </a:p>
          <a:p>
            <a:pPr lvl="1"/>
            <a:r>
              <a:rPr lang="en-US" sz="2200" dirty="0" smtClean="0"/>
              <a:t>AUDIT (6 items about the frequency of alcohol use)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2200" dirty="0" smtClean="0"/>
              <a:t>OSSTD (Level of agreement for each item is rated)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2200" dirty="0" smtClean="0"/>
              <a:t>NIHSS (Level of Consciousness – Responsiveness item)</a:t>
            </a:r>
          </a:p>
          <a:p>
            <a:pPr marL="914400" lvl="2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0.   Alert; Responsive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Not Alert; Verbally </a:t>
            </a:r>
            <a:r>
              <a:rPr lang="en-US" sz="1800" dirty="0" err="1" smtClean="0">
                <a:solidFill>
                  <a:srgbClr val="C00000"/>
                </a:solidFill>
              </a:rPr>
              <a:t>arousable</a:t>
            </a:r>
            <a:endParaRPr lang="en-US" sz="1800" dirty="0">
              <a:solidFill>
                <a:srgbClr val="C0000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Not Alert; Only responsive to repeated or strong and painful stimuli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Totally unresponsive; Responds only with reflexes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84865"/>
              </p:ext>
            </p:extLst>
          </p:nvPr>
        </p:nvGraphicFramePr>
        <p:xfrm>
          <a:off x="463118" y="2895600"/>
          <a:ext cx="822959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082">
                  <a:extLst>
                    <a:ext uri="{9D8B030D-6E8A-4147-A177-3AD203B41FA5}">
                      <a16:colId xmlns:a16="http://schemas.microsoft.com/office/drawing/2014/main" val="3582367828"/>
                    </a:ext>
                  </a:extLst>
                </a:gridCol>
                <a:gridCol w="797721">
                  <a:extLst>
                    <a:ext uri="{9D8B030D-6E8A-4147-A177-3AD203B41FA5}">
                      <a16:colId xmlns:a16="http://schemas.microsoft.com/office/drawing/2014/main" val="539498324"/>
                    </a:ext>
                  </a:extLst>
                </a:gridCol>
                <a:gridCol w="1944444">
                  <a:extLst>
                    <a:ext uri="{9D8B030D-6E8A-4147-A177-3AD203B41FA5}">
                      <a16:colId xmlns:a16="http://schemas.microsoft.com/office/drawing/2014/main" val="105655047"/>
                    </a:ext>
                  </a:extLst>
                </a:gridCol>
                <a:gridCol w="992153">
                  <a:extLst>
                    <a:ext uri="{9D8B030D-6E8A-4147-A177-3AD203B41FA5}">
                      <a16:colId xmlns:a16="http://schemas.microsoft.com/office/drawing/2014/main" val="24483586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36213917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46558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Response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Less than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Monthly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Monthly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Weekly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Daily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or Almost Daily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91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Score/Points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01482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38548"/>
              </p:ext>
            </p:extLst>
          </p:nvPr>
        </p:nvGraphicFramePr>
        <p:xfrm>
          <a:off x="457200" y="4061490"/>
          <a:ext cx="8229599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3">
                  <a:extLst>
                    <a:ext uri="{9D8B030D-6E8A-4147-A177-3AD203B41FA5}">
                      <a16:colId xmlns:a16="http://schemas.microsoft.com/office/drawing/2014/main" val="27904442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94983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56550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4835868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87923452"/>
                    </a:ext>
                  </a:extLst>
                </a:gridCol>
                <a:gridCol w="1034139">
                  <a:extLst>
                    <a:ext uri="{9D8B030D-6E8A-4147-A177-3AD203B41FA5}">
                      <a16:colId xmlns:a16="http://schemas.microsoft.com/office/drawing/2014/main" val="13362139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869780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Not true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of me at all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Extremely true of me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914939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01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79205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Scales with equally weighted items</a:t>
            </a:r>
          </a:p>
          <a:p>
            <a:r>
              <a:rPr lang="en-US" sz="2400" dirty="0" smtClean="0"/>
              <a:t>Response categories</a:t>
            </a:r>
          </a:p>
          <a:p>
            <a:pPr lvl="1"/>
            <a:r>
              <a:rPr lang="en-US" sz="2200" dirty="0" smtClean="0"/>
              <a:t>Number of response categories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8281489"/>
              </p:ext>
            </p:extLst>
          </p:nvPr>
        </p:nvGraphicFramePr>
        <p:xfrm>
          <a:off x="904875" y="2971800"/>
          <a:ext cx="77724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6725" y="41910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/>
              <a:t>Increase in number of items – increased variability</a:t>
            </a:r>
          </a:p>
          <a:p>
            <a:pPr lvl="1" indent="0">
              <a:buClr>
                <a:srgbClr val="C00000"/>
              </a:buClr>
              <a:buSzPct val="80000"/>
              <a:buNone/>
            </a:pPr>
            <a:r>
              <a:rPr lang="en-US" sz="2000" dirty="0" smtClean="0"/>
              <a:t>Two-item scale with many gradations of response ( 0 to 100 scale) vs. 50-item scale with binary response</a:t>
            </a:r>
          </a:p>
          <a:p>
            <a:pPr lvl="1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/>
              <a:t>Disadvantage: Survey fatigue – reliability may compromise</a:t>
            </a:r>
          </a:p>
          <a:p>
            <a:pPr marL="457200" lvl="1" indent="0">
              <a:buClr>
                <a:srgbClr val="C00000"/>
              </a:buClr>
              <a:buSzPct val="80000"/>
              <a:buNone/>
            </a:pPr>
            <a:endParaRPr lang="en-US" sz="800" dirty="0" smtClean="0"/>
          </a:p>
          <a:p>
            <a:pPr lvl="1"/>
            <a:r>
              <a:rPr lang="en-US" sz="2000" dirty="0" smtClean="0"/>
              <a:t>Respondent’s </a:t>
            </a:r>
            <a:r>
              <a:rPr lang="en-US" sz="2000" dirty="0"/>
              <a:t>ability to discriminate </a:t>
            </a:r>
            <a:r>
              <a:rPr lang="en-US" sz="2000" dirty="0" smtClean="0"/>
              <a:t>meaningfully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796429"/>
      </p:ext>
    </p:extLst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Scales with equally weighted items</a:t>
            </a:r>
          </a:p>
          <a:p>
            <a:r>
              <a:rPr lang="en-US" sz="2400" dirty="0" smtClean="0"/>
              <a:t>Response categories</a:t>
            </a:r>
            <a:endParaRPr lang="en-US" sz="2000" dirty="0"/>
          </a:p>
          <a:p>
            <a:pPr lvl="1"/>
            <a:r>
              <a:rPr lang="en-US" sz="2000" dirty="0" smtClean="0"/>
              <a:t>Wording and placement of response options</a:t>
            </a:r>
          </a:p>
          <a:p>
            <a:pPr lvl="1"/>
            <a:r>
              <a:rPr lang="en-US" sz="2000" dirty="0" smtClean="0"/>
              <a:t>Odds or even numbers (neither format is superior)</a:t>
            </a:r>
          </a:p>
          <a:p>
            <a:pPr marL="457200" lvl="1" indent="347663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Strongly Agree, Agree, Neither agree nor disagree, Disagree, Strongly Disagree</a:t>
            </a:r>
          </a:p>
          <a:p>
            <a:pPr marL="457200" lvl="1" indent="347663">
              <a:buNone/>
            </a:pPr>
            <a:r>
              <a:rPr lang="en-US" sz="1600" dirty="0">
                <a:solidFill>
                  <a:schemeClr val="tx2"/>
                </a:solidFill>
              </a:rPr>
              <a:t>Strongly Agree, Agree, </a:t>
            </a:r>
            <a:r>
              <a:rPr lang="en-US" sz="1600" dirty="0" smtClean="0">
                <a:solidFill>
                  <a:schemeClr val="tx2"/>
                </a:solidFill>
              </a:rPr>
              <a:t>Disagree</a:t>
            </a:r>
            <a:r>
              <a:rPr lang="en-US" sz="1600" dirty="0">
                <a:solidFill>
                  <a:schemeClr val="tx2"/>
                </a:solidFill>
              </a:rPr>
              <a:t>, Strongly Disagree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Depends on the attribute, item, type of the response option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Odd number</a:t>
            </a:r>
          </a:p>
          <a:p>
            <a:pPr lvl="2"/>
            <a:r>
              <a:rPr lang="en-US" sz="1800" dirty="0" smtClean="0"/>
              <a:t>Includes a central neutral response</a:t>
            </a:r>
          </a:p>
          <a:p>
            <a:pPr lvl="2"/>
            <a:r>
              <a:rPr lang="en-US" sz="1800" dirty="0" smtClean="0"/>
              <a:t>Bipolar </a:t>
            </a:r>
            <a:r>
              <a:rPr lang="en-US" sz="1800" dirty="0"/>
              <a:t>response </a:t>
            </a:r>
            <a:r>
              <a:rPr lang="en-US" sz="1800" dirty="0" smtClean="0"/>
              <a:t>options</a:t>
            </a:r>
          </a:p>
          <a:p>
            <a:pPr lvl="2"/>
            <a:r>
              <a:rPr lang="en-US" sz="1800" dirty="0" smtClean="0"/>
              <a:t>Permits equivocation (neither agree nor disagree or neutral) or uncertainty (not sure)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Even </a:t>
            </a:r>
            <a:r>
              <a:rPr lang="en-US" sz="2000" dirty="0"/>
              <a:t>numbers</a:t>
            </a:r>
          </a:p>
          <a:p>
            <a:pPr lvl="2"/>
            <a:r>
              <a:rPr lang="en-US" sz="1800" dirty="0" smtClean="0"/>
              <a:t>No neutral point – forced choice</a:t>
            </a:r>
          </a:p>
        </p:txBody>
      </p:sp>
    </p:spTree>
    <p:extLst>
      <p:ext uri="{BB962C8B-B14F-4D97-AF65-F5344CB8AC3E}">
        <p14:creationId xmlns:p14="http://schemas.microsoft.com/office/powerpoint/2010/main" val="1530291365"/>
      </p:ext>
    </p:extLst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Likert </a:t>
            </a:r>
            <a:r>
              <a:rPr lang="en-US" sz="2800" dirty="0" smtClean="0"/>
              <a:t>Scale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Most common scale</a:t>
            </a:r>
          </a:p>
          <a:p>
            <a:r>
              <a:rPr lang="en-US" sz="2400" dirty="0" smtClean="0"/>
              <a:t>Response categories</a:t>
            </a:r>
          </a:p>
          <a:p>
            <a:pPr lvl="1"/>
            <a:r>
              <a:rPr lang="en-US" sz="2200" dirty="0" smtClean="0"/>
              <a:t>Assumption: Equal interval of response continuum</a:t>
            </a:r>
          </a:p>
          <a:p>
            <a:pPr lvl="1"/>
            <a:r>
              <a:rPr lang="en-US" sz="2200" dirty="0" smtClean="0"/>
              <a:t>Common Categories: Agreement, Evaluation, Frequency</a:t>
            </a:r>
          </a:p>
          <a:p>
            <a:pPr lvl="4"/>
            <a:endParaRPr lang="en-US" sz="400" dirty="0" smtClean="0"/>
          </a:p>
          <a:p>
            <a:pPr lvl="1"/>
            <a:r>
              <a:rPr lang="en-US" sz="2400" dirty="0" smtClean="0"/>
              <a:t>Number of response categories</a:t>
            </a:r>
          </a:p>
          <a:p>
            <a:pPr lvl="1"/>
            <a:r>
              <a:rPr lang="en-US" sz="2400" dirty="0" smtClean="0"/>
              <a:t>Items using </a:t>
            </a:r>
            <a:r>
              <a:rPr lang="en-US" sz="2400" dirty="0" err="1" smtClean="0"/>
              <a:t>likert</a:t>
            </a:r>
            <a:r>
              <a:rPr lang="en-US" sz="2400" dirty="0" smtClean="0"/>
              <a:t> scale </a:t>
            </a:r>
            <a:r>
              <a:rPr lang="en-US" sz="2400" dirty="0" smtClean="0"/>
              <a:t>are </a:t>
            </a:r>
            <a:r>
              <a:rPr lang="en-US" sz="2400" dirty="0" smtClean="0"/>
              <a:t>statements</a:t>
            </a:r>
          </a:p>
          <a:p>
            <a:pPr marL="914400" lvl="2" indent="0">
              <a:buNone/>
            </a:pPr>
            <a:r>
              <a:rPr lang="en-US" dirty="0" smtClean="0"/>
              <a:t>Intensity of these statements</a:t>
            </a:r>
            <a:endParaRPr lang="en-US" dirty="0" smtClean="0"/>
          </a:p>
          <a:p>
            <a:pPr lvl="2"/>
            <a:r>
              <a:rPr lang="en-US" sz="2000" dirty="0" smtClean="0"/>
              <a:t>Very mild statements ---- stronger response</a:t>
            </a:r>
          </a:p>
          <a:p>
            <a:pPr lvl="2"/>
            <a:r>
              <a:rPr lang="en-US" sz="2000" dirty="0" smtClean="0"/>
              <a:t>Very strong statements ---- milder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9782"/>
      </p:ext>
    </p:extLst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Binary scale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Dichotomous </a:t>
            </a:r>
            <a:r>
              <a:rPr lang="en-US" sz="2800" dirty="0" smtClean="0"/>
              <a:t>options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Easy to complete --- less survey burden</a:t>
            </a:r>
          </a:p>
          <a:p>
            <a:pPr lvl="1">
              <a:buBlip>
                <a:blip r:embed="rId4"/>
              </a:buBlip>
            </a:pPr>
            <a:r>
              <a:rPr lang="en-US" sz="2400" dirty="0" smtClean="0"/>
              <a:t>Less variability</a:t>
            </a:r>
          </a:p>
          <a:p>
            <a:pPr lvl="1">
              <a:buBlip>
                <a:blip r:embed="rId4"/>
              </a:buBlip>
            </a:pPr>
            <a:r>
              <a:rPr lang="en-US" sz="2400" dirty="0" smtClean="0"/>
              <a:t>More items are required for scale variability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551256"/>
      </p:ext>
    </p:extLst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Expert Panel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Expert panel</a:t>
            </a:r>
          </a:p>
          <a:p>
            <a:pPr lvl="1"/>
            <a:r>
              <a:rPr lang="en-US" sz="2400" dirty="0" smtClean="0"/>
              <a:t>Subject-matter experts (at least two)</a:t>
            </a:r>
          </a:p>
          <a:p>
            <a:pPr lvl="1"/>
            <a:r>
              <a:rPr lang="en-US" sz="2400" dirty="0"/>
              <a:t>Individuals from target population</a:t>
            </a:r>
          </a:p>
          <a:p>
            <a:pPr lvl="1"/>
            <a:r>
              <a:rPr lang="en-US" sz="2400" dirty="0" smtClean="0"/>
              <a:t>Psychometricians</a:t>
            </a:r>
          </a:p>
          <a:p>
            <a:pPr marL="0" indent="0">
              <a:buNone/>
            </a:pPr>
            <a:r>
              <a:rPr lang="en-US" sz="2800" dirty="0" smtClean="0"/>
              <a:t>Process</a:t>
            </a:r>
          </a:p>
          <a:p>
            <a:pPr lvl="1"/>
            <a:r>
              <a:rPr lang="en-US" sz="2400" dirty="0" smtClean="0"/>
              <a:t>Provide definition of construct</a:t>
            </a:r>
          </a:p>
          <a:p>
            <a:pPr lvl="1"/>
            <a:r>
              <a:rPr lang="en-US" sz="2400" dirty="0" smtClean="0"/>
              <a:t>Items with response options and instructions</a:t>
            </a:r>
          </a:p>
          <a:p>
            <a:pPr lvl="1"/>
            <a:r>
              <a:rPr lang="en-US" sz="2400" dirty="0" smtClean="0"/>
              <a:t>Evaluate items and rate for clarity and relevance</a:t>
            </a:r>
          </a:p>
          <a:p>
            <a:pPr lvl="1"/>
            <a:r>
              <a:rPr lang="en-US" sz="2400" dirty="0" smtClean="0"/>
              <a:t>Feedback about additional ways of tapping the construct</a:t>
            </a:r>
          </a:p>
          <a:p>
            <a:pPr marL="457200" lvl="1" indent="0" algn="ctr">
              <a:buNone/>
            </a:pPr>
            <a:r>
              <a:rPr lang="en-US" sz="2400" i="1" dirty="0" smtClean="0"/>
              <a:t>Final decision ---- investigators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60760"/>
      </p:ext>
    </p:extLst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lvl="0"/>
            <a:r>
              <a:rPr lang="en-US" sz="4000" dirty="0" smtClean="0"/>
              <a:t>Scale Development</a:t>
            </a:r>
            <a:br>
              <a:rPr lang="en-US" sz="4000" dirty="0" smtClean="0"/>
            </a:br>
            <a:r>
              <a:rPr lang="en-US" sz="3200" i="1" dirty="0"/>
              <a:t>Survey Research </a:t>
            </a:r>
            <a:r>
              <a:rPr lang="en-US" sz="3200" i="1" dirty="0" smtClean="0"/>
              <a:t>Phase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1028433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sz="2800" dirty="0" smtClean="0"/>
              <a:t>Scale</a:t>
            </a:r>
          </a:p>
          <a:p>
            <a:pPr lvl="1"/>
            <a:r>
              <a:rPr lang="en-US" sz="2400" dirty="0" smtClean="0"/>
              <a:t>Measurement instrument</a:t>
            </a:r>
          </a:p>
          <a:p>
            <a:pPr lvl="1"/>
            <a:r>
              <a:rPr lang="en-US" sz="2400" dirty="0" smtClean="0"/>
              <a:t>Collection of items </a:t>
            </a:r>
          </a:p>
          <a:p>
            <a:pPr lvl="1"/>
            <a:r>
              <a:rPr lang="en-US" sz="2400" dirty="0" smtClean="0"/>
              <a:t>Items – </a:t>
            </a:r>
            <a:r>
              <a:rPr lang="en-US" sz="2400" dirty="0"/>
              <a:t>effect </a:t>
            </a:r>
            <a:r>
              <a:rPr lang="en-US" sz="2400" dirty="0" smtClean="0"/>
              <a:t>indicators</a:t>
            </a:r>
          </a:p>
          <a:p>
            <a:pPr marL="914400" lvl="2" indent="0">
              <a:buNone/>
            </a:pPr>
            <a:r>
              <a:rPr lang="en-US" sz="2000" dirty="0"/>
              <a:t>I</a:t>
            </a:r>
            <a:r>
              <a:rPr lang="en-US" sz="2000" dirty="0" smtClean="0"/>
              <a:t>tems </a:t>
            </a:r>
            <a:r>
              <a:rPr lang="en-US" sz="2000" dirty="0"/>
              <a:t>of a scale share a common cause – latent variable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/>
              <a:t>Goal is to quantitatively measure a theoretical construct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0094" y="503220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26447" y="4639537"/>
            <a:ext cx="1295400" cy="597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26447" y="5237469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26447" y="5237469"/>
            <a:ext cx="12954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4051" y="44548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4051" y="503220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4051" y="57063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41494" y="4854921"/>
            <a:ext cx="762000" cy="72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66563" y="4454871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87678" y="5040868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87678" y="5715000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1400" y="50303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21600000" flipV="1">
            <a:off x="5867400" y="5291233"/>
            <a:ext cx="1295400" cy="597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7400" y="5215033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-300000">
            <a:off x="5867401" y="4542449"/>
            <a:ext cx="12954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14086" y="44530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4086" y="503036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4086" y="57044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105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87410" y="4830359"/>
            <a:ext cx="762000" cy="72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26598" y="4453033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47713" y="5039030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47713" y="5713162"/>
            <a:ext cx="533400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71600" y="6248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6248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128444"/>
      </p:ext>
    </p:extLst>
  </p:cSld>
  <p:clrMapOvr>
    <a:masterClrMapping/>
  </p:clrMapOvr>
  <p:transition advClick="0" advTm="267175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Questionnaire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Instructions about completing the scale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Inclusion of validation items</a:t>
            </a:r>
          </a:p>
          <a:p>
            <a:r>
              <a:rPr lang="en-US" sz="2400" dirty="0" smtClean="0"/>
              <a:t>Format - Paper or web-based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162800" cy="31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92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Pilot Testing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Sample</a:t>
            </a:r>
          </a:p>
          <a:p>
            <a:pPr lvl="1"/>
            <a:r>
              <a:rPr lang="en-US" sz="2400" dirty="0" smtClean="0"/>
              <a:t>Composition</a:t>
            </a:r>
          </a:p>
          <a:p>
            <a:pPr lvl="2"/>
            <a:r>
              <a:rPr lang="en-US" sz="2000" dirty="0" smtClean="0"/>
              <a:t>Population of interest - Representative of the ultimate population for which scale is intended</a:t>
            </a:r>
          </a:p>
          <a:p>
            <a:pPr marL="1257300" lvl="4" indent="-342900">
              <a:buBlip>
                <a:blip r:embed="rId3"/>
              </a:buBlip>
            </a:pPr>
            <a:r>
              <a:rPr lang="en-US" dirty="0" smtClean="0"/>
              <a:t>Sample homogeneity</a:t>
            </a:r>
          </a:p>
          <a:p>
            <a:pPr marL="742950" lvl="3" indent="-285750"/>
            <a:r>
              <a:rPr lang="en-US" sz="2400" dirty="0" smtClean="0"/>
              <a:t>Sampling</a:t>
            </a:r>
            <a:endParaRPr lang="en-US" sz="2400" dirty="0"/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dirty="0"/>
              <a:t>Preferably - Probability sample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  Acceptable - Purposive or convenience sample </a:t>
            </a:r>
            <a:endParaRPr lang="en-US" sz="2000" dirty="0" smtClean="0"/>
          </a:p>
          <a:p>
            <a:pPr lvl="1"/>
            <a:r>
              <a:rPr lang="en-US" sz="2400" dirty="0" smtClean="0"/>
              <a:t>Sample size 100 to  &gt;300</a:t>
            </a:r>
          </a:p>
          <a:p>
            <a:pPr lvl="2"/>
            <a:r>
              <a:rPr lang="en-US" sz="2000" dirty="0" smtClean="0"/>
              <a:t>Also depend on number of items (item pool vs. extracted)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 Smaller sample size 	 1. Unstable covariation</a:t>
            </a:r>
          </a:p>
          <a:p>
            <a:pPr marL="2286000" lvl="5" indent="0">
              <a:buNone/>
            </a:pPr>
            <a:r>
              <a:rPr lang="en-US" dirty="0"/>
              <a:t>	</a:t>
            </a:r>
            <a:r>
              <a:rPr lang="en-US" dirty="0" smtClean="0"/>
              <a:t>	 2. Potentially </a:t>
            </a:r>
            <a:r>
              <a:rPr lang="en-US" dirty="0" err="1" smtClean="0"/>
              <a:t>nonrepresentativeness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57150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63304"/>
      </p:ext>
    </p:extLst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lvl="0"/>
            <a:r>
              <a:rPr lang="en-US" sz="4000" dirty="0" smtClean="0"/>
              <a:t>Scale Development</a:t>
            </a:r>
            <a:br>
              <a:rPr lang="en-US" sz="4000" dirty="0" smtClean="0"/>
            </a:br>
            <a:r>
              <a:rPr lang="en-US" sz="3200" i="1" dirty="0" smtClean="0"/>
              <a:t>Evaluation Phase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27477483"/>
      </p:ext>
    </p:extLst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Most important step – least complex statistical tests</a:t>
            </a:r>
          </a:p>
          <a:p>
            <a:r>
              <a:rPr lang="en-US" sz="2800" dirty="0" smtClean="0"/>
              <a:t>Item-total / Item-scale correlation</a:t>
            </a:r>
          </a:p>
          <a:p>
            <a:pPr lvl="1"/>
            <a:r>
              <a:rPr lang="en-US" sz="2400" dirty="0" smtClean="0"/>
              <a:t>Uncorrected item-scale correlation</a:t>
            </a:r>
          </a:p>
          <a:p>
            <a:pPr lvl="1"/>
            <a:r>
              <a:rPr lang="en-US" sz="2400" dirty="0" smtClean="0"/>
              <a:t>Corrected item-correlation</a:t>
            </a:r>
          </a:p>
          <a:p>
            <a:r>
              <a:rPr lang="en-US" sz="2600" dirty="0" smtClean="0"/>
              <a:t>Item Variance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/>
              <a:t>Negligible variance vs. Excessively high variance</a:t>
            </a:r>
          </a:p>
          <a:p>
            <a:r>
              <a:rPr lang="en-US" sz="2600" dirty="0" smtClean="0"/>
              <a:t>Item means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/>
              <a:t>Extreme mean scores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Floor and Ceiling </a:t>
            </a:r>
            <a:r>
              <a:rPr lang="en-US" sz="2400" dirty="0" smtClean="0"/>
              <a:t>effects (</a:t>
            </a:r>
            <a:r>
              <a:rPr lang="en-US" sz="2200" i="1" dirty="0" smtClean="0"/>
              <a:t>Extreme mean &amp; Low variance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i="1" dirty="0" smtClean="0"/>
              <a:t>Extreme mean or low variance </a:t>
            </a:r>
            <a:r>
              <a:rPr lang="en-US" sz="2400" i="1" dirty="0" smtClean="0">
                <a:sym typeface="Wingdings" pitchFamily="2" charset="2"/>
              </a:rPr>
              <a:t> low inter-item correlation </a:t>
            </a:r>
          </a:p>
          <a:p>
            <a:pPr marL="457200" lvl="1" indent="0" algn="ctr"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85688733"/>
      </p:ext>
    </p:extLst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Item retention </a:t>
            </a:r>
            <a:r>
              <a:rPr lang="en-US" sz="2800" dirty="0" smtClean="0"/>
              <a:t>criteria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Highest correlation</a:t>
            </a:r>
          </a:p>
          <a:p>
            <a:pPr marL="914400" lvl="2" indent="0">
              <a:buNone/>
            </a:pPr>
            <a:r>
              <a:rPr lang="en-US" sz="2200" dirty="0" smtClean="0"/>
              <a:t>Predefined number of items</a:t>
            </a:r>
          </a:p>
          <a:p>
            <a:pPr marL="914400" lvl="2" indent="0">
              <a:buNone/>
            </a:pPr>
            <a:r>
              <a:rPr lang="en-US" sz="2200" dirty="0" smtClean="0"/>
              <a:t>Items with the highest correlation coefficient  are </a:t>
            </a:r>
            <a:r>
              <a:rPr lang="en-US" sz="2200" dirty="0" smtClean="0"/>
              <a:t>retained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Cut-off point</a:t>
            </a:r>
          </a:p>
          <a:p>
            <a:pPr lvl="2"/>
            <a:r>
              <a:rPr lang="en-US" sz="2200" dirty="0" smtClean="0"/>
              <a:t>Criterion based on the magnitude of correlation coefficient</a:t>
            </a:r>
            <a:endParaRPr lang="en-US" sz="2200" dirty="0"/>
          </a:p>
          <a:p>
            <a:pPr marL="914400" lvl="2" indent="-914400">
              <a:buNone/>
            </a:pPr>
            <a:endParaRPr lang="en-US" sz="1200" dirty="0" smtClean="0"/>
          </a:p>
          <a:p>
            <a:pPr marL="741363" lvl="2" indent="0">
              <a:buNone/>
            </a:pPr>
            <a:r>
              <a:rPr lang="en-US" sz="2200" dirty="0" smtClean="0"/>
              <a:t>Impact of number of items and magnitude of correlation coefficient on internal consistency of the scale</a:t>
            </a:r>
          </a:p>
        </p:txBody>
      </p:sp>
    </p:spTree>
    <p:extLst>
      <p:ext uri="{BB962C8B-B14F-4D97-AF65-F5344CB8AC3E}">
        <p14:creationId xmlns:p14="http://schemas.microsoft.com/office/powerpoint/2010/main" val="3861249381"/>
      </p:ext>
    </p:extLst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Reliability Coefficient</a:t>
            </a:r>
            <a:endParaRPr lang="en-US" sz="1600" dirty="0"/>
          </a:p>
          <a:p>
            <a:pPr lvl="1"/>
            <a:r>
              <a:rPr lang="en-US" sz="2400" dirty="0" smtClean="0"/>
              <a:t>Evaluation of the item-retention</a:t>
            </a:r>
          </a:p>
          <a:p>
            <a:pPr lvl="1"/>
            <a:r>
              <a:rPr lang="en-US" sz="2400" dirty="0" smtClean="0"/>
              <a:t>Criteria used for item-selection effect Coefficient alpha</a:t>
            </a:r>
          </a:p>
          <a:p>
            <a:pPr lvl="2"/>
            <a:r>
              <a:rPr lang="en-US" sz="2000" dirty="0" smtClean="0"/>
              <a:t>Item-total correlation, inter-item correlation, variability</a:t>
            </a:r>
          </a:p>
          <a:p>
            <a:pPr lvl="1"/>
            <a:r>
              <a:rPr lang="en-US" sz="2400" dirty="0" smtClean="0"/>
              <a:t>Confirm the internal consistency of the scale</a:t>
            </a:r>
            <a:endParaRPr lang="en-US" sz="2400" dirty="0"/>
          </a:p>
          <a:p>
            <a:pPr lvl="1"/>
            <a:r>
              <a:rPr lang="en-US" sz="2400" dirty="0" smtClean="0"/>
              <a:t>Alpha values (subjective)</a:t>
            </a:r>
          </a:p>
          <a:p>
            <a:pPr lvl="2"/>
            <a:r>
              <a:rPr lang="en-US" sz="1800" dirty="0" smtClean="0"/>
              <a:t>Acceptable lower bound = 0.70 </a:t>
            </a:r>
          </a:p>
          <a:p>
            <a:pPr lvl="2"/>
            <a:r>
              <a:rPr lang="en-US" sz="1800" dirty="0" smtClean="0"/>
              <a:t>Good = 0.70 to 0.80</a:t>
            </a:r>
          </a:p>
          <a:p>
            <a:pPr lvl="2"/>
            <a:r>
              <a:rPr lang="en-US" sz="1800" dirty="0" smtClean="0"/>
              <a:t>Very good = 0.80 – 0.90</a:t>
            </a:r>
          </a:p>
          <a:p>
            <a:pPr lvl="2"/>
            <a:r>
              <a:rPr lang="en-US" sz="1800" dirty="0" smtClean="0"/>
              <a:t>Excellent = 0.90 – 0.95</a:t>
            </a:r>
          </a:p>
          <a:p>
            <a:pPr lvl="2"/>
            <a:r>
              <a:rPr lang="en-US" sz="1800" dirty="0" smtClean="0"/>
              <a:t>More than 0.95 – Suggestive of redundancy </a:t>
            </a:r>
          </a:p>
          <a:p>
            <a:pPr marL="914400" lvl="2" indent="0" algn="ctr">
              <a:buNone/>
            </a:pPr>
            <a:r>
              <a:rPr lang="en-US" sz="2000" i="1" dirty="0" smtClean="0"/>
              <a:t>During the scale development phase better to aim for higher alpha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446793"/>
      </p:ext>
    </p:extLst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r>
              <a:rPr lang="en-US" sz="2800" dirty="0" smtClean="0"/>
              <a:t>Effect of number of items on coefficient alpha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53529"/>
              </p:ext>
            </p:extLst>
          </p:nvPr>
        </p:nvGraphicFramePr>
        <p:xfrm>
          <a:off x="914400" y="2087880"/>
          <a:ext cx="2286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2210773844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534057901"/>
                    </a:ext>
                  </a:extLst>
                </a:gridCol>
              </a:tblGrid>
              <a:tr h="4845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Correlation Coefficient (r)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68163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0.25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558356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10064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39746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93841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0.47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49216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87680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22765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67226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79397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51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59337"/>
                <a:ext cx="5447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Scenario A: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0.47        k = 10</a:t>
                </a:r>
              </a:p>
              <a:p>
                <a:endParaRPr lang="en-US" i="1" dirty="0"/>
              </a:p>
              <a:p>
                <a:r>
                  <a:rPr lang="en-US" i="1" dirty="0" smtClean="0"/>
                  <a:t>			                  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0.899</a:t>
                </a:r>
                <a:r>
                  <a:rPr lang="en-US" i="1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59337"/>
                <a:ext cx="54474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008" t="-4605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24721" y="1937489"/>
                <a:ext cx="1738489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1+(</m:t>
                          </m:r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</a:rPr>
                            <m:t>−1)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721" y="1937489"/>
                <a:ext cx="1738489" cy="603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400" y="3124200"/>
                <a:ext cx="2423869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×0.47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0.47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124200"/>
                <a:ext cx="2423869" cy="65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33800" y="4572000"/>
                <a:ext cx="2295628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×0.47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0.47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572000"/>
                <a:ext cx="2295628" cy="651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6600" y="4114800"/>
                <a:ext cx="55998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Scenario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B: Item 5 excluded</a:t>
                </a:r>
                <a:r>
                  <a:rPr lang="en-US" i="1" dirty="0" smtClean="0"/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0.47        k = 9</a:t>
                </a:r>
              </a:p>
              <a:p>
                <a:endParaRPr lang="en-US" i="1" dirty="0"/>
              </a:p>
              <a:p>
                <a:r>
                  <a:rPr lang="en-US" i="1" dirty="0" smtClean="0"/>
                  <a:t>			               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0.889</a:t>
                </a:r>
                <a:r>
                  <a:rPr lang="en-US" i="1" dirty="0" smtClean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114800"/>
                <a:ext cx="559988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980" t="-4636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86200" y="5791200"/>
                <a:ext cx="2423869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×0.4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91200"/>
                <a:ext cx="2423869" cy="6519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0" y="5410200"/>
                <a:ext cx="5486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Scenario C: Item 1 excluded               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0.494      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= 9</a:t>
                </a:r>
              </a:p>
              <a:p>
                <a:endParaRPr lang="en-US" i="1" dirty="0"/>
              </a:p>
              <a:p>
                <a:r>
                  <a:rPr lang="en-US" i="1" dirty="0" smtClean="0"/>
                  <a:t>			            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0.899</a:t>
                </a:r>
                <a:r>
                  <a:rPr lang="en-US" i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5486400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000" t="-4636" r="-111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431089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Item-selection example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" y="2057398"/>
            <a:ext cx="907556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46052"/>
      </p:ext>
    </p:extLst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4" y="1524000"/>
            <a:ext cx="88169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77840"/>
            <a:ext cx="35278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648200"/>
            <a:ext cx="8595360" cy="7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9703" y="4572000"/>
            <a:ext cx="36576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200" y="4800600"/>
            <a:ext cx="36576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" y="5105400"/>
            <a:ext cx="36576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75484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" y="1676400"/>
            <a:ext cx="891020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" y="3108960"/>
            <a:ext cx="36576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" y="4754880"/>
            <a:ext cx="36576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3496056" cy="131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51552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Components</a:t>
            </a:r>
          </a:p>
          <a:p>
            <a:pPr lvl="1"/>
            <a:r>
              <a:rPr lang="en-US" sz="2400" dirty="0" smtClean="0"/>
              <a:t>Items</a:t>
            </a:r>
          </a:p>
          <a:p>
            <a:pPr lvl="2"/>
            <a:r>
              <a:rPr lang="en-US" sz="2000" dirty="0" smtClean="0"/>
              <a:t>List of short statements or questions to measure the latent variable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Response options</a:t>
            </a:r>
          </a:p>
          <a:p>
            <a:pPr lvl="2"/>
            <a:r>
              <a:rPr lang="en-US" sz="2000" dirty="0"/>
              <a:t>P</a:t>
            </a:r>
            <a:r>
              <a:rPr lang="en-US" sz="2000" dirty="0" smtClean="0"/>
              <a:t>articipants indicate </a:t>
            </a:r>
            <a:r>
              <a:rPr lang="en-US" sz="2000" dirty="0"/>
              <a:t>the extent to which they agree or disagree with each statement by selecting a response on some </a:t>
            </a:r>
            <a:r>
              <a:rPr lang="en-US" sz="2000" dirty="0" smtClean="0"/>
              <a:t>rating scale</a:t>
            </a:r>
          </a:p>
          <a:p>
            <a:pPr marL="914400" lvl="2" indent="0">
              <a:buNone/>
            </a:pPr>
            <a:endParaRPr lang="en-US" sz="800" dirty="0"/>
          </a:p>
          <a:p>
            <a:pPr lvl="1"/>
            <a:r>
              <a:rPr lang="en-US" sz="2400" dirty="0" smtClean="0"/>
              <a:t>Scoring</a:t>
            </a:r>
          </a:p>
          <a:p>
            <a:pPr lvl="2"/>
            <a:r>
              <a:rPr lang="en-US" sz="2000" dirty="0" smtClean="0"/>
              <a:t>Numeric values assigned to each item response</a:t>
            </a:r>
          </a:p>
          <a:p>
            <a:pPr lvl="2"/>
            <a:r>
              <a:rPr lang="en-US" sz="2000" dirty="0" smtClean="0"/>
              <a:t>Overall scale score is calculated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0156945"/>
      </p:ext>
    </p:extLst>
  </p:cSld>
  <p:clrMapOvr>
    <a:masterClrMapping/>
  </p:clrMapOvr>
  <p:transition advClick="0" advTm="65761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Item Analysis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" y="1600200"/>
            <a:ext cx="894861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77840"/>
            <a:ext cx="333121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70513"/>
      </p:ext>
    </p:extLst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Item selection – External </a:t>
            </a:r>
            <a:r>
              <a:rPr lang="en-US" sz="2800" dirty="0" smtClean="0"/>
              <a:t>Criteria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Retain or drop items based on their relation with other scale or variable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Helps in reducing bias</a:t>
            </a:r>
          </a:p>
          <a:p>
            <a:pPr lvl="2"/>
            <a:r>
              <a:rPr lang="en-US" sz="2200" dirty="0" smtClean="0"/>
              <a:t>E.g., Social desirability bias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 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178161"/>
      </p:ext>
    </p:extLst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Scale Length Optimization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 smtClean="0"/>
              <a:t>Based on the construct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Shorter scale – less survey burden</a:t>
            </a:r>
          </a:p>
          <a:p>
            <a:r>
              <a:rPr lang="en-US" sz="2800" dirty="0" smtClean="0"/>
              <a:t>Longer scale – more reliable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3903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Issues in Scale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Sufficient internal consistency is not achieved</a:t>
            </a:r>
          </a:p>
          <a:p>
            <a:pPr lvl="1"/>
            <a:r>
              <a:rPr lang="en-US" sz="2400" dirty="0" smtClean="0"/>
              <a:t>Evaluate construct definition – </a:t>
            </a:r>
            <a:r>
              <a:rPr lang="en-US" sz="2200" dirty="0" smtClean="0"/>
              <a:t>vaguely defined or too broad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A multidimensional construct wrongly considered as a </a:t>
            </a:r>
            <a:r>
              <a:rPr lang="en-US" sz="2000" dirty="0" smtClean="0"/>
              <a:t>unidimensional </a:t>
            </a:r>
            <a:r>
              <a:rPr lang="en-US" sz="2000" dirty="0" smtClean="0"/>
              <a:t>and scale items  tap into different aspects of the construct</a:t>
            </a:r>
          </a:p>
          <a:p>
            <a:pPr lvl="2">
              <a:buBlip>
                <a:blip r:embed="rId4"/>
              </a:buBlip>
            </a:pPr>
            <a:r>
              <a:rPr lang="en-US" sz="2000" dirty="0" smtClean="0"/>
              <a:t>Redefine the construct and develop subscales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A unidimensional construct considered as a multidimensional and the assumed dimensions are not related</a:t>
            </a:r>
          </a:p>
          <a:p>
            <a:pPr lvl="2">
              <a:buBlip>
                <a:blip r:embed="rId4"/>
              </a:buBlip>
            </a:pPr>
            <a:r>
              <a:rPr lang="en-US" sz="2000" dirty="0" smtClean="0"/>
              <a:t>Redefine the construct and write items related to the construct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Low alpha - Include additional items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3788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Issues in Scale Development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Sufficient internal consistency is not achieved</a:t>
                </a:r>
              </a:p>
              <a:p>
                <a:pPr lvl="1">
                  <a:buBlip>
                    <a:blip r:embed="rId3"/>
                  </a:buBlip>
                </a:pPr>
                <a:r>
                  <a:rPr lang="en-US" sz="2400" dirty="0" smtClean="0"/>
                  <a:t>Too few items</a:t>
                </a:r>
              </a:p>
              <a:p>
                <a:pPr marL="914400" lvl="2" indent="0">
                  <a:buNone/>
                </a:pPr>
                <a:r>
                  <a:rPr lang="en-US" sz="2000" dirty="0" smtClean="0"/>
                  <a:t>If item analysis results in exclusion of a large number of items</a:t>
                </a:r>
              </a:p>
              <a:p>
                <a:pPr lvl="1">
                  <a:buBlip>
                    <a:blip r:embed="rId4"/>
                  </a:buBlip>
                </a:pPr>
                <a:r>
                  <a:rPr lang="en-US" sz="2000" dirty="0" smtClean="0"/>
                  <a:t>Use Spearman-Brown prophecy formula to determine the number of items required to achieve the required reliability</a:t>
                </a:r>
              </a:p>
              <a:p>
                <a:pPr lvl="1">
                  <a:buBlip>
                    <a:blip r:embed="rId4"/>
                  </a:buBlip>
                </a:pPr>
                <a:endParaRPr lang="en-US" sz="22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 = reliability of the scale with new length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𝑥𝑥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itchFamily="18" charset="0"/>
                    <a:ea typeface="Cambria Math" pitchFamily="18" charset="0"/>
                  </a:rPr>
                  <a:t> = reliability of the scale with 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old length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sz="1800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k </a:t>
                </a:r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factor by which the scale will be increased or decreased</a:t>
                </a:r>
                <a:endParaRPr lang="en-US" sz="1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5"/>
                <a:stretch>
                  <a:fillRect l="-144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9800" y="3657600"/>
                <a:ext cx="4572000" cy="8851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/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57600"/>
                <a:ext cx="4572000" cy="8851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7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Issues in Scale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Inter-Item and Item-to-Criterion </a:t>
            </a:r>
            <a:r>
              <a:rPr lang="en-US" sz="2800" dirty="0" smtClean="0"/>
              <a:t>Paradox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Multidimensional construct</a:t>
            </a:r>
            <a:endParaRPr lang="en-US" sz="2400" dirty="0"/>
          </a:p>
          <a:p>
            <a:pPr lvl="1"/>
            <a:r>
              <a:rPr lang="en-US" sz="2400" dirty="0" smtClean="0"/>
              <a:t>Highly homogeneous scale items</a:t>
            </a:r>
          </a:p>
          <a:p>
            <a:pPr lvl="2"/>
            <a:r>
              <a:rPr lang="en-US" sz="2000" dirty="0"/>
              <a:t>H</a:t>
            </a:r>
            <a:r>
              <a:rPr lang="en-US" sz="2000" dirty="0" smtClean="0"/>
              <a:t>igh inter-item correlations</a:t>
            </a:r>
          </a:p>
          <a:p>
            <a:pPr lvl="2"/>
            <a:r>
              <a:rPr lang="en-US" sz="2000" dirty="0"/>
              <a:t>Total score </a:t>
            </a:r>
            <a:r>
              <a:rPr lang="en-US" sz="2000" dirty="0" smtClean="0"/>
              <a:t>may not relate </a:t>
            </a:r>
            <a:r>
              <a:rPr lang="en-US" sz="2000" dirty="0"/>
              <a:t>well to the criterion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Heterogeneous scale items</a:t>
            </a:r>
            <a:endParaRPr lang="en-US" sz="2400" dirty="0"/>
          </a:p>
          <a:p>
            <a:pPr lvl="2"/>
            <a:r>
              <a:rPr lang="en-US" sz="2000" dirty="0" smtClean="0"/>
              <a:t>Low </a:t>
            </a:r>
            <a:r>
              <a:rPr lang="en-US" sz="2000" dirty="0"/>
              <a:t>inter-item correlations </a:t>
            </a:r>
            <a:endParaRPr lang="en-US" sz="2000" dirty="0" smtClean="0"/>
          </a:p>
          <a:p>
            <a:pPr lvl="2"/>
            <a:r>
              <a:rPr lang="en-US" sz="2000" dirty="0" smtClean="0"/>
              <a:t>Total </a:t>
            </a:r>
            <a:r>
              <a:rPr lang="en-US" sz="2000" dirty="0"/>
              <a:t>score is likely to </a:t>
            </a:r>
            <a:r>
              <a:rPr lang="en-US" sz="2000" dirty="0" smtClean="0"/>
              <a:t>relate well </a:t>
            </a:r>
            <a:r>
              <a:rPr lang="en-US" sz="2000" dirty="0"/>
              <a:t>to the </a:t>
            </a:r>
            <a:r>
              <a:rPr lang="en-US" sz="2000" dirty="0" smtClean="0"/>
              <a:t>criterion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i="1" dirty="0" smtClean="0"/>
              <a:t>Reliability at the cost of content validity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80791949"/>
      </p:ext>
    </p:extLst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Scale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Psychometric properties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Reliability</a:t>
            </a:r>
          </a:p>
          <a:p>
            <a:pPr lvl="1"/>
            <a:r>
              <a:rPr lang="en-US" sz="2400" dirty="0" smtClean="0"/>
              <a:t>Validity</a:t>
            </a:r>
          </a:p>
          <a:p>
            <a:pPr lvl="1"/>
            <a:r>
              <a:rPr lang="en-US" sz="2400" dirty="0" smtClean="0"/>
              <a:t>Structure model </a:t>
            </a:r>
          </a:p>
          <a:p>
            <a:pPr lvl="2"/>
            <a:r>
              <a:rPr lang="en-US" sz="2000" dirty="0" smtClean="0"/>
              <a:t>Dimensionality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974784"/>
      </p:ext>
    </p:extLst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Abell</a:t>
            </a:r>
            <a:r>
              <a:rPr lang="en-US" sz="1800" dirty="0"/>
              <a:t>, N., Springer, D. W., &amp; </a:t>
            </a:r>
            <a:r>
              <a:rPr lang="en-US" sz="1800" dirty="0" err="1"/>
              <a:t>Kamata</a:t>
            </a:r>
            <a:r>
              <a:rPr lang="en-US" sz="1800" dirty="0"/>
              <a:t>, A. (2009). Developing and validating rapid assessment instruments. Oxford ; New York: Oxford University Press.</a:t>
            </a:r>
          </a:p>
          <a:p>
            <a:r>
              <a:rPr lang="en-US" sz="1800" dirty="0" err="1" smtClean="0"/>
              <a:t>DeVellis</a:t>
            </a:r>
            <a:r>
              <a:rPr lang="en-US" sz="1800" dirty="0"/>
              <a:t>, R. F. (2017). Scale development : theory and applications (Fourth </a:t>
            </a:r>
            <a:r>
              <a:rPr lang="en-US" sz="1800" dirty="0" smtClean="0"/>
              <a:t>edition). </a:t>
            </a:r>
            <a:r>
              <a:rPr lang="en-US" sz="1800" dirty="0"/>
              <a:t>Los Angeles: SAGE.</a:t>
            </a:r>
          </a:p>
          <a:p>
            <a:r>
              <a:rPr lang="en-US" sz="1800" dirty="0" err="1"/>
              <a:t>Dimitrov</a:t>
            </a:r>
            <a:r>
              <a:rPr lang="en-US" sz="1800" dirty="0"/>
              <a:t>, D. M. (2012). Statistical methods for validation of assessment scale data in counseling and related fields. Alexandria, VA: American Counseling Association.</a:t>
            </a:r>
          </a:p>
          <a:p>
            <a:r>
              <a:rPr lang="en-US" sz="1800" dirty="0" err="1"/>
              <a:t>Nunnally</a:t>
            </a:r>
            <a:r>
              <a:rPr lang="en-US" sz="1800" dirty="0"/>
              <a:t>, J. C., &amp; Bernstein, I. H. (1994). Psychometric theory </a:t>
            </a:r>
            <a:r>
              <a:rPr lang="en-US" sz="1800" dirty="0" smtClean="0"/>
              <a:t>(Third Edition). </a:t>
            </a:r>
            <a:r>
              <a:rPr lang="en-US" sz="1800" dirty="0"/>
              <a:t>New York: McGraw-Hill.</a:t>
            </a:r>
          </a:p>
          <a:p>
            <a:r>
              <a:rPr lang="en-US" sz="1800" dirty="0"/>
              <a:t>Shultz, K. S., Whitney, D. J., &amp; </a:t>
            </a:r>
            <a:r>
              <a:rPr lang="en-US" sz="1800" dirty="0" err="1"/>
              <a:t>Zickar</a:t>
            </a:r>
            <a:r>
              <a:rPr lang="en-US" sz="1800" dirty="0"/>
              <a:t>, M. J. (2014). Measurement theory in action : case studies and exercises (Second </a:t>
            </a:r>
            <a:r>
              <a:rPr lang="en-US" sz="1800" dirty="0" smtClean="0"/>
              <a:t>Edition). </a:t>
            </a:r>
            <a:r>
              <a:rPr lang="en-US" sz="1800" dirty="0"/>
              <a:t>New York: </a:t>
            </a:r>
            <a:r>
              <a:rPr lang="en-US" sz="1800" dirty="0" err="1"/>
              <a:t>Routledge</a:t>
            </a:r>
            <a:r>
              <a:rPr lang="en-US" sz="1800" dirty="0"/>
              <a:t>.</a:t>
            </a:r>
          </a:p>
          <a:p>
            <a:r>
              <a:rPr lang="en-US" sz="1800" dirty="0"/>
              <a:t>Spector, P. E. (1992). Summated Rating Scale Construction: An Introduction </a:t>
            </a:r>
            <a:r>
              <a:rPr lang="en-US" sz="1800" dirty="0" smtClean="0"/>
              <a:t>(Second Edition): </a:t>
            </a:r>
            <a:r>
              <a:rPr lang="en-US" sz="1800" dirty="0"/>
              <a:t>SAGE Publications.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177624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Psychometrics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400" dirty="0" smtClean="0"/>
              <a:t>“The </a:t>
            </a:r>
            <a:r>
              <a:rPr lang="en-US" sz="2400" dirty="0"/>
              <a:t>art of imposing measurement and number upon operations of the </a:t>
            </a:r>
            <a:r>
              <a:rPr lang="en-US" sz="2400" dirty="0" smtClean="0"/>
              <a:t>mind” </a:t>
            </a:r>
            <a:r>
              <a:rPr lang="en-US" sz="1400" dirty="0" smtClean="0"/>
              <a:t>(Sir Francis Galton, 1879</a:t>
            </a:r>
            <a:r>
              <a:rPr lang="en-US" sz="1400" dirty="0" smtClean="0"/>
              <a:t>)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“The </a:t>
            </a:r>
            <a:r>
              <a:rPr lang="en-US" sz="2400" dirty="0"/>
              <a:t>branch of psychology that deals with the design, administration, and interpretation of quantitative tests for the measurement of psychological variables such as intelligence, aptitude, and personality </a:t>
            </a:r>
            <a:r>
              <a:rPr lang="en-US" sz="2400" dirty="0" smtClean="0"/>
              <a:t>traits</a:t>
            </a:r>
            <a:r>
              <a:rPr lang="en-US" sz="2400" dirty="0" smtClean="0"/>
              <a:t>”</a:t>
            </a:r>
            <a:r>
              <a:rPr lang="en-US" sz="1400" dirty="0" smtClean="0"/>
              <a:t>(</a:t>
            </a:r>
            <a:r>
              <a:rPr lang="en-US" sz="1400" dirty="0"/>
              <a:t>The American </a:t>
            </a:r>
            <a:r>
              <a:rPr lang="en-US" sz="1400" dirty="0" smtClean="0"/>
              <a:t>Heritage Stedman's </a:t>
            </a:r>
            <a:r>
              <a:rPr lang="en-US" sz="1400" dirty="0"/>
              <a:t>Medical </a:t>
            </a:r>
            <a:r>
              <a:rPr lang="en-US" sz="1400" dirty="0" smtClean="0"/>
              <a:t>Dictionary</a:t>
            </a:r>
            <a:r>
              <a:rPr lang="en-US" sz="1400" dirty="0" smtClean="0"/>
              <a:t>)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“Psychometrics </a:t>
            </a:r>
            <a:r>
              <a:rPr lang="en-US" sz="2400" dirty="0"/>
              <a:t>is the construction and validation of measurement instruments and assessing if these instruments are reliable and valid forms of </a:t>
            </a:r>
            <a:r>
              <a:rPr lang="en-US" sz="2400" dirty="0" smtClean="0"/>
              <a:t>measurement</a:t>
            </a:r>
            <a:r>
              <a:rPr lang="en-US" sz="2400" dirty="0" smtClean="0"/>
              <a:t>”</a:t>
            </a:r>
            <a:r>
              <a:rPr lang="en-US" sz="1400" dirty="0" smtClean="0"/>
              <a:t>(</a:t>
            </a:r>
            <a:r>
              <a:rPr lang="en-US" sz="1400" dirty="0" smtClean="0"/>
              <a:t>Encyclopedia of Behavioral Medicine)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027961"/>
      </p:ext>
    </p:extLst>
  </p:cSld>
  <p:clrMapOvr>
    <a:masterClrMapping/>
  </p:clrMapOvr>
  <p:transition advClick="0" advTm="1031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Psychometric Properties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Reliability</a:t>
            </a:r>
          </a:p>
          <a:p>
            <a:pPr lvl="1"/>
            <a:r>
              <a:rPr lang="en-US" sz="2400" dirty="0" smtClean="0"/>
              <a:t>Degree to which a scale </a:t>
            </a:r>
            <a:r>
              <a:rPr lang="en-US" sz="2400" u="sng" dirty="0" smtClean="0"/>
              <a:t>consistently</a:t>
            </a:r>
            <a:r>
              <a:rPr lang="en-US" sz="2400" dirty="0" smtClean="0"/>
              <a:t> measure a construct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Validity</a:t>
            </a:r>
          </a:p>
          <a:p>
            <a:pPr lvl="1"/>
            <a:r>
              <a:rPr lang="en-US" sz="2400" dirty="0" smtClean="0"/>
              <a:t>Degree to which a scale </a:t>
            </a:r>
            <a:r>
              <a:rPr lang="en-US" sz="2400" u="sng" dirty="0" smtClean="0"/>
              <a:t>correctly</a:t>
            </a:r>
            <a:r>
              <a:rPr lang="en-US" sz="2400" dirty="0" smtClean="0"/>
              <a:t> measure a construct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7200" lvl="1" indent="0" algn="ctr">
              <a:buNone/>
            </a:pPr>
            <a:r>
              <a:rPr lang="en-US" sz="2400" i="1" dirty="0" smtClean="0"/>
              <a:t>Reliability is a prerequisite for validity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63248702"/>
      </p:ext>
    </p:extLst>
  </p:cSld>
  <p:clrMapOvr>
    <a:masterClrMapping/>
  </p:clrMapOvr>
  <p:transition advClick="0" advTm="3551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for power 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 presentation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3216</Words>
  <Application>Microsoft Office PowerPoint</Application>
  <PresentationFormat>On-screen Show (4:3)</PresentationFormat>
  <Paragraphs>840</Paragraphs>
  <Slides>77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Cambria Math</vt:lpstr>
      <vt:lpstr>Century Schoolbook</vt:lpstr>
      <vt:lpstr>Forte</vt:lpstr>
      <vt:lpstr>Times New Roman</vt:lpstr>
      <vt:lpstr>Wingdings</vt:lpstr>
      <vt:lpstr>slide master for power points</vt:lpstr>
      <vt:lpstr>Sample presentation slides</vt:lpstr>
      <vt:lpstr>Developing and Validating Instruments: Basic Concepts and Application of Psychometrics    Session 1: Introduction to Scale Development and Psychometric Properties </vt:lpstr>
      <vt:lpstr>Learning Objectives</vt:lpstr>
      <vt:lpstr>Introduction – Key Terms</vt:lpstr>
      <vt:lpstr>PowerPoint Presentation</vt:lpstr>
      <vt:lpstr>Latent Variable</vt:lpstr>
      <vt:lpstr>Scales</vt:lpstr>
      <vt:lpstr>Scales</vt:lpstr>
      <vt:lpstr>Psychometrics</vt:lpstr>
      <vt:lpstr>Psychometric Properties</vt:lpstr>
      <vt:lpstr>Classical Test Theory</vt:lpstr>
      <vt:lpstr>Classical Test Theory</vt:lpstr>
      <vt:lpstr>Classical Test Theory</vt:lpstr>
      <vt:lpstr>Classical Test Theory</vt:lpstr>
      <vt:lpstr>Classical Test Theory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Validity</vt:lpstr>
      <vt:lpstr>Validity</vt:lpstr>
      <vt:lpstr>Face Validity</vt:lpstr>
      <vt:lpstr>Content Validity</vt:lpstr>
      <vt:lpstr>Content Validity</vt:lpstr>
      <vt:lpstr>Criterion Validity</vt:lpstr>
      <vt:lpstr>Construct Validity</vt:lpstr>
      <vt:lpstr>Scale Development</vt:lpstr>
      <vt:lpstr>Scale Development</vt:lpstr>
      <vt:lpstr>Scale Development Theoretical Phase</vt:lpstr>
      <vt:lpstr>Defining the Construct</vt:lpstr>
      <vt:lpstr>Defining the Construct</vt:lpstr>
      <vt:lpstr>Defining the Construct</vt:lpstr>
      <vt:lpstr>Defining the Construct</vt:lpstr>
      <vt:lpstr>Defining the Construct</vt:lpstr>
      <vt:lpstr>Defining the Construct</vt:lpstr>
      <vt:lpstr>Defining the Construct</vt:lpstr>
      <vt:lpstr>Defining the Construct</vt:lpstr>
      <vt:lpstr>Development of ST Dependence Scale</vt:lpstr>
      <vt:lpstr>Defining the Construct</vt:lpstr>
      <vt:lpstr>Item Pool Generation</vt:lpstr>
      <vt:lpstr>Item Pool Generation</vt:lpstr>
      <vt:lpstr>Item Pool Generation</vt:lpstr>
      <vt:lpstr>Item Pool Generation</vt:lpstr>
      <vt:lpstr>Item Pool Generation</vt:lpstr>
      <vt:lpstr>Rating Scales</vt:lpstr>
      <vt:lpstr>Rating Scales</vt:lpstr>
      <vt:lpstr>Rating Scales</vt:lpstr>
      <vt:lpstr>Rating Scales</vt:lpstr>
      <vt:lpstr>Rating Scales</vt:lpstr>
      <vt:lpstr>Rating Scales</vt:lpstr>
      <vt:lpstr>Rating Scales</vt:lpstr>
      <vt:lpstr>Expert Panel Review</vt:lpstr>
      <vt:lpstr>Scale Development Survey Research Phase</vt:lpstr>
      <vt:lpstr>Questionnaire Development</vt:lpstr>
      <vt:lpstr>Pilot Testing</vt:lpstr>
      <vt:lpstr>Scale Development Evaluation Phase</vt:lpstr>
      <vt:lpstr>Item Analysis</vt:lpstr>
      <vt:lpstr>Item Analysis</vt:lpstr>
      <vt:lpstr>Item Analysis</vt:lpstr>
      <vt:lpstr>Item Analysis</vt:lpstr>
      <vt:lpstr>Item Analysis</vt:lpstr>
      <vt:lpstr>Item Analysis</vt:lpstr>
      <vt:lpstr>Item Analysis</vt:lpstr>
      <vt:lpstr>Item Analysis</vt:lpstr>
      <vt:lpstr>Item Analysis</vt:lpstr>
      <vt:lpstr>Scale Length Optimization</vt:lpstr>
      <vt:lpstr>Issues in Scale Development</vt:lpstr>
      <vt:lpstr>Issues in Scale Development</vt:lpstr>
      <vt:lpstr>Issues in Scale Development</vt:lpstr>
      <vt:lpstr>Scale Evaluation</vt:lpstr>
      <vt:lpstr>References</vt:lpstr>
    </vt:vector>
  </TitlesOfParts>
  <Company>OUHSC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Confounding and Effect Modification</dc:title>
  <dc:creator>tgarwe</dc:creator>
  <cp:lastModifiedBy>Mushtaq, Nasir (HSC)</cp:lastModifiedBy>
  <cp:revision>334</cp:revision>
  <cp:lastPrinted>2011-11-01T20:10:49Z</cp:lastPrinted>
  <dcterms:created xsi:type="dcterms:W3CDTF">2011-10-25T18:39:42Z</dcterms:created>
  <dcterms:modified xsi:type="dcterms:W3CDTF">2017-11-20T17:49:56Z</dcterms:modified>
</cp:coreProperties>
</file>