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8"/>
  </p:notesMasterIdLst>
  <p:handoutMasterIdLst>
    <p:handoutMasterId r:id="rId99"/>
  </p:handoutMasterIdLst>
  <p:sldIdLst>
    <p:sldId id="258" r:id="rId3"/>
    <p:sldId id="278" r:id="rId4"/>
    <p:sldId id="265" r:id="rId5"/>
    <p:sldId id="369" r:id="rId6"/>
    <p:sldId id="370" r:id="rId7"/>
    <p:sldId id="371" r:id="rId8"/>
    <p:sldId id="385" r:id="rId9"/>
    <p:sldId id="374" r:id="rId10"/>
    <p:sldId id="375" r:id="rId11"/>
    <p:sldId id="467" r:id="rId12"/>
    <p:sldId id="468" r:id="rId13"/>
    <p:sldId id="383" r:id="rId14"/>
    <p:sldId id="384" r:id="rId15"/>
    <p:sldId id="387" r:id="rId16"/>
    <p:sldId id="386" r:id="rId17"/>
    <p:sldId id="390" r:id="rId18"/>
    <p:sldId id="388" r:id="rId19"/>
    <p:sldId id="391" r:id="rId20"/>
    <p:sldId id="379" r:id="rId21"/>
    <p:sldId id="392" r:id="rId22"/>
    <p:sldId id="393" r:id="rId23"/>
    <p:sldId id="394" r:id="rId24"/>
    <p:sldId id="395" r:id="rId25"/>
    <p:sldId id="463" r:id="rId26"/>
    <p:sldId id="397" r:id="rId27"/>
    <p:sldId id="438" r:id="rId28"/>
    <p:sldId id="439" r:id="rId29"/>
    <p:sldId id="440" r:id="rId30"/>
    <p:sldId id="442" r:id="rId31"/>
    <p:sldId id="443" r:id="rId32"/>
    <p:sldId id="444" r:id="rId33"/>
    <p:sldId id="441" r:id="rId34"/>
    <p:sldId id="445" r:id="rId35"/>
    <p:sldId id="446" r:id="rId36"/>
    <p:sldId id="449" r:id="rId37"/>
    <p:sldId id="464" r:id="rId38"/>
    <p:sldId id="398" r:id="rId39"/>
    <p:sldId id="380" r:id="rId40"/>
    <p:sldId id="381" r:id="rId41"/>
    <p:sldId id="401" r:id="rId42"/>
    <p:sldId id="402" r:id="rId43"/>
    <p:sldId id="382" r:id="rId44"/>
    <p:sldId id="447" r:id="rId45"/>
    <p:sldId id="403" r:id="rId46"/>
    <p:sldId id="400" r:id="rId47"/>
    <p:sldId id="404" r:id="rId48"/>
    <p:sldId id="483" r:id="rId49"/>
    <p:sldId id="405" r:id="rId50"/>
    <p:sldId id="407" r:id="rId51"/>
    <p:sldId id="469" r:id="rId52"/>
    <p:sldId id="471" r:id="rId53"/>
    <p:sldId id="473" r:id="rId54"/>
    <p:sldId id="477" r:id="rId55"/>
    <p:sldId id="475" r:id="rId56"/>
    <p:sldId id="476" r:id="rId57"/>
    <p:sldId id="448" r:id="rId58"/>
    <p:sldId id="411" r:id="rId59"/>
    <p:sldId id="412" r:id="rId60"/>
    <p:sldId id="413" r:id="rId61"/>
    <p:sldId id="414" r:id="rId62"/>
    <p:sldId id="415" r:id="rId63"/>
    <p:sldId id="416" r:id="rId64"/>
    <p:sldId id="417" r:id="rId65"/>
    <p:sldId id="418" r:id="rId66"/>
    <p:sldId id="419" r:id="rId67"/>
    <p:sldId id="424" r:id="rId68"/>
    <p:sldId id="478" r:id="rId69"/>
    <p:sldId id="421" r:id="rId70"/>
    <p:sldId id="425" r:id="rId71"/>
    <p:sldId id="420" r:id="rId72"/>
    <p:sldId id="479" r:id="rId73"/>
    <p:sldId id="422" r:id="rId74"/>
    <p:sldId id="426" r:id="rId75"/>
    <p:sldId id="480" r:id="rId76"/>
    <p:sldId id="427" r:id="rId77"/>
    <p:sldId id="481" r:id="rId78"/>
    <p:sldId id="423" r:id="rId79"/>
    <p:sldId id="433" r:id="rId80"/>
    <p:sldId id="437" r:id="rId81"/>
    <p:sldId id="434" r:id="rId82"/>
    <p:sldId id="435" r:id="rId83"/>
    <p:sldId id="436" r:id="rId84"/>
    <p:sldId id="428" r:id="rId85"/>
    <p:sldId id="429" r:id="rId86"/>
    <p:sldId id="465" r:id="rId87"/>
    <p:sldId id="430" r:id="rId88"/>
    <p:sldId id="455" r:id="rId89"/>
    <p:sldId id="451" r:id="rId90"/>
    <p:sldId id="457" r:id="rId91"/>
    <p:sldId id="456" r:id="rId92"/>
    <p:sldId id="458" r:id="rId93"/>
    <p:sldId id="459" r:id="rId94"/>
    <p:sldId id="460" r:id="rId95"/>
    <p:sldId id="466" r:id="rId96"/>
    <p:sldId id="452" r:id="rId9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2" autoAdjust="0"/>
    <p:restoredTop sz="78367" autoAdjust="0"/>
  </p:normalViewPr>
  <p:slideViewPr>
    <p:cSldViewPr>
      <p:cViewPr varScale="1">
        <p:scale>
          <a:sx n="99" d="100"/>
          <a:sy n="99" d="100"/>
        </p:scale>
        <p:origin x="8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072" y="-10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39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841283E-7AB4-4197-963E-4FE88B85292A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044114-E091-436C-AEBF-CBE823A52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1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34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53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00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8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8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81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6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63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6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3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6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21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6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l" defTabSz="914400" rtl="0" eaLnBrk="1" latinLnBrk="0" hangingPunct="1"/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58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85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l" defTabSz="914400" rtl="0" eaLnBrk="1" latinLnBrk="0" hangingPunct="1"/>
            <a:endParaRPr lang="en-U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45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30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26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93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9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9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9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9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66C98-5725-4D4D-A3B6-5E109D3D53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28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9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99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99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99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99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790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07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685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77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0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247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87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30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729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46196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312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46196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312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511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461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038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382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7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713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46196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489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245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895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570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461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182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46196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431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367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351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39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i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168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076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5169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6318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4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214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8249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816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883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709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3443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500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30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816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8376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6097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486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4114-E091-436C-AEBF-CBE823A52E28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B417-1EA3-4936-BF47-0F9CCE9555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0635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304800" y="762000"/>
            <a:ext cx="84582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03338" y="762000"/>
            <a:ext cx="3073400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spc="30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College of Public Health – BSE</a:t>
            </a:r>
            <a:endParaRPr lang="en-US" sz="1100" i="1" spc="300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EBDD-05AF-4677-A120-1B70EBFA67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5919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4B8E-0A50-4A56-B82E-9FBD8ABC6A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65081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0351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91957810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729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859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198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8877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0432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7118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2189-C423-48D2-824D-5B3932B56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31967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2997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21059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457356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25062-2A1C-4BF4-AAB7-AAC9770EBC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19828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42E4-E947-4755-8901-B7CCDB4487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2521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9D82-97E0-4804-91E6-6F7771C2DC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2712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EC54-6C2A-4A5B-920D-A4C5F9BCC1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5637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6245-291D-4CF6-9813-D260D84CF5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33376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CEF5-40EC-4BFF-9F47-2080F1C16E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2518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A12A0-4A6F-44B1-A571-2CF36EEA8A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2551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B0ED8-E8F7-48E1-9BE7-76FD4438E497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0188" y="1476375"/>
            <a:ext cx="84582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8" descr="SOW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658057" cy="6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Y:\Logos\OSCTR LOGO.tif"/>
          <p:cNvPicPr/>
          <p:nvPr userDrawn="1"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81899"/>
            <a:ext cx="1166073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77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63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534400" cy="3048000"/>
          </a:xfrm>
        </p:spPr>
        <p:txBody>
          <a:bodyPr/>
          <a:lstStyle/>
          <a:p>
            <a:pPr eaLnBrk="1" hangingPunct="1"/>
            <a:r>
              <a:rPr lang="en-US" sz="3600" dirty="0"/>
              <a:t>Developing and Validating Instruments: Basic Concepts and Application of Psychometrics</a:t>
            </a:r>
            <a:br>
              <a:rPr lang="en-US" sz="36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200" dirty="0"/>
              <a:t>Session </a:t>
            </a:r>
            <a:r>
              <a:rPr lang="en-US" sz="3200" dirty="0" smtClean="0"/>
              <a:t>2: Psychometric Analysis for Scale Validation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600200" y="40386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Nasir Mushtaq, MBBS, PhD</a:t>
            </a:r>
          </a:p>
          <a:p>
            <a:pPr eaLnBrk="1" hangingPunct="1"/>
            <a:r>
              <a:rPr lang="en-US" sz="2000" dirty="0" smtClean="0"/>
              <a:t>Department of Biostatistics and Epidemiology</a:t>
            </a:r>
          </a:p>
          <a:p>
            <a:pPr eaLnBrk="1" hangingPunct="1"/>
            <a:r>
              <a:rPr lang="en-US" sz="2000" dirty="0" smtClean="0"/>
              <a:t>College of Public Health</a:t>
            </a:r>
          </a:p>
          <a:p>
            <a:pPr eaLnBrk="1" hangingPunct="1"/>
            <a:r>
              <a:rPr lang="en-US" sz="2000" dirty="0" smtClean="0"/>
              <a:t>Department of Family and Community Medicine</a:t>
            </a:r>
          </a:p>
          <a:p>
            <a:pPr eaLnBrk="1" hangingPunct="1"/>
            <a:r>
              <a:rPr lang="en-US" sz="2000" dirty="0" smtClean="0"/>
              <a:t>School of Community Medicine</a:t>
            </a:r>
          </a:p>
        </p:txBody>
      </p:sp>
    </p:spTree>
    <p:extLst>
      <p:ext uri="{BB962C8B-B14F-4D97-AF65-F5344CB8AC3E}">
        <p14:creationId xmlns:p14="http://schemas.microsoft.com/office/powerpoint/2010/main" val="760943195"/>
      </p:ext>
    </p:extLst>
  </p:cSld>
  <p:clrMapOvr>
    <a:masterClrMapping/>
  </p:clrMapOvr>
  <p:transition advClick="0" advTm="1331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algn="just" defTabSz="1485880"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Cross Sectional Study 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Design</a:t>
            </a:r>
          </a:p>
          <a:p>
            <a:pPr marL="0" indent="0" algn="just" defTabSz="1485880">
              <a:buClr>
                <a:srgbClr val="990000"/>
              </a:buClr>
              <a:buNone/>
              <a:defRPr/>
            </a:pPr>
            <a:endParaRPr lang="en-US" sz="10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1485880"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Data</a:t>
            </a:r>
          </a:p>
          <a:p>
            <a:pPr marL="801688" lvl="1" indent="-227013" algn="just" defTabSz="1485880">
              <a:buClr>
                <a:srgbClr val="990000"/>
              </a:buClr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Community based sample, n=95</a:t>
            </a:r>
          </a:p>
          <a:p>
            <a:pPr marL="801688" lvl="1" indent="-227013" algn="just" defTabSz="1485880">
              <a:buClr>
                <a:srgbClr val="990000"/>
              </a:buClr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Self administered mail survey of adult current exclusive ST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users</a:t>
            </a:r>
          </a:p>
          <a:p>
            <a:pPr marL="574675" lvl="1" indent="0" algn="just" defTabSz="1485880">
              <a:buClr>
                <a:srgbClr val="990000"/>
              </a:buClr>
              <a:buNone/>
              <a:defRPr/>
            </a:pPr>
            <a:endParaRPr lang="en-US" sz="10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1485880"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ST </a:t>
            </a:r>
            <a:r>
              <a:rPr lang="en-US" sz="24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Dependence Measures</a:t>
            </a:r>
          </a:p>
          <a:p>
            <a:pPr marL="801688" lvl="1" indent="-227013" algn="just" defTabSz="1485880">
              <a:buClr>
                <a:srgbClr val="990000"/>
              </a:buClr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Fagerstr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ö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Test of Nicotine Dependence (FTND-ST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254125" lvl="2" indent="-227013" algn="just" defTabSz="1485880">
              <a:buClr>
                <a:srgbClr val="990000"/>
              </a:buClr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Six items scale</a:t>
            </a:r>
          </a:p>
          <a:p>
            <a:pPr marL="1254125" lvl="2" indent="-227013" algn="just" defTabSz="1485880">
              <a:buClr>
                <a:srgbClr val="990000"/>
              </a:buClr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Total scale ranges from 0 to 10</a:t>
            </a:r>
            <a:endParaRPr lang="en-US" sz="16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801688" lvl="1" indent="-227013" algn="just" defTabSz="1485880">
              <a:buClr>
                <a:srgbClr val="990000"/>
              </a:buClr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Salivary 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cotinine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concentration</a:t>
            </a:r>
            <a:endParaRPr lang="en-US" sz="20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801688" lvl="1" indent="-227013" algn="just" defTabSz="1485880">
              <a:buClr>
                <a:srgbClr val="990000"/>
              </a:buClr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Tobacco 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Dependence Screener (TDS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801688" lvl="1" indent="-227013" algn="just" defTabSz="1485880">
              <a:buClr>
                <a:srgbClr val="990000"/>
              </a:buClr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Oklahoma Scale for Smokeless Tobacco Dependence (OSSTD)</a:t>
            </a:r>
            <a:endParaRPr lang="en-US" sz="20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163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298939"/>
              </p:ext>
            </p:extLst>
          </p:nvPr>
        </p:nvGraphicFramePr>
        <p:xfrm>
          <a:off x="1066800" y="1825405"/>
          <a:ext cx="6553200" cy="495639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511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FTND items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response (scores)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4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soon after you wake up to do you place your first dip?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149">
                <a:tc>
                  <a:txBody>
                    <a:bodyPr/>
                    <a:lstStyle/>
                    <a:p>
                      <a:pPr marL="522288" marR="0" indent="-571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5 minutes   (3)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(8.42)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079">
                <a:tc>
                  <a:txBody>
                    <a:bodyPr/>
                    <a:lstStyle/>
                    <a:p>
                      <a:pPr marL="171450" marR="0" indent="2936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30 minutes      (2)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(33.68)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079">
                <a:tc>
                  <a:txBody>
                    <a:bodyPr/>
                    <a:lstStyle/>
                    <a:p>
                      <a:pPr marL="171450" marR="0" indent="2936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60 minutes   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(17.89)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079">
                <a:tc>
                  <a:txBody>
                    <a:bodyPr/>
                    <a:lstStyle/>
                    <a:p>
                      <a:pPr marL="171450" marR="0" indent="2936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minutes   (0)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(40.00)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348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How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 do you intentionally swallow tobacco juice?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079">
                <a:tc>
                  <a:txBody>
                    <a:bodyPr/>
                    <a:lstStyle/>
                    <a:p>
                      <a:pPr marL="228600" marR="0" indent="23653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Always        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(10.53)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079">
                <a:tc>
                  <a:txBody>
                    <a:bodyPr/>
                    <a:lstStyle/>
                    <a:p>
                      <a:pPr marL="228600" marR="0" indent="23653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Sometimes  (1)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(35.79)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079">
                <a:tc>
                  <a:txBody>
                    <a:bodyPr/>
                    <a:lstStyle/>
                    <a:p>
                      <a:pPr marL="228600" marR="0" indent="23653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          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(53.68)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14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Which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chew would you hate to give up most?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079">
                <a:tc>
                  <a:txBody>
                    <a:bodyPr/>
                    <a:lstStyle/>
                    <a:p>
                      <a:pPr marL="171450" marR="0" indent="2936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first one in the morning   (1)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(43.16)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079">
                <a:tc>
                  <a:txBody>
                    <a:bodyPr/>
                    <a:lstStyle/>
                    <a:p>
                      <a:pPr marL="171450" marR="0" indent="2936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other                               (0)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(56.84)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348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How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 cans/pouches per week do you use?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079">
                <a:tc>
                  <a:txBody>
                    <a:bodyPr/>
                    <a:lstStyle/>
                    <a:p>
                      <a:pPr marL="171450" marR="0" indent="2936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than 3  (2)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(38.95)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079">
                <a:tc>
                  <a:txBody>
                    <a:bodyPr/>
                    <a:lstStyle/>
                    <a:p>
                      <a:pPr marL="171450" marR="0" indent="2936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– 3             (1)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(45.26)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079">
                <a:tc>
                  <a:txBody>
                    <a:bodyPr/>
                    <a:lstStyle/>
                    <a:p>
                      <a:pPr marL="171450" marR="0" indent="2936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                 (0)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(15.79)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2298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Do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chew more frequently during the first hours after awakening than during the rest of the day?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079">
                <a:tc>
                  <a:txBody>
                    <a:bodyPr/>
                    <a:lstStyle/>
                    <a:p>
                      <a:pPr marL="171450" marR="0" indent="2936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  (1)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(14.74)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8079">
                <a:tc>
                  <a:txBody>
                    <a:bodyPr/>
                    <a:lstStyle/>
                    <a:p>
                      <a:pPr marL="171450" marR="0" indent="2936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   (0)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(85.26)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348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US" sz="12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chew if you are so ill that you are in bed most of the day?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8079">
                <a:tc>
                  <a:txBody>
                    <a:bodyPr/>
                    <a:lstStyle/>
                    <a:p>
                      <a:pPr marL="342900" marR="0" indent="12223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  (1)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(35.79)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8079">
                <a:tc>
                  <a:txBody>
                    <a:bodyPr/>
                    <a:lstStyle/>
                    <a:p>
                      <a:pPr marL="342900" marR="0" indent="12223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   (0)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(64.21)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14478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Table 1. Response to FTND-ST items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90409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Cronbach’s Alpha (Coefficient Alpha)</a:t>
            </a:r>
          </a:p>
          <a:p>
            <a:pPr marL="0" indent="285750">
              <a:buNone/>
            </a:pPr>
            <a:r>
              <a:rPr lang="en-US" sz="2400" dirty="0" smtClean="0"/>
              <a:t>SAS Syntax</a:t>
            </a:r>
          </a:p>
          <a:p>
            <a:pPr marL="0" indent="285750">
              <a:buNone/>
            </a:pPr>
            <a:endParaRPr lang="en-US" sz="1200" dirty="0" smtClean="0"/>
          </a:p>
          <a:p>
            <a:pPr marL="461963" indent="-176213">
              <a:buNone/>
            </a:pP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Corr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=FTND </a:t>
            </a:r>
            <a:r>
              <a:rPr lang="en-US" sz="2000" dirty="0" err="1">
                <a:solidFill>
                  <a:srgbClr val="0000FF"/>
                </a:solidFill>
                <a:latin typeface="Courier New"/>
              </a:rPr>
              <a:t>NoCorr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ALPHA NOMISS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>
              <a:solidFill>
                <a:srgbClr val="000000"/>
              </a:solidFill>
              <a:latin typeface="Courier New"/>
            </a:endParaRPr>
          </a:p>
          <a:p>
            <a:pPr marL="461963" indent="-176213">
              <a:buNone/>
            </a:pPr>
            <a:r>
              <a:rPr lang="en-US" sz="2000" dirty="0" err="1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 FTND_1 FTND_2 FTND_3 FTND_4 FTND_5 FTND_6;</a:t>
            </a:r>
          </a:p>
          <a:p>
            <a:pPr marL="461963" indent="-176213">
              <a:buNone/>
            </a:pPr>
            <a:r>
              <a:rPr lang="en-US" sz="2000" b="1" dirty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461963" indent="0">
              <a:buNone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1719263" indent="-125730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Alpha: Cronbach’s Alpha</a:t>
            </a:r>
          </a:p>
          <a:p>
            <a:pPr marL="1719263" indent="-1257300">
              <a:buNone/>
            </a:pPr>
            <a:r>
              <a:rPr lang="en-US" sz="2200" dirty="0" err="1" smtClean="0">
                <a:solidFill>
                  <a:srgbClr val="000000"/>
                </a:solidFill>
              </a:rPr>
              <a:t>NoCorr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1719263" indent="-1257300">
              <a:buNone/>
            </a:pPr>
            <a:r>
              <a:rPr lang="en-US" sz="2200" dirty="0" err="1" smtClean="0">
                <a:solidFill>
                  <a:srgbClr val="000000"/>
                </a:solidFill>
              </a:rPr>
              <a:t>NoMiss</a:t>
            </a:r>
            <a:endParaRPr lang="en-US" sz="2200" dirty="0">
              <a:solidFill>
                <a:srgbClr val="000000"/>
              </a:solidFill>
            </a:endParaRPr>
          </a:p>
          <a:p>
            <a:pPr marL="461963" indent="0">
              <a:buNone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76800" y="2819400"/>
            <a:ext cx="914400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723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Cronbach’s Alpha (Coefficient Alpha)</a:t>
            </a:r>
          </a:p>
          <a:p>
            <a:pPr marL="0" indent="285750">
              <a:buNone/>
            </a:pPr>
            <a:r>
              <a:rPr lang="en-US" sz="2400" dirty="0" smtClean="0"/>
              <a:t>SAS Output</a:t>
            </a:r>
          </a:p>
          <a:p>
            <a:pPr marL="0" indent="285750">
              <a:buNone/>
            </a:pPr>
            <a:endParaRPr lang="en-US" sz="1200" dirty="0" smtClean="0"/>
          </a:p>
          <a:p>
            <a:pPr marL="461963" indent="0">
              <a:buNone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6" y="2514600"/>
            <a:ext cx="85432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5486400"/>
            <a:ext cx="2819400" cy="152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596842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Raw </a:t>
            </a:r>
            <a:r>
              <a:rPr lang="el-GR" sz="1600" dirty="0" smtClean="0"/>
              <a:t>α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based on covariance matrix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Standardized</a:t>
            </a:r>
            <a:r>
              <a:rPr lang="en-US" sz="1600" dirty="0"/>
              <a:t> </a:t>
            </a:r>
            <a:r>
              <a:rPr lang="el-GR" sz="1600" dirty="0" smtClean="0"/>
              <a:t>α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based on the correlation matrix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50011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Cronbach’s Alpha (Coefficient Alpha)</a:t>
            </a:r>
          </a:p>
          <a:p>
            <a:pPr marL="0" indent="285750">
              <a:buNone/>
            </a:pPr>
            <a:r>
              <a:rPr lang="en-US" sz="2400" dirty="0" smtClean="0"/>
              <a:t>SAS Output</a:t>
            </a:r>
          </a:p>
          <a:p>
            <a:pPr marL="0" indent="285750">
              <a:buNone/>
            </a:pPr>
            <a:endParaRPr lang="en-US" sz="1200" dirty="0" smtClean="0"/>
          </a:p>
          <a:p>
            <a:pPr marL="461963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49" y="2667001"/>
            <a:ext cx="7635102" cy="2500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4191000" y="3581400"/>
            <a:ext cx="1143000" cy="1371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545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Item-total correlation</a:t>
            </a:r>
          </a:p>
          <a:p>
            <a:pPr marL="457200" lvl="1" indent="0">
              <a:buNone/>
            </a:pPr>
            <a:r>
              <a:rPr lang="en-US" sz="2200" dirty="0"/>
              <a:t>Zero-order correlation between total score and items</a:t>
            </a:r>
          </a:p>
          <a:p>
            <a:r>
              <a:rPr lang="en-US" sz="2800" dirty="0" smtClean="0"/>
              <a:t>Inter-item correlation</a:t>
            </a:r>
          </a:p>
          <a:p>
            <a:pPr marL="457200" lvl="1" indent="0">
              <a:buNone/>
            </a:pPr>
            <a:r>
              <a:rPr lang="en-US" sz="2200" dirty="0" smtClean="0"/>
              <a:t>Zero-order correlation between items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r>
              <a:rPr lang="en-US" sz="2400" dirty="0"/>
              <a:t>SAS Syntax</a:t>
            </a:r>
          </a:p>
          <a:p>
            <a:pPr marL="457200" lvl="1" indent="0">
              <a:buNone/>
            </a:pPr>
            <a:r>
              <a:rPr lang="en-US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Corr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=FTND 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PEARSON SPEARMAN NOMISS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457200" lvl="1" indent="0">
              <a:buNone/>
            </a:pPr>
            <a:r>
              <a:rPr lang="en-US" sz="20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FTNDTotal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FTND_1 FTND_2 FTND_3 FTND_4 FTND_5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FTND_6;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2000" dirty="0" smtClean="0"/>
          </a:p>
          <a:p>
            <a:pPr marL="461963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	Pearson</a:t>
            </a:r>
            <a:r>
              <a:rPr lang="en-US" sz="2200" dirty="0">
                <a:solidFill>
                  <a:srgbClr val="000000"/>
                </a:solidFill>
              </a:rPr>
              <a:t>: </a:t>
            </a:r>
            <a:r>
              <a:rPr lang="en-US" sz="2200" dirty="0"/>
              <a:t>Pearson product moment </a:t>
            </a:r>
            <a:r>
              <a:rPr lang="en-US" sz="2200" dirty="0" smtClean="0"/>
              <a:t>correlation</a:t>
            </a:r>
            <a:endParaRPr lang="en-US" sz="2000" i="1" dirty="0"/>
          </a:p>
          <a:p>
            <a:pPr marL="461963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	Spearman</a:t>
            </a:r>
            <a:r>
              <a:rPr lang="en-US" sz="2200" dirty="0">
                <a:solidFill>
                  <a:srgbClr val="000000"/>
                </a:solidFill>
              </a:rPr>
              <a:t>: </a:t>
            </a:r>
            <a:r>
              <a:rPr lang="en-US" sz="2200" dirty="0"/>
              <a:t>Spearman rank-order </a:t>
            </a:r>
            <a:r>
              <a:rPr lang="en-US" sz="2200" dirty="0" smtClean="0"/>
              <a:t>correlation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773630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Item-total correlation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r>
              <a:rPr lang="en-US" sz="2400" dirty="0"/>
              <a:t>SAS </a:t>
            </a:r>
            <a:r>
              <a:rPr lang="en-US" sz="2400" dirty="0" smtClean="0"/>
              <a:t>Output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68" y="2743201"/>
            <a:ext cx="7710832" cy="34593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899768" y="3101273"/>
            <a:ext cx="1919632" cy="310127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856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Inter-item correlation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r>
              <a:rPr lang="en-US" sz="2400" dirty="0"/>
              <a:t>SAS </a:t>
            </a:r>
            <a:r>
              <a:rPr lang="en-US" sz="2400" dirty="0" smtClean="0"/>
              <a:t>Output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68" y="2743201"/>
            <a:ext cx="7710832" cy="3459346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0" name="Elbow Connector 9"/>
          <p:cNvCxnSpPr/>
          <p:nvPr/>
        </p:nvCxnSpPr>
        <p:spPr>
          <a:xfrm>
            <a:off x="2995269" y="4282374"/>
            <a:ext cx="1828800" cy="380999"/>
          </a:xfrm>
          <a:prstGeom prst="bentConnector3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4901793" y="4573524"/>
            <a:ext cx="758952" cy="914400"/>
          </a:xfrm>
          <a:prstGeom prst="bentConnector3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5715000" y="5410199"/>
            <a:ext cx="1828800" cy="411480"/>
          </a:xfrm>
          <a:prstGeom prst="bentConnector3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43800" y="5821679"/>
            <a:ext cx="0" cy="350521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97626" y="4282374"/>
            <a:ext cx="0" cy="1935413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269" y="6172200"/>
            <a:ext cx="4548531" cy="30347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3343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</a:t>
            </a:r>
            <a:r>
              <a:rPr lang="en-US" dirty="0"/>
              <a:t>c</a:t>
            </a:r>
            <a:r>
              <a:rPr lang="en-US" dirty="0" smtClean="0"/>
              <a:t>onsistency criteria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1800" dirty="0" smtClean="0"/>
              <a:t>* </a:t>
            </a:r>
            <a:r>
              <a:rPr lang="el-GR" sz="1800" dirty="0" smtClean="0"/>
              <a:t>α</a:t>
            </a:r>
            <a:r>
              <a:rPr lang="en-US" sz="1800" dirty="0" smtClean="0"/>
              <a:t> &gt; 0.95 indicates redundancy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90869"/>
              </p:ext>
            </p:extLst>
          </p:nvPr>
        </p:nvGraphicFramePr>
        <p:xfrm>
          <a:off x="1219200" y="2667000"/>
          <a:ext cx="6172200" cy="198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403612812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3686447147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Measure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Criteria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9206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Cronbach’s Alpha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 smtClean="0"/>
                        <a:t>&gt;</a:t>
                      </a:r>
                      <a:r>
                        <a:rPr lang="en-US" sz="2000" u="none" baseline="0" dirty="0" smtClean="0"/>
                        <a:t> 0.70*</a:t>
                      </a:r>
                      <a:endParaRPr lang="en-US" sz="2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0489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Item-total</a:t>
                      </a:r>
                      <a:r>
                        <a:rPr lang="en-US" sz="2000" baseline="0" dirty="0" smtClean="0"/>
                        <a:t> correlation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 smtClean="0"/>
                        <a:t>&gt;</a:t>
                      </a:r>
                      <a:r>
                        <a:rPr lang="en-US" sz="2000" u="none" dirty="0" smtClean="0"/>
                        <a:t> 0.20</a:t>
                      </a:r>
                      <a:endParaRPr lang="en-US" sz="2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67863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Inter-item correlation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0.15 –</a:t>
                      </a:r>
                      <a:r>
                        <a:rPr lang="en-US" sz="2000" baseline="0" dirty="0" smtClean="0"/>
                        <a:t> 0.85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851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3710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2800" dirty="0" smtClean="0"/>
              <a:t>Threats to Reliability</a:t>
            </a:r>
          </a:p>
          <a:p>
            <a:pPr lvl="3"/>
            <a:endParaRPr lang="en-US" sz="1600" dirty="0" smtClean="0"/>
          </a:p>
          <a:p>
            <a:pPr lvl="1"/>
            <a:r>
              <a:rPr lang="en-US" sz="2400" i="1" dirty="0" smtClean="0"/>
              <a:t>Homogeneity of the sample</a:t>
            </a:r>
          </a:p>
          <a:p>
            <a:pPr lvl="1"/>
            <a:r>
              <a:rPr lang="en-US" sz="2400" i="1" dirty="0" smtClean="0"/>
              <a:t>Number of items (Length of the scale)</a:t>
            </a:r>
          </a:p>
          <a:p>
            <a:pPr lvl="1"/>
            <a:r>
              <a:rPr lang="en-US" sz="2400" i="1" dirty="0" smtClean="0"/>
              <a:t>Quality of the items and complex response options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265977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psychometric properties and essential components of scale validation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 different statistical methods and procedures to evaluate pertinent psychometric properties of scales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and explain the program syntax and resulting output from statistical packages used for psychometric analysis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36224"/>
      </p:ext>
    </p:extLst>
  </p:cSld>
  <p:clrMapOvr>
    <a:masterClrMapping/>
  </p:clrMapOvr>
  <p:transition advClick="0" advTm="2365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sz="4000" dirty="0" smtClean="0"/>
              <a:t>Validity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40187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Validity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Extent to which a scale is </a:t>
            </a:r>
            <a:r>
              <a:rPr lang="en-US" sz="2800" dirty="0"/>
              <a:t>truly measuring what </a:t>
            </a:r>
            <a:r>
              <a:rPr lang="en-US" sz="2800" dirty="0" smtClean="0"/>
              <a:t>it is </a:t>
            </a:r>
            <a:r>
              <a:rPr lang="en-US" sz="2800" dirty="0"/>
              <a:t>intended </a:t>
            </a:r>
            <a:r>
              <a:rPr lang="en-US" sz="2800" dirty="0" smtClean="0"/>
              <a:t>to </a:t>
            </a:r>
            <a:r>
              <a:rPr lang="en-US" sz="2800" dirty="0"/>
              <a:t>measure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Does the scale measure the construct under consideration</a:t>
            </a:r>
          </a:p>
          <a:p>
            <a:r>
              <a:rPr lang="en-US" sz="2800" dirty="0" smtClean="0"/>
              <a:t>Types of Validity</a:t>
            </a:r>
          </a:p>
          <a:p>
            <a:pPr lvl="1"/>
            <a:r>
              <a:rPr lang="en-US" sz="2400" dirty="0" smtClean="0"/>
              <a:t>Face Validity</a:t>
            </a:r>
          </a:p>
          <a:p>
            <a:pPr lvl="1"/>
            <a:r>
              <a:rPr lang="en-US" sz="2400" dirty="0" smtClean="0"/>
              <a:t>Content Validity</a:t>
            </a:r>
          </a:p>
          <a:p>
            <a:pPr lvl="1"/>
            <a:r>
              <a:rPr lang="en-US" sz="2400" dirty="0"/>
              <a:t>Criterion validity</a:t>
            </a:r>
          </a:p>
          <a:p>
            <a:pPr lvl="2"/>
            <a:r>
              <a:rPr lang="en-US" sz="2000" dirty="0"/>
              <a:t>Concurrent Validity</a:t>
            </a:r>
          </a:p>
          <a:p>
            <a:pPr lvl="2"/>
            <a:r>
              <a:rPr lang="en-US" sz="2000" dirty="0"/>
              <a:t>Predictive Validity</a:t>
            </a:r>
          </a:p>
          <a:p>
            <a:pPr lvl="1"/>
            <a:r>
              <a:rPr lang="en-US" sz="2400" dirty="0" smtClean="0"/>
              <a:t>Construct Validity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295400" y="4419600"/>
            <a:ext cx="2438400" cy="1524000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3566319"/>
            <a:ext cx="2438400" cy="7620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3762653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Qualitative Methods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872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Quantitative Methods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6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Face Validity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sz="2800" dirty="0" smtClean="0"/>
              <a:t>Superficial assessment of the scale</a:t>
            </a:r>
          </a:p>
          <a:p>
            <a:r>
              <a:rPr lang="en-US" sz="2800" dirty="0" smtClean="0"/>
              <a:t>If the scale </a:t>
            </a:r>
            <a:r>
              <a:rPr lang="en-US" sz="2800" i="1" dirty="0" smtClean="0"/>
              <a:t>looks like </a:t>
            </a:r>
            <a:r>
              <a:rPr lang="en-US" sz="2800" dirty="0" smtClean="0"/>
              <a:t> to measure what it claims to measure</a:t>
            </a:r>
          </a:p>
          <a:p>
            <a:pPr marL="0" indent="0">
              <a:buNone/>
            </a:pPr>
            <a:r>
              <a:rPr lang="en-US" sz="2400" dirty="0" smtClean="0"/>
              <a:t>Example:</a:t>
            </a:r>
          </a:p>
          <a:p>
            <a:pPr marL="457200" lvl="1" indent="-166688">
              <a:buNone/>
            </a:pPr>
            <a:r>
              <a:rPr lang="en-US" sz="2400" dirty="0" smtClean="0"/>
              <a:t>Physical dependence on smokeless tobacco (Tolerance)</a:t>
            </a:r>
          </a:p>
          <a:p>
            <a:pPr lvl="1"/>
            <a:r>
              <a:rPr lang="en-US" sz="2000" dirty="0" smtClean="0"/>
              <a:t>I </a:t>
            </a:r>
            <a:r>
              <a:rPr lang="en-US" sz="2000" dirty="0"/>
              <a:t>am around </a:t>
            </a:r>
            <a:r>
              <a:rPr lang="en-US" sz="2000" dirty="0" smtClean="0"/>
              <a:t>smokeless tobacco users </a:t>
            </a:r>
            <a:r>
              <a:rPr lang="en-US" sz="2000" dirty="0"/>
              <a:t>much of the </a:t>
            </a:r>
            <a:r>
              <a:rPr lang="en-US" sz="2000" dirty="0" smtClean="0"/>
              <a:t>time</a:t>
            </a:r>
          </a:p>
          <a:p>
            <a:pPr lvl="1"/>
            <a:r>
              <a:rPr lang="en-US" sz="2000" dirty="0"/>
              <a:t>How many cans/pouches </a:t>
            </a:r>
            <a:r>
              <a:rPr lang="en-US" sz="2000" dirty="0" smtClean="0"/>
              <a:t>of smokeless tobacco per </a:t>
            </a:r>
            <a:r>
              <a:rPr lang="en-US" sz="2000" dirty="0"/>
              <a:t>week do you use</a:t>
            </a:r>
            <a:r>
              <a:rPr lang="en-US" sz="2000" dirty="0" smtClean="0"/>
              <a:t>?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-174625">
              <a:buNone/>
            </a:pPr>
            <a:r>
              <a:rPr lang="en-US" sz="2400" dirty="0"/>
              <a:t>Face validity of the following in measuring tobacco dependence:</a:t>
            </a:r>
          </a:p>
          <a:p>
            <a:pPr lvl="1"/>
            <a:r>
              <a:rPr lang="en-US" sz="2000" dirty="0" smtClean="0"/>
              <a:t>I enjoy the </a:t>
            </a:r>
            <a:r>
              <a:rPr lang="en-US" sz="2000" dirty="0"/>
              <a:t>sensations of a long, slow exhalation of smoke</a:t>
            </a:r>
            <a:r>
              <a:rPr lang="en-US" sz="2000" dirty="0" smtClean="0"/>
              <a:t>.</a:t>
            </a:r>
          </a:p>
          <a:p>
            <a:pPr marL="457200" lvl="1" indent="0">
              <a:buNone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9224008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Content Validity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Extent to which a scale measures its intended content domain</a:t>
            </a:r>
          </a:p>
          <a:p>
            <a:pPr lvl="1"/>
            <a:r>
              <a:rPr lang="en-US" sz="2400" dirty="0" smtClean="0"/>
              <a:t>Domain Sampling Theory</a:t>
            </a:r>
          </a:p>
          <a:p>
            <a:pPr lvl="2"/>
            <a:r>
              <a:rPr lang="en-US" sz="2000" dirty="0" smtClean="0"/>
              <a:t>An infinite number of items assess a construct</a:t>
            </a:r>
          </a:p>
          <a:p>
            <a:pPr lvl="2"/>
            <a:r>
              <a:rPr lang="en-US" sz="2000" dirty="0" smtClean="0"/>
              <a:t>Scale is a sample of these items</a:t>
            </a:r>
          </a:p>
          <a:p>
            <a:pPr lvl="1"/>
            <a:r>
              <a:rPr lang="en-US" sz="2400" dirty="0" smtClean="0"/>
              <a:t>Content validity assesses sampling adequacy</a:t>
            </a:r>
          </a:p>
          <a:p>
            <a:pPr marL="738188" lvl="1" indent="0">
              <a:buNone/>
            </a:pPr>
            <a:r>
              <a:rPr lang="en-US" sz="2000" dirty="0"/>
              <a:t>Representativeness of the </a:t>
            </a:r>
            <a:r>
              <a:rPr lang="en-US" sz="2000" dirty="0" smtClean="0"/>
              <a:t>scale </a:t>
            </a:r>
            <a:r>
              <a:rPr lang="en-US" sz="2000" dirty="0"/>
              <a:t>for the intended </a:t>
            </a:r>
            <a:r>
              <a:rPr lang="en-US" sz="2000" dirty="0" smtClean="0"/>
              <a:t>construct</a:t>
            </a:r>
          </a:p>
          <a:p>
            <a:pPr marL="738188" lvl="1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Qualitative </a:t>
            </a:r>
            <a:r>
              <a:rPr lang="en-US" sz="2400" dirty="0"/>
              <a:t>evaluation of the </a:t>
            </a:r>
            <a:r>
              <a:rPr lang="en-US" sz="2400" dirty="0" smtClean="0"/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29094069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599"/>
            <a:ext cx="8229600" cy="2895601"/>
          </a:xfrm>
        </p:spPr>
        <p:txBody>
          <a:bodyPr/>
          <a:lstStyle/>
          <a:p>
            <a:r>
              <a:rPr lang="en-US" sz="4000" dirty="0" smtClean="0"/>
              <a:t>Validity</a:t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Criterion Validity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806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Criterion Validity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800" dirty="0" smtClean="0"/>
              <a:t>Extent to which a scale is related to another scale/ criterion or predictor</a:t>
            </a:r>
          </a:p>
          <a:p>
            <a:pPr marL="0" indent="0">
              <a:buNone/>
            </a:pPr>
            <a:endParaRPr lang="en-US" sz="1200" dirty="0" smtClean="0"/>
          </a:p>
          <a:p>
            <a:pPr lvl="1"/>
            <a:r>
              <a:rPr lang="en-US" sz="2400" dirty="0" smtClean="0"/>
              <a:t>Concurrent Validity</a:t>
            </a:r>
          </a:p>
          <a:p>
            <a:pPr marL="914400" lvl="2" indent="0">
              <a:buNone/>
            </a:pPr>
            <a:r>
              <a:rPr lang="en-US" sz="2000" dirty="0" smtClean="0"/>
              <a:t>Association of the scale under study with an existing scale or criterion measured at the same time</a:t>
            </a:r>
          </a:p>
          <a:p>
            <a:pPr marL="914400" lvl="2" indent="0">
              <a:buNone/>
            </a:pPr>
            <a:endParaRPr lang="en-US" sz="800" dirty="0" smtClean="0"/>
          </a:p>
          <a:p>
            <a:pPr lvl="1"/>
            <a:r>
              <a:rPr lang="en-US" sz="2400" dirty="0" smtClean="0"/>
              <a:t>Predictive Validity</a:t>
            </a:r>
          </a:p>
          <a:p>
            <a:pPr marL="914400" lvl="2" indent="0">
              <a:buNone/>
            </a:pPr>
            <a:r>
              <a:rPr lang="en-US" sz="2000" dirty="0" smtClean="0"/>
              <a:t>Ability of a scale to predict an event, attitude, or outcome measured in the future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marL="914400" lvl="2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101668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Concurrent Validity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Criterion variable (Gold standard)</a:t>
            </a:r>
          </a:p>
          <a:p>
            <a:pPr lvl="1"/>
            <a:r>
              <a:rPr lang="en-US" sz="2400" dirty="0" smtClean="0"/>
              <a:t>Previously validated measure</a:t>
            </a:r>
          </a:p>
          <a:p>
            <a:r>
              <a:rPr lang="en-US" sz="2800" dirty="0" smtClean="0"/>
              <a:t>Scales measuring the same broader construct</a:t>
            </a:r>
          </a:p>
          <a:p>
            <a:pPr lvl="1"/>
            <a:r>
              <a:rPr lang="en-US" sz="2400" dirty="0"/>
              <a:t>Same or other dimensions the </a:t>
            </a:r>
            <a:r>
              <a:rPr lang="en-US" sz="2400" dirty="0" smtClean="0"/>
              <a:t>construct</a:t>
            </a:r>
          </a:p>
          <a:p>
            <a:r>
              <a:rPr lang="en-US" sz="2800" dirty="0" smtClean="0"/>
              <a:t>Other characteristics</a:t>
            </a:r>
          </a:p>
          <a:p>
            <a:pPr lvl="1"/>
            <a:r>
              <a:rPr lang="en-US" sz="2400" dirty="0" smtClean="0"/>
              <a:t>Factors related to the same domain </a:t>
            </a:r>
          </a:p>
          <a:p>
            <a:pPr lvl="1"/>
            <a:r>
              <a:rPr lang="en-US" sz="2400" dirty="0" smtClean="0"/>
              <a:t>Assessed at the same time (</a:t>
            </a:r>
            <a:r>
              <a:rPr lang="en-US" sz="2400" i="1" dirty="0" smtClean="0"/>
              <a:t>concurrently</a:t>
            </a:r>
            <a:r>
              <a:rPr lang="en-US" sz="2400" dirty="0" smtClean="0"/>
              <a:t>) when the scale under study was administered</a:t>
            </a:r>
          </a:p>
        </p:txBody>
      </p:sp>
    </p:spTree>
    <p:extLst>
      <p:ext uri="{BB962C8B-B14F-4D97-AF65-F5344CB8AC3E}">
        <p14:creationId xmlns:p14="http://schemas.microsoft.com/office/powerpoint/2010/main" val="39473202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Concurrent Validity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 – Evaluation of FTND-ST</a:t>
            </a:r>
          </a:p>
          <a:p>
            <a:pPr lvl="1"/>
            <a:r>
              <a:rPr lang="en-US" sz="2400" dirty="0" smtClean="0"/>
              <a:t>Criterion Variable</a:t>
            </a:r>
          </a:p>
          <a:p>
            <a:pPr lvl="2"/>
            <a:r>
              <a:rPr lang="en-US" sz="2000" dirty="0" smtClean="0"/>
              <a:t>Salivary cotinine concentration</a:t>
            </a:r>
          </a:p>
          <a:p>
            <a:pPr lvl="1"/>
            <a:r>
              <a:rPr lang="en-US" sz="2400" dirty="0" smtClean="0"/>
              <a:t>Other ST dependence scales</a:t>
            </a:r>
          </a:p>
          <a:p>
            <a:pPr lvl="2"/>
            <a:r>
              <a:rPr lang="en-US" sz="2000" dirty="0" smtClean="0"/>
              <a:t>Tobacco Dependence Screener (TDS) based on DSM-IV &amp; ICD-10</a:t>
            </a:r>
          </a:p>
          <a:p>
            <a:pPr lvl="2"/>
            <a:r>
              <a:rPr lang="en-US" sz="2000" dirty="0" smtClean="0"/>
              <a:t>Oklahoma Scale for Smokeless Tobacco Dependence (OSSTD)</a:t>
            </a:r>
          </a:p>
          <a:p>
            <a:pPr lvl="2"/>
            <a:r>
              <a:rPr lang="en-US" sz="2000" dirty="0" smtClean="0"/>
              <a:t>Severson Smokeless Tobacco Dependence Scale (SSTDS)</a:t>
            </a:r>
          </a:p>
          <a:p>
            <a:pPr lvl="1"/>
            <a:r>
              <a:rPr lang="en-US" sz="2400" dirty="0" smtClean="0"/>
              <a:t>ST use characteristics</a:t>
            </a:r>
          </a:p>
          <a:p>
            <a:pPr lvl="2"/>
            <a:r>
              <a:rPr lang="en-US" sz="2000" dirty="0" smtClean="0"/>
              <a:t>Quantity of ST use (number of cans per week – CPW)</a:t>
            </a:r>
          </a:p>
          <a:p>
            <a:pPr lvl="2"/>
            <a:r>
              <a:rPr lang="en-US" sz="2000" dirty="0" smtClean="0"/>
              <a:t>Frequency of ST use (number of dips per day – DPD)</a:t>
            </a:r>
          </a:p>
          <a:p>
            <a:pPr lvl="2"/>
            <a:r>
              <a:rPr lang="en-US" sz="2000" dirty="0" smtClean="0"/>
              <a:t>Duration of ST use (years of ST use)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605916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Concurrent Validity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 – Evaluation of FTND-ST</a:t>
            </a:r>
          </a:p>
          <a:p>
            <a:pPr marL="457200" lvl="1" indent="0">
              <a:buNone/>
            </a:pPr>
            <a:r>
              <a:rPr lang="en-US" sz="2400" dirty="0" smtClean="0"/>
              <a:t>Statistical Test – Correlation analysis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r>
              <a:rPr lang="en-US" sz="2400" dirty="0" smtClean="0"/>
              <a:t>SAS Syntax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	</a:t>
            </a:r>
            <a:r>
              <a:rPr lang="en-US" sz="2400" b="1" dirty="0" err="1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Courier New"/>
              </a:rPr>
              <a:t>Corr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=FTND;</a:t>
            </a:r>
            <a:endParaRPr lang="en-US" sz="24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/>
              </a:rPr>
              <a:t>FTNDTotal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SCotinine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/>
              </a:rPr>
              <a:t>TDSTotal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	 	    OSSTD SSTDS CPW DPD 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STUseYr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4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	Run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1902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Concurrent Validity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 – Evaluation of FTND-ST</a:t>
            </a:r>
          </a:p>
          <a:p>
            <a:pPr marL="457200" lvl="1" indent="0">
              <a:buNone/>
            </a:pPr>
            <a:r>
              <a:rPr lang="en-US" sz="2400" dirty="0" smtClean="0"/>
              <a:t>Results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4400" y="2797314"/>
            <a:ext cx="777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0" marR="0" lvl="0" indent="-857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 2. Zero order correlation between FTND-ST and other dependence measures (Concurrent validity)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71718"/>
              </p:ext>
            </p:extLst>
          </p:nvPr>
        </p:nvGraphicFramePr>
        <p:xfrm>
          <a:off x="1447800" y="3507557"/>
          <a:ext cx="5791200" cy="301952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Dependence Measure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(p-value)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Cotinine</a:t>
                      </a:r>
                      <a:endParaRPr lang="en-US" sz="14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0.620 ( &lt;0.0001)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TDS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0.436 ( &lt;0.0001)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5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OSSTD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0.526 ( &lt;0.0001)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CPW</a:t>
                      </a:r>
                      <a:endParaRPr lang="en-US" sz="14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0.620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&lt;0.0001)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DPD</a:t>
                      </a:r>
                      <a:endParaRPr lang="en-US" sz="14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0.478 ( &lt;0.0001)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65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 of ST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0.508 ( &lt;0.0001)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/>
                </a:tc>
                <a:extLst>
                  <a:ext uri="{0D108BD9-81ED-4DB2-BD59-A6C34878D82A}">
                    <a16:rowId xmlns:a16="http://schemas.microsoft.com/office/drawing/2014/main" val="2139357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0633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2021032"/>
            <a:ext cx="8121686" cy="3730337"/>
          </a:xfrm>
        </p:spPr>
        <p:txBody>
          <a:bodyPr anchor="t">
            <a:norm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Analysis of scales (measurement instruments) to ensure these are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200" dirty="0"/>
              <a:t>Reliable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200" dirty="0" smtClean="0"/>
              <a:t>Valid</a:t>
            </a:r>
          </a:p>
          <a:p>
            <a:pPr marL="457200"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sz="22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400" dirty="0" smtClean="0"/>
              <a:t>Objective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 smtClean="0"/>
              <a:t>Improve a scale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 smtClean="0"/>
              <a:t>Validate 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endParaRPr lang="en-US" sz="16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US" sz="2400" dirty="0"/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Psychometric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77945"/>
      </p:ext>
    </p:extLst>
  </p:cSld>
  <p:clrMapOvr>
    <a:masterClrMapping/>
  </p:clrMapOvr>
  <p:transition advClick="0" advTm="1768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Concurrent Validity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sz="2800" dirty="0" smtClean="0"/>
              <a:t>Example – Evaluation of FTND-ST</a:t>
            </a:r>
          </a:p>
          <a:p>
            <a:pPr marL="457200" lvl="1" indent="0">
              <a:buNone/>
            </a:pPr>
            <a:r>
              <a:rPr lang="en-US" sz="2400" dirty="0" smtClean="0"/>
              <a:t>Statistical Test – Simple Linear Regression</a:t>
            </a:r>
          </a:p>
          <a:p>
            <a:pPr marL="796925" indent="0">
              <a:buNone/>
            </a:pPr>
            <a:r>
              <a:rPr lang="en-US" sz="1800" b="1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800" b="1" dirty="0" err="1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=FTND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796925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</a:rPr>
              <a:t>SCotinine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</a:rPr>
              <a:t>FTNDTotal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1800" dirty="0">
              <a:solidFill>
                <a:srgbClr val="000000"/>
              </a:solidFill>
              <a:latin typeface="Courier New"/>
            </a:endParaRPr>
          </a:p>
          <a:p>
            <a:pPr marL="796925" indent="0">
              <a:buNone/>
            </a:pPr>
            <a:r>
              <a:rPr lang="en-US" sz="1800" b="1" dirty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796925" indent="-334963">
              <a:buNone/>
            </a:pPr>
            <a:endParaRPr lang="en-US" sz="1200" dirty="0" smtClean="0"/>
          </a:p>
          <a:p>
            <a:pPr marL="796925" indent="0">
              <a:buNone/>
            </a:pPr>
            <a:r>
              <a:rPr lang="en-US" sz="1800" b="1" dirty="0" smtClean="0">
                <a:solidFill>
                  <a:srgbClr val="000080"/>
                </a:solidFill>
                <a:latin typeface="Courier New"/>
              </a:rPr>
              <a:t>%Macro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TUC (var1=);</a:t>
            </a:r>
          </a:p>
          <a:p>
            <a:pPr marL="796925" indent="0">
              <a:buNone/>
            </a:pPr>
            <a:r>
              <a:rPr lang="en-US" sz="1800" dirty="0" err="1">
                <a:solidFill>
                  <a:srgbClr val="000000"/>
                </a:solidFill>
                <a:latin typeface="Courier New"/>
              </a:rPr>
              <a:t>Proc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</a:rPr>
              <a:t>Reg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Data=FTND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796925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 New"/>
              </a:rPr>
              <a:t>Model </a:t>
            </a:r>
            <a:r>
              <a:rPr lang="en-US" sz="1800" dirty="0" err="1">
                <a:solidFill>
                  <a:srgbClr val="000000"/>
                </a:solidFill>
                <a:latin typeface="Courier New"/>
              </a:rPr>
              <a:t>FTNDTotal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 = &amp;var1;</a:t>
            </a:r>
          </a:p>
          <a:p>
            <a:pPr marL="796925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 New"/>
              </a:rPr>
              <a:t>Run;</a:t>
            </a:r>
          </a:p>
          <a:p>
            <a:pPr marL="796925" indent="0">
              <a:buNone/>
            </a:pPr>
            <a:r>
              <a:rPr lang="en-US" sz="1800" b="1" dirty="0" smtClean="0">
                <a:solidFill>
                  <a:srgbClr val="000080"/>
                </a:solidFill>
                <a:latin typeface="Courier New"/>
              </a:rPr>
              <a:t>%Mend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796925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 New"/>
              </a:rPr>
              <a:t>%</a:t>
            </a:r>
            <a:r>
              <a:rPr lang="en-US" sz="1800" b="1" i="1" dirty="0">
                <a:solidFill>
                  <a:srgbClr val="000000"/>
                </a:solidFill>
                <a:latin typeface="Courier New"/>
              </a:rPr>
              <a:t>TUC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 (var1=</a:t>
            </a:r>
            <a:r>
              <a:rPr lang="en-US" sz="1800" dirty="0" err="1">
                <a:solidFill>
                  <a:srgbClr val="000000"/>
                </a:solidFill>
                <a:latin typeface="Courier New"/>
              </a:rPr>
              <a:t>TDSTotal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); %</a:t>
            </a:r>
            <a:r>
              <a:rPr lang="en-US" sz="1800" b="1" i="1" dirty="0">
                <a:solidFill>
                  <a:srgbClr val="000000"/>
                </a:solidFill>
                <a:latin typeface="Courier New"/>
              </a:rPr>
              <a:t>TUC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var1=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</a:rPr>
              <a:t>SCotinine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); 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%</a:t>
            </a:r>
            <a:r>
              <a:rPr lang="en-US" sz="1800" b="1" i="1" dirty="0">
                <a:solidFill>
                  <a:srgbClr val="000000"/>
                </a:solidFill>
                <a:latin typeface="Courier New"/>
              </a:rPr>
              <a:t>TUC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var1=CPW); 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%</a:t>
            </a:r>
            <a:r>
              <a:rPr lang="en-US" sz="1800" b="1" i="1" dirty="0">
                <a:solidFill>
                  <a:srgbClr val="000000"/>
                </a:solidFill>
                <a:latin typeface="Courier New"/>
              </a:rPr>
              <a:t>TUC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var1=DPD); 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%</a:t>
            </a:r>
            <a:r>
              <a:rPr lang="en-US" sz="1800" b="1" i="1" dirty="0">
                <a:solidFill>
                  <a:srgbClr val="000000"/>
                </a:solidFill>
                <a:latin typeface="Courier New"/>
              </a:rPr>
              <a:t>TUC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 (var1=</a:t>
            </a:r>
            <a:r>
              <a:rPr lang="en-US" sz="1800" dirty="0" err="1">
                <a:solidFill>
                  <a:srgbClr val="000000"/>
                </a:solidFill>
                <a:latin typeface="Courier New"/>
              </a:rPr>
              <a:t>STUseYr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); </a:t>
            </a:r>
            <a:r>
              <a:rPr lang="en-US" sz="1800" dirty="0">
                <a:solidFill>
                  <a:srgbClr val="0000FF"/>
                </a:solidFill>
                <a:latin typeface="Courier New"/>
              </a:rPr>
              <a:t>E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</a:rPr>
              <a:t>nd</a:t>
            </a:r>
            <a:r>
              <a:rPr lang="en-US" sz="1800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1800" dirty="0"/>
          </a:p>
          <a:p>
            <a:pPr marL="796925" indent="0">
              <a:buNone/>
            </a:pPr>
            <a:endParaRPr lang="en-US" sz="18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33009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Concurrent Validity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 – Evaluation of FTND-ST</a:t>
            </a:r>
          </a:p>
          <a:p>
            <a:pPr marL="796925" indent="0">
              <a:buNone/>
            </a:pPr>
            <a:endParaRPr lang="en-US" sz="1200" dirty="0" smtClean="0"/>
          </a:p>
          <a:p>
            <a:pPr marL="1317625" indent="-855663">
              <a:buNone/>
            </a:pPr>
            <a:r>
              <a:rPr lang="en-US" sz="2000" dirty="0" smtClean="0"/>
              <a:t>Table 3. Association </a:t>
            </a:r>
            <a:r>
              <a:rPr lang="en-US" sz="2000" dirty="0"/>
              <a:t>of FTND-ST with other dependence measures and tobacco use </a:t>
            </a:r>
            <a:r>
              <a:rPr lang="en-US" sz="2000" dirty="0" smtClean="0"/>
              <a:t>characteristics – Results of simple linear regression analysis</a:t>
            </a:r>
            <a:endParaRPr lang="en-US" sz="2000" dirty="0"/>
          </a:p>
          <a:p>
            <a:pPr marL="1317625" indent="-855663">
              <a:buNone/>
            </a:pPr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89280"/>
              </p:ext>
            </p:extLst>
          </p:nvPr>
        </p:nvGraphicFramePr>
        <p:xfrm>
          <a:off x="990600" y="3276600"/>
          <a:ext cx="7467600" cy="281940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39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Dependence Measures / ST Use</a:t>
                      </a:r>
                      <a:r>
                        <a:rPr lang="en-US" sz="1600" baseline="0" dirty="0" smtClean="0">
                          <a:effectLst/>
                        </a:rPr>
                        <a:t> Characteristics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Parameter Estimate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Standard Error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t-test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p-value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Cotinine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0.170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7.62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&lt;0.0001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0.385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TDS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0.423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0.091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4.67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&lt;0.0001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0.190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CPW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0.706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0.093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7.61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&lt;0.0001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0.384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DPD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0.269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5.25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&lt;0.0001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0.229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Years of ST use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0.116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5.68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&lt;0.0001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0.258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5192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Concurrent Validity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 – Evaluation of FTND-ST items</a:t>
            </a:r>
          </a:p>
          <a:p>
            <a:pPr lvl="1"/>
            <a:r>
              <a:rPr lang="en-US" sz="2400" dirty="0" smtClean="0"/>
              <a:t>Correlation analysis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sz="2000" dirty="0" smtClean="0"/>
              <a:t>Table 4. Association between cotinine and FTND-ST items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75490"/>
              </p:ext>
            </p:extLst>
          </p:nvPr>
        </p:nvGraphicFramePr>
        <p:xfrm>
          <a:off x="1066800" y="3258232"/>
          <a:ext cx="7543802" cy="15219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7983">
                <a:tc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FTND-ST item</a:t>
                      </a:r>
                    </a:p>
                    <a:p>
                      <a:pPr algn="ctr"/>
                      <a:r>
                        <a:rPr lang="en-US" sz="1600" dirty="0" smtClean="0"/>
                        <a:t>r</a:t>
                      </a:r>
                      <a:r>
                        <a:rPr lang="en-US" sz="1600" baseline="0" dirty="0" smtClean="0"/>
                        <a:t> (p-value)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70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Item 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Item 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Item 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Item 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Item 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Item 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Cotinine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0.663</a:t>
                      </a:r>
                    </a:p>
                    <a:p>
                      <a:pPr algn="ctr"/>
                      <a:r>
                        <a:rPr lang="en-US" sz="1600" dirty="0" smtClean="0"/>
                        <a:t>(&lt;0.0001)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0.418</a:t>
                      </a:r>
                    </a:p>
                    <a:p>
                      <a:pPr algn="ctr"/>
                      <a:r>
                        <a:rPr lang="en-US" sz="1600" dirty="0" smtClean="0"/>
                        <a:t>(&lt;0.0001)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0.385</a:t>
                      </a:r>
                    </a:p>
                    <a:p>
                      <a:pPr algn="ctr"/>
                      <a:r>
                        <a:rPr lang="en-US" sz="1600" dirty="0" smtClean="0"/>
                        <a:t>(0.0001)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0.324</a:t>
                      </a:r>
                    </a:p>
                    <a:p>
                      <a:pPr algn="ctr"/>
                      <a:r>
                        <a:rPr lang="en-US" sz="1600" dirty="0" smtClean="0"/>
                        <a:t>(0.0013)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0.123</a:t>
                      </a:r>
                    </a:p>
                    <a:p>
                      <a:pPr algn="ctr"/>
                      <a:r>
                        <a:rPr lang="en-US" sz="1600" dirty="0" smtClean="0"/>
                        <a:t>(0.236)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0.285</a:t>
                      </a:r>
                    </a:p>
                    <a:p>
                      <a:pPr algn="ctr"/>
                      <a:r>
                        <a:rPr lang="en-US" sz="1600" dirty="0" smtClean="0"/>
                        <a:t>(0.005)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228600" cy="228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0800000" flipV="1">
            <a:off x="6486716" y="3865779"/>
            <a:ext cx="1005232" cy="892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67955"/>
              </p:ext>
            </p:extLst>
          </p:nvPr>
        </p:nvGraphicFramePr>
        <p:xfrm>
          <a:off x="1066800" y="4786276"/>
          <a:ext cx="7543802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8962"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</a:rPr>
                        <a:t>TDS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</a:rPr>
                        <a:t>0.373</a:t>
                      </a:r>
                    </a:p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</a:rPr>
                        <a:t>(0.0002)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</a:rPr>
                        <a:t>0.224</a:t>
                      </a:r>
                    </a:p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</a:rPr>
                        <a:t>(0.0294)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</a:rPr>
                        <a:t>0.276</a:t>
                      </a:r>
                    </a:p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</a:rPr>
                        <a:t>(0.0068)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</a:rPr>
                        <a:t>0.143</a:t>
                      </a:r>
                    </a:p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</a:rPr>
                        <a:t>(0.1679)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</a:rPr>
                        <a:t>0.310</a:t>
                      </a:r>
                    </a:p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</a:rPr>
                        <a:t>(0.0022)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</a:rPr>
                        <a:t>0.454</a:t>
                      </a:r>
                    </a:p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</a:rPr>
                        <a:t>(&lt;0.0001)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rot="10800000" flipV="1">
            <a:off x="6477000" y="4795420"/>
            <a:ext cx="1005232" cy="533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 flipV="1">
            <a:off x="5410201" y="4795420"/>
            <a:ext cx="1005232" cy="5333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530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Concurrent Validity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 – Evaluation of FTND-ST items</a:t>
            </a:r>
          </a:p>
          <a:p>
            <a:pPr lvl="1"/>
            <a:r>
              <a:rPr lang="en-US" sz="2400" dirty="0" smtClean="0"/>
              <a:t>Multiple regression analysis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282575">
              <a:buNone/>
            </a:pPr>
            <a:r>
              <a:rPr lang="en-US" sz="2400" dirty="0" smtClean="0"/>
              <a:t>SAS Syntax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1031875" indent="0">
              <a:buNone/>
            </a:pP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=FTND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1031875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SCot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= FTND_1 - FTND_6;</a:t>
            </a:r>
          </a:p>
          <a:p>
            <a:pPr marL="1031875" indent="0">
              <a:buNone/>
            </a:pPr>
            <a:r>
              <a:rPr lang="en-US" sz="2000" b="1" dirty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 smtClean="0"/>
          </a:p>
          <a:p>
            <a:pPr marL="796925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701905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Concurrent Validity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 – Evaluation of FTND-ST items</a:t>
            </a:r>
          </a:p>
          <a:p>
            <a:pPr lvl="1"/>
            <a:r>
              <a:rPr lang="en-US" sz="2400" dirty="0" smtClean="0"/>
              <a:t>Multiple regression analysis</a:t>
            </a:r>
          </a:p>
          <a:p>
            <a:pPr marL="796925" indent="0">
              <a:buNone/>
            </a:pPr>
            <a:endParaRPr lang="en-US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799"/>
            <a:ext cx="6248400" cy="410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0800000" flipV="1">
            <a:off x="4876801" y="4819649"/>
            <a:ext cx="1843432" cy="1333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813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Predictive Validity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Ability </a:t>
            </a:r>
            <a:r>
              <a:rPr lang="en-US" sz="2800" dirty="0"/>
              <a:t>of a scale to predict an event, attitude, or outcome measured in the future</a:t>
            </a:r>
          </a:p>
          <a:p>
            <a:pPr lvl="1"/>
            <a:r>
              <a:rPr lang="en-US" sz="2400" dirty="0" smtClean="0"/>
              <a:t>Example</a:t>
            </a:r>
          </a:p>
          <a:p>
            <a:pPr marL="914400" lvl="2" indent="0">
              <a:buNone/>
            </a:pPr>
            <a:r>
              <a:rPr lang="en-US" sz="2000" dirty="0" smtClean="0"/>
              <a:t>Predictive validity of FTND-ST for assessing ST cessation.</a:t>
            </a:r>
          </a:p>
          <a:p>
            <a:pPr marL="914400" lvl="2" indent="0">
              <a:buNone/>
            </a:pPr>
            <a:r>
              <a:rPr lang="en-US" sz="2000" dirty="0" smtClean="0"/>
              <a:t>Predictive validity of Braden scale for assessing the risk of pressure ulcers.  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Statistical tests</a:t>
            </a:r>
          </a:p>
          <a:p>
            <a:pPr lvl="2"/>
            <a:r>
              <a:rPr lang="en-US" sz="2000" dirty="0" smtClean="0"/>
              <a:t>Correlation analysis</a:t>
            </a:r>
          </a:p>
          <a:p>
            <a:pPr lvl="2"/>
            <a:r>
              <a:rPr lang="en-US" sz="2000" dirty="0" smtClean="0"/>
              <a:t>Regression analysis</a:t>
            </a:r>
          </a:p>
          <a:p>
            <a:pPr marL="796925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2310213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599"/>
            <a:ext cx="8229600" cy="2895601"/>
          </a:xfrm>
        </p:spPr>
        <p:txBody>
          <a:bodyPr/>
          <a:lstStyle/>
          <a:p>
            <a:r>
              <a:rPr lang="en-US" sz="4000" dirty="0" smtClean="0"/>
              <a:t>Validity</a:t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Construct Validity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289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Construct Validity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2800" dirty="0"/>
              <a:t>Relies on the theoretical framework  used to define the construct</a:t>
            </a:r>
          </a:p>
          <a:p>
            <a:pPr lvl="1"/>
            <a:r>
              <a:rPr lang="en-US" sz="2400" dirty="0" smtClean="0"/>
              <a:t>Convergent Validity and Discriminant Validity</a:t>
            </a:r>
          </a:p>
          <a:p>
            <a:pPr lvl="2"/>
            <a:r>
              <a:rPr lang="en-US" sz="2000" dirty="0"/>
              <a:t>Extent to which a scale is related to other variables or scales </a:t>
            </a:r>
            <a:r>
              <a:rPr lang="en-US" sz="2000" dirty="0" smtClean="0"/>
              <a:t>within </a:t>
            </a:r>
            <a:r>
              <a:rPr lang="en-US" sz="2000" dirty="0"/>
              <a:t>the system of theoretical relationships.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2400" dirty="0" smtClean="0"/>
              <a:t>Structure model (Factor analysis)</a:t>
            </a:r>
          </a:p>
          <a:p>
            <a:pPr lvl="2"/>
            <a:r>
              <a:rPr lang="en-US" sz="2000" dirty="0" smtClean="0"/>
              <a:t>Scale dimensionality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990896"/>
              </p:ext>
            </p:extLst>
          </p:nvPr>
        </p:nvGraphicFramePr>
        <p:xfrm>
          <a:off x="1676400" y="3657600"/>
          <a:ext cx="6248400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Convergent Validity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Discriminant Validity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Test</a:t>
                      </a:r>
                      <a:r>
                        <a:rPr lang="en-US" sz="1600" baseline="0" dirty="0" smtClean="0"/>
                        <a:t> 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Test 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Test 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Test</a:t>
                      </a:r>
                      <a:r>
                        <a:rPr lang="en-US" sz="1600" baseline="0" smtClean="0"/>
                        <a:t> D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Theoretical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+++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++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Observed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+++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++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730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Identify latent factors underlying a set of observable variables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800" dirty="0" smtClean="0"/>
              <a:t>Types</a:t>
            </a:r>
          </a:p>
          <a:p>
            <a:pPr lvl="1"/>
            <a:r>
              <a:rPr lang="en-US" sz="2400" dirty="0" smtClean="0"/>
              <a:t>Exploratory Factor Analysis (EFA)</a:t>
            </a:r>
          </a:p>
          <a:p>
            <a:pPr lvl="2"/>
            <a:r>
              <a:rPr lang="en-US" sz="2000" dirty="0" smtClean="0"/>
              <a:t>Data-driven approach to </a:t>
            </a:r>
            <a:r>
              <a:rPr lang="en-US" sz="2000" i="1" dirty="0" smtClean="0"/>
              <a:t>discover/explore</a:t>
            </a:r>
            <a:r>
              <a:rPr lang="en-US" sz="2000" dirty="0" smtClean="0"/>
              <a:t> unknown factorial structures</a:t>
            </a:r>
          </a:p>
          <a:p>
            <a:pPr lvl="1"/>
            <a:r>
              <a:rPr lang="en-US" sz="2400" dirty="0" smtClean="0"/>
              <a:t>Confirmatory Factor Analysis (CFA)</a:t>
            </a:r>
          </a:p>
          <a:p>
            <a:pPr lvl="2"/>
            <a:r>
              <a:rPr lang="en-US" sz="2000" dirty="0" smtClean="0"/>
              <a:t>Theory-driven approach to </a:t>
            </a:r>
            <a:r>
              <a:rPr lang="en-US" sz="2000" i="1" dirty="0" smtClean="0"/>
              <a:t>confirm</a:t>
            </a:r>
            <a:r>
              <a:rPr lang="en-US" sz="2000" dirty="0" smtClean="0"/>
              <a:t> hypothesized factorial structures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8035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sz="2400" dirty="0" smtClean="0"/>
              <a:t>Performed in the absence of sufficient theoretical or empirical information about the structure model of the scale.</a:t>
            </a:r>
          </a:p>
          <a:p>
            <a:r>
              <a:rPr lang="en-US" sz="2400" dirty="0" smtClean="0"/>
              <a:t>Appropriate number of underlying factors are determined.</a:t>
            </a:r>
          </a:p>
          <a:p>
            <a:pPr lvl="1"/>
            <a:r>
              <a:rPr lang="en-US" sz="2000" dirty="0" err="1" smtClean="0"/>
              <a:t>Unidimensional</a:t>
            </a:r>
            <a:r>
              <a:rPr lang="en-US" sz="2000" dirty="0" smtClean="0"/>
              <a:t> vs. multidimensional 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r>
              <a:rPr lang="en-US" sz="2400" dirty="0" smtClean="0"/>
              <a:t>Methods to extract factors:</a:t>
            </a:r>
          </a:p>
          <a:p>
            <a:pPr lvl="1"/>
            <a:r>
              <a:rPr lang="en-US" sz="2000" dirty="0" smtClean="0"/>
              <a:t>Principal factor, maximum likelihood, unweighted least squares,  etc.</a:t>
            </a:r>
          </a:p>
          <a:p>
            <a:r>
              <a:rPr lang="en-US" sz="2400" dirty="0" smtClean="0"/>
              <a:t>Rotation of factors</a:t>
            </a:r>
          </a:p>
          <a:p>
            <a:pPr lvl="1"/>
            <a:r>
              <a:rPr lang="en-US" sz="2000" dirty="0" smtClean="0"/>
              <a:t>Orthogonal rotations (</a:t>
            </a:r>
            <a:r>
              <a:rPr lang="en-US" sz="2000" dirty="0" err="1" smtClean="0"/>
              <a:t>Varimax</a:t>
            </a:r>
            <a:r>
              <a:rPr lang="en-US" sz="2000" dirty="0" smtClean="0"/>
              <a:t>): Forces the resulting factors to be uncorrelated. </a:t>
            </a:r>
          </a:p>
          <a:p>
            <a:pPr lvl="1"/>
            <a:r>
              <a:rPr lang="en-US" sz="2000" dirty="0" smtClean="0"/>
              <a:t>Oblique  rotations  (</a:t>
            </a:r>
            <a:r>
              <a:rPr lang="en-US" sz="2000" dirty="0" err="1" smtClean="0"/>
              <a:t>Promax</a:t>
            </a:r>
            <a:r>
              <a:rPr lang="en-US" sz="2000" dirty="0" smtClean="0"/>
              <a:t>): Allows correlations between the factors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36740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41861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2400" dirty="0" smtClean="0"/>
              <a:t>Criteria for extracting factors:</a:t>
            </a:r>
          </a:p>
          <a:p>
            <a:pPr lvl="1"/>
            <a:r>
              <a:rPr lang="en-US" sz="2200" dirty="0" smtClean="0"/>
              <a:t>Kaiser </a:t>
            </a:r>
            <a:r>
              <a:rPr lang="en-US" sz="2200" dirty="0"/>
              <a:t>eigenvalue </a:t>
            </a:r>
            <a:r>
              <a:rPr lang="en-US" sz="2200" dirty="0" smtClean="0"/>
              <a:t>criteria</a:t>
            </a:r>
          </a:p>
          <a:p>
            <a:pPr marL="457200" lvl="1" indent="0">
              <a:buNone/>
            </a:pPr>
            <a:r>
              <a:rPr lang="en-US" sz="2200" dirty="0"/>
              <a:t>	</a:t>
            </a:r>
            <a:r>
              <a:rPr lang="en-US" sz="2000" dirty="0" smtClean="0"/>
              <a:t>Factors with eigenvalues </a:t>
            </a:r>
            <a:r>
              <a:rPr lang="en-US" sz="2000" u="sng" dirty="0" smtClean="0"/>
              <a:t>&gt;</a:t>
            </a:r>
            <a:r>
              <a:rPr lang="en-US" sz="2000" dirty="0" smtClean="0"/>
              <a:t> 1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200" dirty="0" smtClean="0"/>
              <a:t>Scree test</a:t>
            </a:r>
          </a:p>
          <a:p>
            <a:pPr marL="914400" lvl="1" indent="0">
              <a:buNone/>
            </a:pPr>
            <a:r>
              <a:rPr lang="en-US" sz="2000" dirty="0"/>
              <a:t>Examine scree plot. Magnitude of eigenvalues on Y-axis and number of factors on X-axis. Retain factors above the elbow</a:t>
            </a:r>
            <a:r>
              <a:rPr lang="en-US" sz="2000" dirty="0" smtClean="0"/>
              <a:t>.</a:t>
            </a:r>
          </a:p>
          <a:p>
            <a:pPr marL="914400" lvl="1" indent="0">
              <a:buNone/>
            </a:pPr>
            <a:endParaRPr lang="en-US" sz="2000" dirty="0" smtClean="0"/>
          </a:p>
          <a:p>
            <a:pPr lvl="1"/>
            <a:r>
              <a:rPr lang="en-US" sz="2200" dirty="0" smtClean="0"/>
              <a:t>Proportion of variance accounted for</a:t>
            </a:r>
          </a:p>
          <a:p>
            <a:pPr marL="914400" lvl="1" indent="0">
              <a:buNone/>
            </a:pPr>
            <a:r>
              <a:rPr lang="en-US" sz="2000" dirty="0" smtClean="0"/>
              <a:t>Retain a factor if it accounts for more than a specified proportion of variance in the dataset.</a:t>
            </a: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98446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2400" dirty="0" smtClean="0"/>
              <a:t>Criteria for extracting factors</a:t>
            </a:r>
            <a:endParaRPr lang="en-US" sz="2000" dirty="0" smtClean="0"/>
          </a:p>
          <a:p>
            <a:pPr marL="0" indent="0">
              <a:buNone/>
            </a:pPr>
            <a:endParaRPr lang="en-US" sz="1000" dirty="0" smtClean="0"/>
          </a:p>
          <a:p>
            <a:pPr lvl="1"/>
            <a:r>
              <a:rPr lang="en-US" sz="2200" dirty="0" smtClean="0"/>
              <a:t>Interpretability criteria</a:t>
            </a:r>
          </a:p>
          <a:p>
            <a:pPr marL="1031875" lvl="2" indent="-117475"/>
            <a:r>
              <a:rPr lang="en-US" sz="1800" dirty="0" smtClean="0"/>
              <a:t>Factors with </a:t>
            </a:r>
            <a:r>
              <a:rPr lang="en-US" sz="1800" u="sng" dirty="0" smtClean="0"/>
              <a:t>&gt;</a:t>
            </a:r>
            <a:r>
              <a:rPr lang="en-US" sz="1800" dirty="0" smtClean="0"/>
              <a:t> 3 with significant factor loadings.</a:t>
            </a:r>
          </a:p>
          <a:p>
            <a:pPr marL="1031875" lvl="2" indent="-117475"/>
            <a:r>
              <a:rPr lang="en-US" sz="1800" dirty="0" smtClean="0"/>
              <a:t>Variables that load on a factor share some conceptual meaning.</a:t>
            </a:r>
          </a:p>
          <a:p>
            <a:pPr marL="1031875" lvl="2" indent="-117475"/>
            <a:r>
              <a:rPr lang="en-US" sz="1800" dirty="0" smtClean="0"/>
              <a:t>Variables that load on different factors measure different construct/dimension.</a:t>
            </a:r>
          </a:p>
          <a:p>
            <a:pPr marL="1031875" lvl="2" indent="-117475"/>
            <a:r>
              <a:rPr lang="en-US" sz="1800" dirty="0" smtClean="0"/>
              <a:t>Rotated factor pattern demonstrate simple structure</a:t>
            </a:r>
          </a:p>
          <a:p>
            <a:pPr marL="1489075" lvl="3" indent="-117475"/>
            <a:r>
              <a:rPr lang="en-US" sz="1600" dirty="0" smtClean="0"/>
              <a:t>High loadings on one factor </a:t>
            </a:r>
          </a:p>
          <a:p>
            <a:pPr marL="1489075" lvl="3" indent="-117475"/>
            <a:r>
              <a:rPr lang="en-US" sz="1600" dirty="0" smtClean="0"/>
              <a:t>Low loadings on other factors</a:t>
            </a:r>
          </a:p>
          <a:p>
            <a:pPr marL="1371600" lvl="3" indent="0">
              <a:buNone/>
            </a:pPr>
            <a:endParaRPr lang="en-US" sz="1000" dirty="0" smtClean="0"/>
          </a:p>
          <a:p>
            <a:pPr lvl="1"/>
            <a:r>
              <a:rPr lang="en-US" sz="2200" dirty="0" smtClean="0"/>
              <a:t>Parallel test</a:t>
            </a:r>
          </a:p>
          <a:p>
            <a:pPr lvl="1"/>
            <a:r>
              <a:rPr lang="en-US" sz="2200" dirty="0" err="1" smtClean="0"/>
              <a:t>Velicer’s</a:t>
            </a:r>
            <a:r>
              <a:rPr lang="en-US" sz="2200" dirty="0" smtClean="0"/>
              <a:t> MAP test</a:t>
            </a:r>
          </a:p>
          <a:p>
            <a:pPr marL="457200" lvl="1" indent="0">
              <a:buNone/>
            </a:pPr>
            <a:endParaRPr lang="en-US" sz="2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99940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SAS Syntax</a:t>
            </a:r>
          </a:p>
          <a:p>
            <a:pPr marL="0" indent="0">
              <a:buNone/>
            </a:pPr>
            <a:r>
              <a:rPr lang="en-US" sz="1000" dirty="0" smtClean="0"/>
              <a:t>	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461963">
              <a:buNone/>
            </a:pPr>
            <a:r>
              <a:rPr lang="en-US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Factor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=EFA </a:t>
            </a:r>
            <a:endParaRPr lang="en-US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461963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Simple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Method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461963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Priors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=SMC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Scree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461963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Rotate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Varimax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Round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461963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Flag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0.4 </a:t>
            </a:r>
            <a:r>
              <a:rPr lang="en-US" sz="20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Mineigen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</a:p>
          <a:p>
            <a:pPr marL="0" indent="461963">
              <a:buNone/>
            </a:pPr>
            <a:r>
              <a:rPr lang="en-US" sz="20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Nfact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08080"/>
                </a:solidFill>
                <a:latin typeface="Courier New" panose="02070309020205020404" pitchFamily="49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461963">
              <a:buNone/>
            </a:pPr>
            <a:r>
              <a:rPr lang="en-US" sz="20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______________;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461963">
              <a:buNone/>
            </a:pP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1527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Example – OSSTD</a:t>
            </a:r>
          </a:p>
          <a:p>
            <a:pPr lvl="1"/>
            <a:r>
              <a:rPr lang="en-US" sz="2400" dirty="0" smtClean="0"/>
              <a:t>Primary Dependence Motives (PDM) Subscale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87022"/>
              </p:ext>
            </p:extLst>
          </p:nvPr>
        </p:nvGraphicFramePr>
        <p:xfrm>
          <a:off x="483124" y="2743202"/>
          <a:ext cx="8203675" cy="3124197"/>
        </p:xfrm>
        <a:graphic>
          <a:graphicData uri="http://schemas.openxmlformats.org/drawingml/2006/table">
            <a:tbl>
              <a:tblPr firstRow="1" firstCol="1" bandRow="1" bandCol="1">
                <a:tableStyleId>{72833802-FEF1-4C79-8D5D-14CF1EAF98D9}</a:tableStyleId>
              </a:tblPr>
              <a:tblGrid>
                <a:gridCol w="507476">
                  <a:extLst>
                    <a:ext uri="{9D8B030D-6E8A-4147-A177-3AD203B41FA5}">
                      <a16:colId xmlns:a16="http://schemas.microsoft.com/office/drawing/2014/main" val="2802205595"/>
                    </a:ext>
                  </a:extLst>
                </a:gridCol>
                <a:gridCol w="5672191">
                  <a:extLst>
                    <a:ext uri="{9D8B030D-6E8A-4147-A177-3AD203B41FA5}">
                      <a16:colId xmlns:a16="http://schemas.microsoft.com/office/drawing/2014/main" val="3971200836"/>
                    </a:ext>
                  </a:extLst>
                </a:gridCol>
                <a:gridCol w="289144">
                  <a:extLst>
                    <a:ext uri="{9D8B030D-6E8A-4147-A177-3AD203B41FA5}">
                      <a16:colId xmlns:a16="http://schemas.microsoft.com/office/drawing/2014/main" val="3186595874"/>
                    </a:ext>
                  </a:extLst>
                </a:gridCol>
                <a:gridCol w="289144">
                  <a:extLst>
                    <a:ext uri="{9D8B030D-6E8A-4147-A177-3AD203B41FA5}">
                      <a16:colId xmlns:a16="http://schemas.microsoft.com/office/drawing/2014/main" val="661430314"/>
                    </a:ext>
                  </a:extLst>
                </a:gridCol>
                <a:gridCol w="289144">
                  <a:extLst>
                    <a:ext uri="{9D8B030D-6E8A-4147-A177-3AD203B41FA5}">
                      <a16:colId xmlns:a16="http://schemas.microsoft.com/office/drawing/2014/main" val="1067753070"/>
                    </a:ext>
                  </a:extLst>
                </a:gridCol>
                <a:gridCol w="289144">
                  <a:extLst>
                    <a:ext uri="{9D8B030D-6E8A-4147-A177-3AD203B41FA5}">
                      <a16:colId xmlns:a16="http://schemas.microsoft.com/office/drawing/2014/main" val="3118553600"/>
                    </a:ext>
                  </a:extLst>
                </a:gridCol>
                <a:gridCol w="289144">
                  <a:extLst>
                    <a:ext uri="{9D8B030D-6E8A-4147-A177-3AD203B41FA5}">
                      <a16:colId xmlns:a16="http://schemas.microsoft.com/office/drawing/2014/main" val="3734006479"/>
                    </a:ext>
                  </a:extLst>
                </a:gridCol>
                <a:gridCol w="289144">
                  <a:extLst>
                    <a:ext uri="{9D8B030D-6E8A-4147-A177-3AD203B41FA5}">
                      <a16:colId xmlns:a16="http://schemas.microsoft.com/office/drawing/2014/main" val="3755162347"/>
                    </a:ext>
                  </a:extLst>
                </a:gridCol>
                <a:gridCol w="289144">
                  <a:extLst>
                    <a:ext uri="{9D8B030D-6E8A-4147-A177-3AD203B41FA5}">
                      <a16:colId xmlns:a16="http://schemas.microsoft.com/office/drawing/2014/main" val="3448074799"/>
                    </a:ext>
                  </a:extLst>
                </a:gridCol>
              </a:tblGrid>
              <a:tr h="636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Item No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Items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Response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287573"/>
                  </a:ext>
                </a:extLst>
              </a:tr>
              <a:tr h="3109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Chew/dip controls me.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extLst>
                  <a:ext uri="{0D108BD9-81ED-4DB2-BD59-A6C34878D82A}">
                    <a16:rowId xmlns:a16="http://schemas.microsoft.com/office/drawing/2014/main" val="1702449432"/>
                  </a:ext>
                </a:extLst>
              </a:tr>
              <a:tr h="3109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I'm really hooked on chew/dip.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extLst>
                  <a:ext uri="{0D108BD9-81ED-4DB2-BD59-A6C34878D82A}">
                    <a16:rowId xmlns:a16="http://schemas.microsoft.com/office/drawing/2014/main" val="2587907883"/>
                  </a:ext>
                </a:extLst>
              </a:tr>
              <a:tr h="3109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It's hard to ignore an urge to chew/dip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extLst>
                  <a:ext uri="{0D108BD9-81ED-4DB2-BD59-A6C34878D82A}">
                    <a16:rowId xmlns:a16="http://schemas.microsoft.com/office/drawing/2014/main" val="592371362"/>
                  </a:ext>
                </a:extLst>
              </a:tr>
              <a:tr h="3109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frequently crave chew/dip.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extLst>
                  <a:ext uri="{0D108BD9-81ED-4DB2-BD59-A6C34878D82A}">
                    <a16:rowId xmlns:a16="http://schemas.microsoft.com/office/drawing/2014/main" val="3602244366"/>
                  </a:ext>
                </a:extLst>
              </a:tr>
              <a:tr h="3109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 chewers/ dippers would consider me a heavy chewer/dipper.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extLst>
                  <a:ext uri="{0D108BD9-81ED-4DB2-BD59-A6C34878D82A}">
                    <a16:rowId xmlns:a16="http://schemas.microsoft.com/office/drawing/2014/main" val="1711900880"/>
                  </a:ext>
                </a:extLst>
              </a:tr>
              <a:tr h="3109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chew/dip within the first 30 minutes of awakening in the morning.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extLst>
                  <a:ext uri="{0D108BD9-81ED-4DB2-BD59-A6C34878D82A}">
                    <a16:rowId xmlns:a16="http://schemas.microsoft.com/office/drawing/2014/main" val="3178468178"/>
                  </a:ext>
                </a:extLst>
              </a:tr>
              <a:tr h="3109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7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find myself reaching for chew/dip without thinking about it.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extLst>
                  <a:ext uri="{0D108BD9-81ED-4DB2-BD59-A6C34878D82A}">
                    <a16:rowId xmlns:a16="http://schemas.microsoft.com/office/drawing/2014/main" val="3566068063"/>
                  </a:ext>
                </a:extLst>
              </a:tr>
              <a:tr h="3109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8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Sometimes I am not aware that I am chewing/dipping.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extLst>
                  <a:ext uri="{0D108BD9-81ED-4DB2-BD59-A6C34878D82A}">
                    <a16:rowId xmlns:a16="http://schemas.microsoft.com/office/drawing/2014/main" val="3869181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4869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Example – Orthogonal Rotation</a:t>
            </a:r>
          </a:p>
          <a:p>
            <a:pPr marL="0" indent="339725">
              <a:buNone/>
            </a:pPr>
            <a:r>
              <a:rPr lang="en-US" sz="2200" dirty="0" smtClean="0"/>
              <a:t>SAS Syntax</a:t>
            </a:r>
          </a:p>
          <a:p>
            <a:pPr marL="0" indent="0">
              <a:buNone/>
            </a:pPr>
            <a:r>
              <a:rPr lang="en-US" sz="1000" dirty="0" smtClean="0"/>
              <a:t>	</a:t>
            </a:r>
          </a:p>
          <a:p>
            <a:pPr marL="339725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Graphics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ON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2000" b="1" dirty="0" smtClean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 marL="339725" indent="0">
              <a:buNone/>
            </a:pPr>
            <a:r>
              <a:rPr lang="en-US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Factor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=OSCTR_EFA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Simple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Method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Priors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=SMC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Plot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Scree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Rotate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Varimax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339725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Round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Flag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08080"/>
                </a:solidFill>
                <a:latin typeface="Courier New" panose="02070309020205020404" pitchFamily="49" charset="0"/>
              </a:rPr>
              <a:t>0.4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339725" indent="0">
              <a:buNone/>
            </a:pP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Var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OSSTD1 OSSTD2 OSSTD3 OSSTD4 OSSTD5 OSSTD6 OSSTD7 OSSTD8;</a:t>
            </a:r>
          </a:p>
          <a:p>
            <a:pPr marL="339725" indent="0">
              <a:buNone/>
            </a:pP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339725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Graphics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OFF;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3352800"/>
            <a:ext cx="1143000" cy="304799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546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SAS Output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86000"/>
            <a:ext cx="549239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122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SAS Output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09800"/>
            <a:ext cx="8563602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3962401"/>
            <a:ext cx="1524000" cy="1524000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3962400"/>
            <a:ext cx="1143000" cy="1523999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825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SAS Output</a:t>
            </a:r>
            <a:endParaRPr lang="en-US" sz="28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54526" y="2332037"/>
            <a:ext cx="4017674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008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SAS Output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133600"/>
            <a:ext cx="4431887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329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SAS Output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57400"/>
            <a:ext cx="4082632" cy="439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892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r>
                  <a:rPr lang="en-US" sz="2800" dirty="0" smtClean="0"/>
                  <a:t>Indicator of consistency</a:t>
                </a:r>
              </a:p>
              <a:p>
                <a:pPr marL="457200" lvl="1" indent="0">
                  <a:buNone/>
                </a:pPr>
                <a:r>
                  <a:rPr lang="en-US" sz="2400" dirty="0" smtClean="0"/>
                  <a:t>Reliability of scales indicates the degree to which they are accurate, consistent, and replicable</a:t>
                </a:r>
              </a:p>
              <a:p>
                <a:r>
                  <a:rPr lang="en-US" sz="2400" dirty="0" smtClean="0"/>
                  <a:t>Basic CTT    		Observed (X) = True (T) + Error (E) </a:t>
                </a:r>
              </a:p>
              <a:p>
                <a:r>
                  <a:rPr lang="en-US" sz="2400" dirty="0" smtClean="0"/>
                  <a:t>Across people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       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𝑜𝑏𝑠𝑒𝑟𝑣𝑒𝑑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𝑡𝑟𝑢𝑒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 +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𝑒𝑟𝑟𝑜𝑟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			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𝑡𝑟𝑢𝑒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𝑂𝑏𝑠𝑒𝑟𝑣𝑒𝑑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 − 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𝑒𝑟𝑟𝑜𝑟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dirty="0" smtClean="0"/>
              </a:p>
              <a:p>
                <a:endParaRPr lang="en-US" sz="1000" dirty="0" smtClean="0"/>
              </a:p>
              <a:p>
                <a:r>
                  <a:rPr lang="en-US" sz="2400" dirty="0" smtClean="0"/>
                  <a:t>Reliability </a:t>
                </a:r>
                <a:r>
                  <a:rPr lang="en-US" sz="2400" dirty="0"/>
                  <a:t>Coefficient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𝑡𝑟𝑢𝑒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𝑜𝑏𝑠𝑒𝑟𝑣𝑒𝑑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dirty="0"/>
                  <a:t> 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𝑂𝑏𝑠𝑒𝑟𝑣𝑒𝑑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/>
                            </a:rPr>
                            <m:t> −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𝑒𝑟𝑟𝑜𝑟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𝑜𝑏𝑠𝑒𝑟𝑣𝑒𝑑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>
                <a:blip r:embed="rId3"/>
                <a:stretch>
                  <a:fillRect l="-1333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8435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Example – Oblique Rotation</a:t>
            </a:r>
          </a:p>
          <a:p>
            <a:pPr marL="0" indent="339725">
              <a:buNone/>
            </a:pPr>
            <a:r>
              <a:rPr lang="en-US" sz="2200" dirty="0" smtClean="0"/>
              <a:t>SAS Syntax</a:t>
            </a:r>
          </a:p>
          <a:p>
            <a:pPr marL="0" indent="0">
              <a:buNone/>
            </a:pPr>
            <a:r>
              <a:rPr lang="en-US" sz="1000" dirty="0" smtClean="0"/>
              <a:t>	</a:t>
            </a:r>
          </a:p>
          <a:p>
            <a:pPr marL="339725" indent="0">
              <a:buNone/>
            </a:pPr>
            <a:r>
              <a:rPr lang="en-US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Factor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=OSCTR_EFA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Simple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Method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Priors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=SMC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Plot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Scree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Rotate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Promax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339725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Round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Flag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08080"/>
                </a:solidFill>
                <a:latin typeface="Courier New" panose="02070309020205020404" pitchFamily="49" charset="0"/>
              </a:rPr>
              <a:t>0.4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339725" indent="0">
              <a:buNone/>
            </a:pP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Var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OSSTD1 OSSTD2 OSSTD3 OSSTD4 OSSTD5 OSSTD6 OSSTD7 OSSTD8;</a:t>
            </a:r>
          </a:p>
          <a:p>
            <a:pPr marL="339725" indent="0">
              <a:buNone/>
            </a:pP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3520" y="3017520"/>
            <a:ext cx="990600" cy="304799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067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SAS Output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09800"/>
            <a:ext cx="856360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42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SAS Output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133600"/>
            <a:ext cx="4431887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719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SAS Output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57400"/>
            <a:ext cx="4082632" cy="4395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2057400"/>
            <a:ext cx="3124200" cy="76199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826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 dirty="0"/>
              <a:t>Exploratory Factor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SAS Output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400" i="1" dirty="0" smtClean="0"/>
              <a:t>Factors are correlated (r=0.62)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362200"/>
            <a:ext cx="454133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717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SAS Output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523" y="2286001"/>
            <a:ext cx="5813677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2286001"/>
            <a:ext cx="3429000" cy="53339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516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Exploratory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1"/>
            <a:r>
              <a:rPr lang="en-US" sz="2400" dirty="0" smtClean="0"/>
              <a:t>Theoretically verify EFA results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76766"/>
              </p:ext>
            </p:extLst>
          </p:nvPr>
        </p:nvGraphicFramePr>
        <p:xfrm>
          <a:off x="990600" y="2035682"/>
          <a:ext cx="6705600" cy="4441317"/>
        </p:xfrm>
        <a:graphic>
          <a:graphicData uri="http://schemas.openxmlformats.org/drawingml/2006/table">
            <a:tbl>
              <a:tblPr firstRow="1" firstCol="1" bandRow="1" bandCol="1">
                <a:tableStyleId>{72833802-FEF1-4C79-8D5D-14CF1EAF98D9}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80220559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78213405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3686650199"/>
                    </a:ext>
                  </a:extLst>
                </a:gridCol>
              </a:tblGrid>
              <a:tr h="70733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Item No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Factors</a:t>
                      </a:r>
                      <a:r>
                        <a:rPr lang="en-US" sz="1600" baseline="0" dirty="0" smtClean="0">
                          <a:effectLst/>
                        </a:rPr>
                        <a:t> / </a:t>
                      </a:r>
                      <a:r>
                        <a:rPr lang="en-US" sz="1600" dirty="0" smtClean="0">
                          <a:effectLst/>
                        </a:rPr>
                        <a:t>Items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extLst>
                  <a:ext uri="{0D108BD9-81ED-4DB2-BD59-A6C34878D82A}">
                    <a16:rowId xmlns:a16="http://schemas.microsoft.com/office/drawing/2014/main" val="2660287573"/>
                  </a:ext>
                </a:extLst>
              </a:tr>
              <a:tr h="53274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Factor 1: Loss of Control and Craving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38519"/>
                  </a:ext>
                </a:extLst>
              </a:tr>
              <a:tr h="345612">
                <a:tc>
                  <a:txBody>
                    <a:bodyPr/>
                    <a:lstStyle/>
                    <a:p>
                      <a:pPr marL="0" marR="0" indent="2317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Chew/dip controls me.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extLst>
                  <a:ext uri="{0D108BD9-81ED-4DB2-BD59-A6C34878D82A}">
                    <a16:rowId xmlns:a16="http://schemas.microsoft.com/office/drawing/2014/main" val="1702449432"/>
                  </a:ext>
                </a:extLst>
              </a:tr>
              <a:tr h="345612">
                <a:tc>
                  <a:txBody>
                    <a:bodyPr/>
                    <a:lstStyle/>
                    <a:p>
                      <a:pPr marL="0" marR="0" indent="2317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I'm really hooked on chew/dip.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extLst>
                  <a:ext uri="{0D108BD9-81ED-4DB2-BD59-A6C34878D82A}">
                    <a16:rowId xmlns:a16="http://schemas.microsoft.com/office/drawing/2014/main" val="2587907883"/>
                  </a:ext>
                </a:extLst>
              </a:tr>
              <a:tr h="345612">
                <a:tc>
                  <a:txBody>
                    <a:bodyPr/>
                    <a:lstStyle/>
                    <a:p>
                      <a:pPr marL="0" marR="0" indent="2317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It's hard to ignore an urge to chew/dip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extLst>
                  <a:ext uri="{0D108BD9-81ED-4DB2-BD59-A6C34878D82A}">
                    <a16:rowId xmlns:a16="http://schemas.microsoft.com/office/drawing/2014/main" val="592371362"/>
                  </a:ext>
                </a:extLst>
              </a:tr>
              <a:tr h="345612">
                <a:tc>
                  <a:txBody>
                    <a:bodyPr/>
                    <a:lstStyle/>
                    <a:p>
                      <a:pPr marL="0" marR="0" indent="2317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frequently crave chew/dip.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extLst>
                  <a:ext uri="{0D108BD9-81ED-4DB2-BD59-A6C34878D82A}">
                    <a16:rowId xmlns:a16="http://schemas.microsoft.com/office/drawing/2014/main" val="3602244366"/>
                  </a:ext>
                </a:extLst>
              </a:tr>
              <a:tr h="43633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Factor 2: Tolerance and</a:t>
                      </a:r>
                      <a:r>
                        <a:rPr lang="en-US" sz="1600" baseline="0" dirty="0" smtClean="0">
                          <a:effectLst/>
                        </a:rPr>
                        <a:t> Automaticity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559077"/>
                  </a:ext>
                </a:extLst>
              </a:tr>
              <a:tr h="345612">
                <a:tc>
                  <a:txBody>
                    <a:bodyPr/>
                    <a:lstStyle/>
                    <a:p>
                      <a:pPr marL="0" marR="0" indent="2317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 chewers/ dippers would consider me a heavy chewer/dipper.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00880"/>
                  </a:ext>
                </a:extLst>
              </a:tr>
              <a:tr h="345612">
                <a:tc>
                  <a:txBody>
                    <a:bodyPr/>
                    <a:lstStyle/>
                    <a:p>
                      <a:pPr marL="0" marR="0" indent="2317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chew/dip within the first 30 minutes of awakening in the morning.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68178"/>
                  </a:ext>
                </a:extLst>
              </a:tr>
              <a:tr h="345612">
                <a:tc>
                  <a:txBody>
                    <a:bodyPr/>
                    <a:lstStyle/>
                    <a:p>
                      <a:pPr marL="0" marR="0" indent="2317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7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find myself reaching for chew/dip without thinking about it.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068063"/>
                  </a:ext>
                </a:extLst>
              </a:tr>
              <a:tr h="345612">
                <a:tc>
                  <a:txBody>
                    <a:bodyPr/>
                    <a:lstStyle/>
                    <a:p>
                      <a:pPr marL="0" marR="0" indent="2317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8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Sometimes I am not aware that I am chewing/dipping.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24" marR="2692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181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6400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2800" dirty="0" smtClean="0"/>
              <a:t>CFA is used to test the validity of a hypothesized structure model.</a:t>
            </a:r>
          </a:p>
          <a:p>
            <a:r>
              <a:rPr lang="en-US" sz="2800" dirty="0" smtClean="0"/>
              <a:t>Theory–driven approach to confirm factorial structure.</a:t>
            </a:r>
          </a:p>
          <a:p>
            <a:r>
              <a:rPr lang="en-US" sz="2800" dirty="0" smtClean="0"/>
              <a:t>A priori</a:t>
            </a:r>
          </a:p>
          <a:p>
            <a:pPr lvl="1"/>
            <a:r>
              <a:rPr lang="en-US" sz="2400" dirty="0" smtClean="0"/>
              <a:t>Number of factors</a:t>
            </a:r>
          </a:p>
          <a:p>
            <a:pPr lvl="1"/>
            <a:r>
              <a:rPr lang="en-US" sz="2400" dirty="0" smtClean="0"/>
              <a:t>Loading of observed variables on each factor</a:t>
            </a:r>
          </a:p>
          <a:p>
            <a:pPr lvl="1"/>
            <a:r>
              <a:rPr lang="en-US" sz="2400" dirty="0" smtClean="0"/>
              <a:t>Relationship between factors</a:t>
            </a:r>
          </a:p>
          <a:p>
            <a:r>
              <a:rPr lang="en-US" sz="2800" dirty="0" smtClean="0"/>
              <a:t>Statistical Programs</a:t>
            </a:r>
          </a:p>
          <a:p>
            <a:pPr lvl="1"/>
            <a:r>
              <a:rPr lang="en-US" sz="2400" dirty="0" smtClean="0"/>
              <a:t>AMOS, MPLUS, LISREL, EQS</a:t>
            </a:r>
          </a:p>
          <a:p>
            <a:pPr lvl="1"/>
            <a:r>
              <a:rPr lang="en-US" sz="2400" dirty="0" smtClean="0"/>
              <a:t>SAS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87240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Two-Factor Structure Model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71134"/>
            <a:ext cx="5029200" cy="377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449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sz="2800" dirty="0" smtClean="0"/>
              <a:t>Testing the structure model</a:t>
            </a:r>
          </a:p>
          <a:p>
            <a:pPr lvl="1"/>
            <a:r>
              <a:rPr lang="en-US" sz="2400" dirty="0" smtClean="0"/>
              <a:t>Evaluation of factor loadings and factor correlations</a:t>
            </a:r>
          </a:p>
          <a:p>
            <a:pPr lvl="1"/>
            <a:r>
              <a:rPr lang="en-US" sz="2400" dirty="0" smtClean="0"/>
              <a:t>More than a dozen indexes</a:t>
            </a:r>
          </a:p>
          <a:p>
            <a:r>
              <a:rPr lang="en-US" sz="2800" dirty="0" smtClean="0"/>
              <a:t>Fit Indexes</a:t>
            </a:r>
          </a:p>
          <a:p>
            <a:pPr lvl="1"/>
            <a:r>
              <a:rPr lang="en-US" sz="2400" dirty="0" smtClean="0"/>
              <a:t>Pearson chi-square (</a:t>
            </a:r>
            <a:r>
              <a:rPr lang="el-GR" sz="2400" dirty="0" smtClean="0"/>
              <a:t>χ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Most commonly reported index of model fit</a:t>
            </a:r>
          </a:p>
          <a:p>
            <a:pPr lvl="2"/>
            <a:r>
              <a:rPr lang="en-US" sz="2000" dirty="0" smtClean="0"/>
              <a:t>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: Model accurately represents the data</a:t>
            </a:r>
          </a:p>
          <a:p>
            <a:pPr lvl="2"/>
            <a:r>
              <a:rPr lang="en-US" sz="2000" dirty="0" err="1" smtClean="0"/>
              <a:t>Nonsignificant</a:t>
            </a:r>
            <a:r>
              <a:rPr lang="en-US" sz="2000" dirty="0" smtClean="0"/>
              <a:t> </a:t>
            </a:r>
            <a:r>
              <a:rPr lang="el-GR" sz="2000" dirty="0"/>
              <a:t>χ</a:t>
            </a:r>
            <a:r>
              <a:rPr lang="en-US" sz="2000" baseline="30000" dirty="0"/>
              <a:t>2</a:t>
            </a:r>
            <a:r>
              <a:rPr lang="en-US" sz="2000" dirty="0" smtClean="0"/>
              <a:t> test indicates – model fits the data</a:t>
            </a:r>
          </a:p>
          <a:p>
            <a:pPr lvl="2">
              <a:buBlip>
                <a:blip r:embed="rId3"/>
              </a:buBlip>
            </a:pPr>
            <a:r>
              <a:rPr lang="en-US" sz="2000" dirty="0" smtClean="0"/>
              <a:t>Limitation – Sample size effect</a:t>
            </a:r>
          </a:p>
          <a:p>
            <a:pPr marL="1376363" lvl="3" indent="-236538"/>
            <a:r>
              <a:rPr lang="en-US" sz="1800" dirty="0" smtClean="0"/>
              <a:t>Larger sample size (&gt;200)  </a:t>
            </a:r>
            <a:r>
              <a:rPr lang="en-US" sz="1800" dirty="0" smtClean="0">
                <a:sym typeface="Wingdings" pitchFamily="2" charset="2"/>
              </a:rPr>
              <a:t>  Significant </a:t>
            </a:r>
            <a:r>
              <a:rPr lang="en-US" sz="1800" dirty="0">
                <a:sym typeface="Wingdings" pitchFamily="2" charset="2"/>
              </a:rPr>
              <a:t>test </a:t>
            </a:r>
            <a:endParaRPr lang="en-US" sz="1800" dirty="0" smtClean="0">
              <a:sym typeface="Wingdings" pitchFamily="2" charset="2"/>
            </a:endParaRPr>
          </a:p>
          <a:p>
            <a:pPr marL="1139825" lvl="3" indent="0">
              <a:buNone/>
            </a:pPr>
            <a:r>
              <a:rPr lang="en-US" sz="1800" dirty="0">
                <a:sym typeface="Wingdings" pitchFamily="2" charset="2"/>
              </a:rPr>
              <a:t>		</a:t>
            </a:r>
            <a:r>
              <a:rPr lang="en-US" sz="1800" dirty="0" smtClean="0">
                <a:sym typeface="Wingdings" pitchFamily="2" charset="2"/>
              </a:rPr>
              <a:t>	          (Artificial </a:t>
            </a:r>
            <a:r>
              <a:rPr lang="en-US" sz="1800" dirty="0">
                <a:sym typeface="Wingdings" pitchFamily="2" charset="2"/>
              </a:rPr>
              <a:t>tendency to </a:t>
            </a:r>
            <a:r>
              <a:rPr lang="en-US" sz="1800" dirty="0" smtClean="0">
                <a:sym typeface="Wingdings" pitchFamily="2" charset="2"/>
              </a:rPr>
              <a:t>reject </a:t>
            </a:r>
            <a:r>
              <a:rPr lang="en-US" sz="1800" dirty="0">
                <a:sym typeface="Wingdings" pitchFamily="2" charset="2"/>
              </a:rPr>
              <a:t>the model </a:t>
            </a:r>
            <a:r>
              <a:rPr lang="en-US" sz="1800" dirty="0" smtClean="0">
                <a:sym typeface="Wingdings" pitchFamily="2" charset="2"/>
              </a:rPr>
              <a:t>fit)</a:t>
            </a:r>
          </a:p>
          <a:p>
            <a:pPr marL="1376363" lvl="3" indent="-236538"/>
            <a:r>
              <a:rPr lang="en-US" sz="1800" dirty="0" smtClean="0">
                <a:sym typeface="Wingdings" pitchFamily="2" charset="2"/>
              </a:rPr>
              <a:t>Small sample size      </a:t>
            </a:r>
            <a:r>
              <a:rPr lang="en-US" sz="1800" dirty="0" err="1" smtClean="0">
                <a:sym typeface="Wingdings" pitchFamily="2" charset="2"/>
              </a:rPr>
              <a:t>Nonsignificant</a:t>
            </a:r>
            <a:r>
              <a:rPr lang="en-US" sz="1800" dirty="0" smtClean="0">
                <a:sym typeface="Wingdings" pitchFamily="2" charset="2"/>
              </a:rPr>
              <a:t> test </a:t>
            </a:r>
          </a:p>
          <a:p>
            <a:pPr marL="1139825" lvl="3" indent="0">
              <a:buNone/>
            </a:pPr>
            <a:r>
              <a:rPr lang="en-US" sz="1800" dirty="0">
                <a:sym typeface="Wingdings" pitchFamily="2" charset="2"/>
              </a:rPr>
              <a:t>		  </a:t>
            </a:r>
            <a:r>
              <a:rPr lang="en-US" sz="1800" dirty="0" smtClean="0">
                <a:sym typeface="Wingdings" pitchFamily="2" charset="2"/>
              </a:rPr>
              <a:t>             (Artificial tendency to support the model fit)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72449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Split-Half Reliability</a:t>
                </a:r>
              </a:p>
              <a:p>
                <a:pPr lvl="1"/>
                <a:r>
                  <a:rPr lang="en-US" sz="2400" dirty="0" smtClean="0"/>
                  <a:t>Reliability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𝑥𝑥</m:t>
                        </m:r>
                      </m:sub>
                    </m:sSub>
                  </m:oMath>
                </a14:m>
                <a:r>
                  <a:rPr lang="en-US" sz="2400" dirty="0" smtClean="0"/>
                  <a:t>) is assessed by the Spearman-Brown Prophecy formula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𝑥𝑥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𝑥𝑥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𝑥𝑥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b>
                        </m:sSub>
                      </m:den>
                    </m:f>
                  </m:oMath>
                </a14:m>
                <a:endParaRPr lang="en-US" sz="2400" i="1" dirty="0" smtClean="0">
                  <a:latin typeface="Cambria Math"/>
                </a:endParaRPr>
              </a:p>
              <a:p>
                <a:pPr marL="914400" lvl="2" indent="0">
                  <a:buNone/>
                </a:pPr>
                <a:r>
                  <a:rPr lang="en-US" sz="2200" dirty="0" smtClean="0"/>
                  <a:t>Correlation </a:t>
                </a:r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𝑥𝑥</m:t>
                        </m:r>
                        <m:r>
                          <a:rPr lang="en-US" sz="2200" i="1"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200" dirty="0"/>
                  <a:t>)between the scores of two </a:t>
                </a:r>
                <a:r>
                  <a:rPr lang="en-US" sz="2200" dirty="0" smtClean="0"/>
                  <a:t>halves</a:t>
                </a:r>
              </a:p>
              <a:p>
                <a:pPr marL="914400" lvl="2" indent="0">
                  <a:buNone/>
                </a:pPr>
                <a:r>
                  <a:rPr lang="en-US" sz="1200" dirty="0" smtClean="0"/>
                  <a:t> </a:t>
                </a:r>
                <a:endParaRPr lang="en-US" sz="1200" dirty="0"/>
              </a:p>
              <a:p>
                <a:r>
                  <a:rPr lang="en-US" sz="2800" dirty="0"/>
                  <a:t>Parallel-Forms (Alternate-Forms) Reliability</a:t>
                </a:r>
              </a:p>
              <a:p>
                <a:endParaRPr lang="en-US" sz="1200" dirty="0" smtClean="0"/>
              </a:p>
              <a:p>
                <a:r>
                  <a:rPr lang="en-US" sz="2800" dirty="0" smtClean="0"/>
                  <a:t>Test-Retest Reliability (Temporal Stability)</a:t>
                </a:r>
              </a:p>
              <a:p>
                <a:pPr lvl="1"/>
                <a:r>
                  <a:rPr lang="en-US" sz="2400" dirty="0" smtClean="0"/>
                  <a:t>Coefficient of stability </a:t>
                </a:r>
              </a:p>
              <a:p>
                <a:pPr marL="914400" lvl="2" indent="0">
                  <a:buNone/>
                </a:pPr>
                <a:r>
                  <a:rPr lang="en-US" sz="2200" dirty="0" smtClean="0"/>
                  <a:t>Correlation between the observed scores of the same test administered at two separate occasions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13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2519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Fit </a:t>
            </a:r>
            <a:r>
              <a:rPr lang="en-US" sz="2800" dirty="0" smtClean="0"/>
              <a:t>Indexes</a:t>
            </a:r>
          </a:p>
          <a:p>
            <a:pPr lvl="1"/>
            <a:r>
              <a:rPr lang="en-US" sz="2400" dirty="0" smtClean="0"/>
              <a:t>Goodness of Fit Index (GFI)</a:t>
            </a:r>
          </a:p>
          <a:p>
            <a:pPr lvl="2"/>
            <a:r>
              <a:rPr lang="en-US" sz="2000" dirty="0" smtClean="0"/>
              <a:t>Similar to 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in multiple regression – Proportion of variance and covariance accounted for by the model. </a:t>
            </a:r>
          </a:p>
          <a:p>
            <a:pPr lvl="2"/>
            <a:r>
              <a:rPr lang="en-US" sz="2000" dirty="0" smtClean="0"/>
              <a:t>GFI </a:t>
            </a:r>
            <a:r>
              <a:rPr lang="en-US" sz="2000" dirty="0"/>
              <a:t>&gt;</a:t>
            </a:r>
            <a:r>
              <a:rPr lang="en-US" sz="2000" dirty="0" smtClean="0"/>
              <a:t> 0.90 indicates good model fit.</a:t>
            </a:r>
          </a:p>
          <a:p>
            <a:pPr lvl="2">
              <a:buBlip>
                <a:blip r:embed="rId3"/>
              </a:buBlip>
            </a:pPr>
            <a:r>
              <a:rPr lang="en-US" sz="2000" dirty="0" smtClean="0"/>
              <a:t>Limitation – Effect of number of parameters estimated</a:t>
            </a:r>
          </a:p>
          <a:p>
            <a:pPr lvl="3"/>
            <a:r>
              <a:rPr lang="en-US" sz="1800" dirty="0" smtClean="0"/>
              <a:t>Higher the number of parameters / complex models </a:t>
            </a:r>
            <a:r>
              <a:rPr lang="en-US" sz="1800" dirty="0" smtClean="0">
                <a:sym typeface="Wingdings" pitchFamily="2" charset="2"/>
              </a:rPr>
              <a:t> Higher GFI</a:t>
            </a:r>
          </a:p>
          <a:p>
            <a:pPr marL="1371600" lvl="3" indent="0">
              <a:buNone/>
            </a:pPr>
            <a:endParaRPr lang="en-US" sz="1800" dirty="0" smtClean="0"/>
          </a:p>
          <a:p>
            <a:pPr lvl="1"/>
            <a:r>
              <a:rPr lang="en-US" sz="2400" dirty="0" smtClean="0"/>
              <a:t>Adjusted Goodness of Fit Index (AGFI)</a:t>
            </a:r>
          </a:p>
          <a:p>
            <a:pPr lvl="2"/>
            <a:r>
              <a:rPr lang="en-US" sz="2000" dirty="0" smtClean="0"/>
              <a:t>Similar to GFI</a:t>
            </a:r>
          </a:p>
          <a:p>
            <a:pPr lvl="2">
              <a:buBlip>
                <a:blip r:embed="rId4"/>
              </a:buBlip>
            </a:pPr>
            <a:r>
              <a:rPr lang="en-US" sz="2000" dirty="0" smtClean="0"/>
              <a:t>Takes into account the effect of number of parameter to estimate</a:t>
            </a:r>
          </a:p>
          <a:p>
            <a:pPr lvl="2"/>
            <a:r>
              <a:rPr lang="en-US" sz="2000" dirty="0" smtClean="0"/>
              <a:t>Same criteria for model fit as for GFI</a:t>
            </a:r>
          </a:p>
        </p:txBody>
      </p:sp>
    </p:spTree>
    <p:extLst>
      <p:ext uri="{BB962C8B-B14F-4D97-AF65-F5344CB8AC3E}">
        <p14:creationId xmlns:p14="http://schemas.microsoft.com/office/powerpoint/2010/main" val="4072449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Fit Indexes</a:t>
            </a:r>
          </a:p>
          <a:p>
            <a:pPr lvl="1"/>
            <a:r>
              <a:rPr lang="en-US" sz="2400" dirty="0"/>
              <a:t>Comparative Fit Index (CFI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Indicates the proportion of improvement in fit from null model to hypothesized model.</a:t>
            </a:r>
          </a:p>
          <a:p>
            <a:pPr lvl="2">
              <a:buBlip>
                <a:blip r:embed="rId3"/>
              </a:buBlip>
            </a:pPr>
            <a:r>
              <a:rPr lang="en-US" sz="2000" dirty="0" smtClean="0"/>
              <a:t>Less influenced by sample size.</a:t>
            </a:r>
          </a:p>
          <a:p>
            <a:pPr lvl="2"/>
            <a:r>
              <a:rPr lang="en-US" sz="2000" dirty="0" smtClean="0"/>
              <a:t>CFI </a:t>
            </a:r>
            <a:r>
              <a:rPr lang="en-US" sz="2000" u="sng" dirty="0" smtClean="0"/>
              <a:t>&gt;</a:t>
            </a:r>
            <a:r>
              <a:rPr lang="en-US" sz="2000" dirty="0" smtClean="0"/>
              <a:t> 0.90 </a:t>
            </a:r>
            <a:r>
              <a:rPr lang="en-US" sz="2000" dirty="0" smtClean="0">
                <a:sym typeface="Wingdings" pitchFamily="2" charset="2"/>
              </a:rPr>
              <a:t> Acceptable model fit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Tucker Lewis Index (TLI)/Non-normed Fit Index (NNFI)</a:t>
            </a:r>
          </a:p>
          <a:p>
            <a:pPr lvl="2"/>
            <a:r>
              <a:rPr lang="en-US" sz="2000" dirty="0" smtClean="0"/>
              <a:t>Similar to CFI</a:t>
            </a:r>
          </a:p>
          <a:p>
            <a:pPr lvl="2">
              <a:buBlip>
                <a:blip r:embed="rId3"/>
              </a:buBlip>
            </a:pPr>
            <a:r>
              <a:rPr lang="en-US" sz="2000" dirty="0" smtClean="0"/>
              <a:t>Takes into account the effect of model complexity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Same criteria for model fit as for </a:t>
            </a:r>
            <a:r>
              <a:rPr lang="en-US" sz="2000" dirty="0" smtClean="0"/>
              <a:t>CFI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49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Fit Indexes</a:t>
            </a:r>
          </a:p>
          <a:p>
            <a:pPr lvl="1"/>
            <a:r>
              <a:rPr lang="en-US" sz="2400" dirty="0"/>
              <a:t>Standardized Root Mean Square Residual (SRMR)</a:t>
            </a:r>
          </a:p>
          <a:p>
            <a:pPr lvl="2"/>
            <a:r>
              <a:rPr lang="en-US" sz="2000" dirty="0" smtClean="0"/>
              <a:t>Compares  observed covariance estimates with the expected covariance if the model is correct.</a:t>
            </a:r>
            <a:endParaRPr lang="en-US" sz="2000" dirty="0"/>
          </a:p>
          <a:p>
            <a:pPr lvl="2">
              <a:buBlip>
                <a:blip r:embed="rId3"/>
              </a:buBlip>
            </a:pPr>
            <a:r>
              <a:rPr lang="en-US" sz="2000" dirty="0"/>
              <a:t> </a:t>
            </a:r>
            <a:r>
              <a:rPr lang="en-US" sz="2000" dirty="0" smtClean="0"/>
              <a:t> Sample </a:t>
            </a:r>
            <a:r>
              <a:rPr lang="en-US" sz="2000" dirty="0"/>
              <a:t>size or    number of parameters </a:t>
            </a:r>
            <a:r>
              <a:rPr lang="en-US" sz="2000" dirty="0">
                <a:sym typeface="Wingdings" pitchFamily="2" charset="2"/>
              </a:rPr>
              <a:t> smaller SRMR</a:t>
            </a:r>
            <a:endParaRPr lang="en-US" sz="2000" dirty="0"/>
          </a:p>
          <a:p>
            <a:pPr lvl="2"/>
            <a:r>
              <a:rPr lang="en-US" sz="2000" dirty="0"/>
              <a:t>SRMR &lt; 0.08 </a:t>
            </a:r>
            <a:r>
              <a:rPr lang="en-US" sz="2000" dirty="0">
                <a:sym typeface="Wingdings" pitchFamily="2" charset="2"/>
              </a:rPr>
              <a:t> acceptable fit (0 indicates perfect fit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lvl="2"/>
            <a:endParaRPr lang="en-US" sz="2000" dirty="0"/>
          </a:p>
          <a:p>
            <a:pPr lvl="1"/>
            <a:r>
              <a:rPr lang="en-US" sz="2400" dirty="0" smtClean="0"/>
              <a:t>Root Mean Square Error of Approximation (RMSEA)</a:t>
            </a:r>
          </a:p>
          <a:p>
            <a:pPr lvl="2"/>
            <a:r>
              <a:rPr lang="en-US" sz="2000" dirty="0"/>
              <a:t>Similar to RMSEA.</a:t>
            </a:r>
          </a:p>
          <a:p>
            <a:pPr lvl="2">
              <a:buBlip>
                <a:blip r:embed="rId4"/>
              </a:buBlip>
            </a:pPr>
            <a:r>
              <a:rPr lang="en-US" sz="2000" dirty="0"/>
              <a:t>Less </a:t>
            </a:r>
            <a:r>
              <a:rPr lang="en-US" sz="2000" dirty="0" smtClean="0"/>
              <a:t>affected </a:t>
            </a:r>
            <a:r>
              <a:rPr lang="en-US" sz="2000" dirty="0"/>
              <a:t>by the sample size.</a:t>
            </a:r>
          </a:p>
          <a:p>
            <a:pPr lvl="2"/>
            <a:r>
              <a:rPr lang="en-US" sz="2000" dirty="0"/>
              <a:t>Confidence intervals can also be </a:t>
            </a:r>
            <a:r>
              <a:rPr lang="en-US" sz="2000" dirty="0" smtClean="0"/>
              <a:t>computed.</a:t>
            </a:r>
          </a:p>
          <a:p>
            <a:pPr lvl="2"/>
            <a:r>
              <a:rPr lang="en-US" sz="2000" dirty="0" smtClean="0"/>
              <a:t>RMSEA &lt; 0.08 </a:t>
            </a:r>
            <a:r>
              <a:rPr lang="en-US" sz="2000" dirty="0" smtClean="0">
                <a:sym typeface="Wingdings" pitchFamily="2" charset="2"/>
              </a:rPr>
              <a:t> acceptable fit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52600" y="29718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429000" y="29718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3607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Fit Indexes</a:t>
            </a:r>
          </a:p>
          <a:p>
            <a:pPr lvl="1"/>
            <a:r>
              <a:rPr lang="en-US" sz="2400" dirty="0" err="1" smtClean="0"/>
              <a:t>Akaike</a:t>
            </a:r>
            <a:r>
              <a:rPr lang="en-US" sz="2400" dirty="0" smtClean="0"/>
              <a:t> Information Criterion (AIC) and 	         Bayesian Information Criterion (BIC)</a:t>
            </a:r>
          </a:p>
          <a:p>
            <a:pPr lvl="2"/>
            <a:r>
              <a:rPr lang="en-US" sz="2000" dirty="0" smtClean="0"/>
              <a:t>Useful for comparing alternative factor models.</a:t>
            </a:r>
          </a:p>
          <a:p>
            <a:pPr lvl="2"/>
            <a:r>
              <a:rPr lang="en-US" sz="2000" dirty="0" smtClean="0"/>
              <a:t>Model with smaller AIC/BIC value has better fit.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Other Indexes</a:t>
            </a:r>
          </a:p>
          <a:p>
            <a:pPr lvl="2"/>
            <a:r>
              <a:rPr lang="en-US" sz="2000" dirty="0" smtClean="0"/>
              <a:t>Chi-square to degrees of freedom ratio (</a:t>
            </a:r>
            <a:r>
              <a:rPr lang="el-GR" sz="2000" i="1" dirty="0"/>
              <a:t>χ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/</a:t>
            </a:r>
            <a:r>
              <a:rPr lang="en-US" sz="2000" i="1" dirty="0" err="1" smtClean="0"/>
              <a:t>df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Normed Fit Index (NFI)</a:t>
            </a:r>
          </a:p>
          <a:p>
            <a:pPr lvl="2"/>
            <a:r>
              <a:rPr lang="en-US" sz="2000" dirty="0" smtClean="0"/>
              <a:t>Relative Fit Index (RFI)</a:t>
            </a:r>
            <a:endParaRPr lang="en-US" sz="2000" dirty="0"/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25033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Model Fit Indexes - Summary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91862"/>
              </p:ext>
            </p:extLst>
          </p:nvPr>
        </p:nvGraphicFramePr>
        <p:xfrm>
          <a:off x="457200" y="2057400"/>
          <a:ext cx="8440644" cy="38100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30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712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Fit Indexes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Model Fit Criteria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Acceptable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Good/Close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Excellent or Exact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2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Pearson chi-square </a:t>
                      </a:r>
                      <a:r>
                        <a:rPr lang="en-US" sz="1600" kern="1200" dirty="0" smtClean="0"/>
                        <a:t>(</a:t>
                      </a:r>
                      <a:r>
                        <a:rPr lang="el-GR" sz="1600" kern="1200" dirty="0" smtClean="0"/>
                        <a:t>χ</a:t>
                      </a:r>
                      <a:r>
                        <a:rPr lang="en-US" sz="1600" kern="1200" baseline="30000" dirty="0" smtClean="0"/>
                        <a:t>2</a:t>
                      </a:r>
                      <a:r>
                        <a:rPr lang="en-US" sz="1600" kern="1200" dirty="0" smtClean="0"/>
                        <a:t>)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p </a:t>
                      </a:r>
                      <a:r>
                        <a:rPr lang="en-US" sz="1600" dirty="0" smtClean="0"/>
                        <a:t>&gt; 0.05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2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Chi-square to degrees of freedom ratio (</a:t>
                      </a:r>
                      <a:r>
                        <a:rPr lang="el-GR" sz="1600" kern="1200" dirty="0" smtClean="0"/>
                        <a:t>χ</a:t>
                      </a:r>
                      <a:r>
                        <a:rPr lang="en-US" sz="1600" kern="1200" baseline="30000" dirty="0" smtClean="0"/>
                        <a:t>2</a:t>
                      </a:r>
                      <a:r>
                        <a:rPr lang="en-US" sz="1600" kern="1200" dirty="0" smtClean="0"/>
                        <a:t>/</a:t>
                      </a:r>
                      <a:r>
                        <a:rPr lang="en-US" sz="1600" kern="1200" dirty="0" err="1" smtClean="0"/>
                        <a:t>df</a:t>
                      </a:r>
                      <a:r>
                        <a:rPr lang="en-US" sz="1600" kern="1200" dirty="0" smtClean="0"/>
                        <a:t>)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2.0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Goodness of fit (GFI)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0.90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9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Adjusted goodness</a:t>
                      </a:r>
                      <a:r>
                        <a:rPr lang="en-US" sz="1600" baseline="0" dirty="0" smtClean="0"/>
                        <a:t> of fit (AGFI)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0.90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Comparative fit index (CFI)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0.90 – 0.95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0.95 – 0.99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1.00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9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Tucker-Lewis index (TLI)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0.90 – 0.95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0.95 – 0.99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1.00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9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Standardized root mean square residual (SRMR)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&lt; 0.08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78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</a:t>
                      </a:r>
                      <a:r>
                        <a:rPr lang="en-US" sz="1600" baseline="0" dirty="0" smtClean="0"/>
                        <a:t> mean square error of approximation (RMSEA)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0.05 – 0.08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0.05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LCL</a:t>
                      </a:r>
                      <a:r>
                        <a:rPr lang="en-US" sz="1600" baseline="0" dirty="0" smtClean="0"/>
                        <a:t> ~ 0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UCL &lt; 0.08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6397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 – Structure model of FTND-ST</a:t>
            </a:r>
          </a:p>
          <a:p>
            <a:pPr lvl="1"/>
            <a:r>
              <a:rPr lang="en-US" sz="2000" dirty="0" smtClean="0"/>
              <a:t>Unidimensional vs. multidimensional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47797"/>
            <a:ext cx="6705600" cy="38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260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4572000"/>
            <a:ext cx="38100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Model C: </a:t>
            </a:r>
            <a:r>
              <a:rPr lang="en-US" sz="2200" dirty="0" err="1" smtClean="0"/>
              <a:t>Unidimensional</a:t>
            </a:r>
            <a:endParaRPr lang="en-US" sz="22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35" y="5029200"/>
            <a:ext cx="359126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8" y="2133600"/>
            <a:ext cx="3375903" cy="212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133600"/>
            <a:ext cx="3327734" cy="212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6002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200" dirty="0" smtClean="0"/>
              <a:t>Model A: Two-factor solution</a:t>
            </a:r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29200" y="16002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200" dirty="0" smtClean="0"/>
              <a:t>Model B: Two-factor solution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674951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AMOS Results – Model 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98539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AMOS Results – Model A</a:t>
            </a:r>
            <a:endParaRPr lang="en-US" sz="20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828800" cy="115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Arrow Connector 41"/>
          <p:cNvCxnSpPr/>
          <p:nvPr/>
        </p:nvCxnSpPr>
        <p:spPr>
          <a:xfrm>
            <a:off x="304800" y="2895600"/>
            <a:ext cx="533400" cy="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04800" y="3352800"/>
            <a:ext cx="533400" cy="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42" y="3505200"/>
            <a:ext cx="464365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0469"/>
            <a:ext cx="1924127" cy="140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90800" y="3886200"/>
            <a:ext cx="4034058" cy="571500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19799" y="5368413"/>
            <a:ext cx="1143001" cy="803787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260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AMOS Results – Model A</a:t>
            </a:r>
            <a:endParaRPr lang="en-US" sz="20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828800" cy="115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37" y="2590801"/>
            <a:ext cx="495360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6668" y="2998838"/>
            <a:ext cx="4634132" cy="506362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017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Methods to measure internal </a:t>
            </a:r>
            <a:r>
              <a:rPr lang="en-US" sz="2800" dirty="0"/>
              <a:t>c</a:t>
            </a:r>
            <a:r>
              <a:rPr lang="en-US" sz="2800" dirty="0" smtClean="0"/>
              <a:t>onsistency reliability for scale validation</a:t>
            </a:r>
          </a:p>
          <a:p>
            <a:pPr lvl="1"/>
            <a:r>
              <a:rPr lang="en-US" sz="2400" dirty="0" err="1" smtClean="0"/>
              <a:t>Cronbach’s</a:t>
            </a:r>
            <a:r>
              <a:rPr lang="en-US" sz="2400" dirty="0" smtClean="0"/>
              <a:t> alpha</a:t>
            </a:r>
          </a:p>
          <a:p>
            <a:pPr lvl="1"/>
            <a:r>
              <a:rPr lang="en-US" sz="2400" dirty="0" smtClean="0"/>
              <a:t>Item-total correlation</a:t>
            </a:r>
          </a:p>
          <a:p>
            <a:pPr lvl="1"/>
            <a:r>
              <a:rPr lang="en-US" sz="2400" dirty="0" smtClean="0"/>
              <a:t>Inter-item correlation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98983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SAS </a:t>
            </a:r>
            <a:r>
              <a:rPr lang="en-US" sz="2800" dirty="0"/>
              <a:t>Syntax – Model A</a:t>
            </a:r>
            <a:endParaRPr lang="en-US" sz="2800" dirty="0" smtClean="0"/>
          </a:p>
          <a:p>
            <a:pPr marL="0" indent="0">
              <a:buNone/>
            </a:pPr>
            <a:endParaRPr lang="en-US" sz="800" dirty="0"/>
          </a:p>
          <a:p>
            <a:pPr marL="225425" indent="0">
              <a:buNone/>
            </a:pPr>
            <a:r>
              <a:rPr lang="en-US" sz="1600" b="1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80"/>
                </a:solidFill>
                <a:latin typeface="Courier New"/>
              </a:rPr>
              <a:t>Calis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=OSCTR_CFA;</a:t>
            </a:r>
          </a:p>
          <a:p>
            <a:pPr marL="225425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Factor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pPr marL="225425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      Factor1 ---&gt; FTND_1,</a:t>
            </a:r>
          </a:p>
          <a:p>
            <a:pPr marL="225425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      Factor1 ---&gt; FTND_3,</a:t>
            </a:r>
          </a:p>
          <a:p>
            <a:pPr marL="225425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      Factor1 ---&gt; FTND_5,</a:t>
            </a:r>
          </a:p>
          <a:p>
            <a:pPr marL="225425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      Factor2 ---&gt; FTND_2,</a:t>
            </a:r>
          </a:p>
          <a:p>
            <a:pPr marL="225425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      Factor2 ---&gt; FTND_4,</a:t>
            </a:r>
          </a:p>
          <a:p>
            <a:pPr marL="225425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      Factor2 ---&gt; FTND_6;</a:t>
            </a:r>
          </a:p>
          <a:p>
            <a:pPr marL="225425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1600" dirty="0" err="1">
                <a:solidFill>
                  <a:srgbClr val="0000FF"/>
                </a:solidFill>
                <a:latin typeface="Courier New"/>
              </a:rPr>
              <a:t>Pvar</a:t>
            </a:r>
            <a:endParaRPr lang="en-US" sz="1600" dirty="0">
              <a:solidFill>
                <a:srgbClr val="0000FF"/>
              </a:solidFill>
              <a:latin typeface="Courier New"/>
            </a:endParaRPr>
          </a:p>
          <a:p>
            <a:pPr marL="225425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      Factor1 = </a:t>
            </a:r>
            <a:r>
              <a:rPr lang="en-US" sz="1600" b="1" dirty="0">
                <a:solidFill>
                  <a:srgbClr val="008080"/>
                </a:solidFill>
                <a:latin typeface="Courier New"/>
              </a:rPr>
              <a:t>1.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</a:t>
            </a:r>
          </a:p>
          <a:p>
            <a:pPr marL="225425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      Factor2 = </a:t>
            </a:r>
            <a:r>
              <a:rPr lang="en-US" sz="1600" b="1" dirty="0">
                <a:solidFill>
                  <a:srgbClr val="008080"/>
                </a:solidFill>
                <a:latin typeface="Courier New"/>
              </a:rPr>
              <a:t>1.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225425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1600" dirty="0" err="1">
                <a:solidFill>
                  <a:srgbClr val="0000FF"/>
                </a:solidFill>
                <a:latin typeface="Courier New"/>
              </a:rPr>
              <a:t>Fitindex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NoIndexType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On(only)=[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Chisq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df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ProbChi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GFI			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BentlerCFI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SRMSR RMSEA_LL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RMSEA UL_RMSEA];</a:t>
            </a:r>
          </a:p>
          <a:p>
            <a:pPr marL="225425" indent="0">
              <a:buNone/>
            </a:pPr>
            <a:r>
              <a:rPr lang="en-US" sz="1600" b="1" dirty="0">
                <a:solidFill>
                  <a:srgbClr val="00008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80"/>
                </a:solidFill>
                <a:latin typeface="Courier New"/>
              </a:rPr>
              <a:t> Run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1600" dirty="0" smtClea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828800" cy="115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8260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7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SAS </a:t>
            </a:r>
            <a:r>
              <a:rPr lang="en-US" sz="2800" dirty="0" smtClean="0"/>
              <a:t>Output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Factor Loadings</a:t>
            </a:r>
            <a:endParaRPr lang="en-US" sz="24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828800" cy="115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0" y="1920240"/>
            <a:ext cx="4633913" cy="46755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23560" y="2706624"/>
            <a:ext cx="533400" cy="152401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3560" y="4005072"/>
            <a:ext cx="533400" cy="152401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23560" y="5303520"/>
            <a:ext cx="533400" cy="152401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5943600"/>
            <a:ext cx="533400" cy="152401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4663440"/>
            <a:ext cx="533400" cy="152401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3352800"/>
            <a:ext cx="533400" cy="15240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107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7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SAS </a:t>
            </a:r>
            <a:r>
              <a:rPr lang="en-US" sz="2800" dirty="0"/>
              <a:t>Output – Model A</a:t>
            </a:r>
            <a:endParaRPr lang="en-US" sz="2800" dirty="0" smtClean="0"/>
          </a:p>
          <a:p>
            <a:pPr marL="0" indent="519113">
              <a:buNone/>
            </a:pPr>
            <a:r>
              <a:rPr lang="en-US" sz="2400" dirty="0" smtClean="0"/>
              <a:t>Fit Summary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55063"/>
            <a:ext cx="6722997" cy="2631337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828800" cy="115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8260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AMOS Results – Model 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30011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AMOS Results – Model B</a:t>
            </a:r>
            <a:endParaRPr lang="en-US" sz="20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04800" y="2826774"/>
            <a:ext cx="533400" cy="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04800" y="3276600"/>
            <a:ext cx="533400" cy="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002" y="1524000"/>
            <a:ext cx="214459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53" y="2057400"/>
            <a:ext cx="2031481" cy="134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441289"/>
            <a:ext cx="4829175" cy="33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86025" y="3733800"/>
            <a:ext cx="4105275" cy="609600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19800" y="5486400"/>
            <a:ext cx="1143001" cy="723900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796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AMOS Results – Model B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002" y="1524000"/>
            <a:ext cx="214459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89" y="2743200"/>
            <a:ext cx="5323313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3688" y="3124200"/>
            <a:ext cx="4953311" cy="609600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276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AMOS Results – Model C</a:t>
            </a:r>
          </a:p>
        </p:txBody>
      </p:sp>
    </p:spTree>
    <p:extLst>
      <p:ext uri="{BB962C8B-B14F-4D97-AF65-F5344CB8AC3E}">
        <p14:creationId xmlns:p14="http://schemas.microsoft.com/office/powerpoint/2010/main" val="15917702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AMOS Results – Model C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590800" cy="12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0899"/>
            <a:ext cx="2057400" cy="148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41" y="3581400"/>
            <a:ext cx="479046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46083" y="3958713"/>
            <a:ext cx="4183317" cy="537087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91728" y="5562599"/>
            <a:ext cx="1120322" cy="765107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1584" y="2895600"/>
            <a:ext cx="522816" cy="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1584" y="3352800"/>
            <a:ext cx="522816" cy="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8260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AMOS Results – Model C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590800" cy="12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74" y="2362200"/>
            <a:ext cx="5334000" cy="309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4174" y="2743200"/>
            <a:ext cx="5021826" cy="609600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06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343399"/>
          </a:xfrm>
        </p:spPr>
        <p:txBody>
          <a:bodyPr/>
          <a:lstStyle/>
          <a:p>
            <a:r>
              <a:rPr lang="en-US" sz="2800" dirty="0" smtClean="0"/>
              <a:t>Revising the factor model</a:t>
            </a:r>
          </a:p>
          <a:p>
            <a:pPr lvl="1"/>
            <a:r>
              <a:rPr lang="en-US" sz="2400" dirty="0" smtClean="0"/>
              <a:t>Fit of the hypothesized model is not satisfactory</a:t>
            </a:r>
          </a:p>
          <a:p>
            <a:pPr lvl="1"/>
            <a:r>
              <a:rPr lang="en-US" sz="2400" dirty="0" smtClean="0"/>
              <a:t>Model </a:t>
            </a:r>
            <a:r>
              <a:rPr lang="en-US" sz="2400" dirty="0" err="1" smtClean="0"/>
              <a:t>respecification</a:t>
            </a:r>
            <a:r>
              <a:rPr lang="en-US" sz="2400" dirty="0" smtClean="0"/>
              <a:t> is performed</a:t>
            </a:r>
          </a:p>
          <a:p>
            <a:pPr lvl="1"/>
            <a:r>
              <a:rPr lang="en-US" sz="2400" dirty="0" smtClean="0"/>
              <a:t>Model modification indexes help in </a:t>
            </a:r>
            <a:r>
              <a:rPr lang="en-US" sz="2400" dirty="0" err="1" smtClean="0"/>
              <a:t>respecifiying</a:t>
            </a:r>
            <a:r>
              <a:rPr lang="en-US" sz="2400" dirty="0" smtClean="0"/>
              <a:t> the model</a:t>
            </a:r>
          </a:p>
          <a:p>
            <a:pPr lvl="2"/>
            <a:r>
              <a:rPr lang="en-US" sz="2000" dirty="0" smtClean="0"/>
              <a:t>Help determine parameters in the model which are </a:t>
            </a:r>
            <a:r>
              <a:rPr lang="en-US" sz="2000" dirty="0" err="1" smtClean="0"/>
              <a:t>misspecified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Identify constraints in the model.</a:t>
            </a:r>
          </a:p>
          <a:p>
            <a:pPr lvl="2"/>
            <a:r>
              <a:rPr lang="en-US" sz="2000" dirty="0" smtClean="0"/>
              <a:t>E.g., Correlation between two factors which was not specified in the original model or correlation between two indicators’ error terms.</a:t>
            </a:r>
          </a:p>
          <a:p>
            <a:pPr lvl="2"/>
            <a:r>
              <a:rPr lang="en-US" sz="2000" dirty="0" smtClean="0"/>
              <a:t>Modification Index (MI) Value - Freeing the specified constraint will lower the chi-square value.</a:t>
            </a:r>
          </a:p>
          <a:p>
            <a:pPr lvl="2"/>
            <a:r>
              <a:rPr lang="en-US" sz="2000" dirty="0" smtClean="0"/>
              <a:t>Identified constraints should be freed one at a time.</a:t>
            </a:r>
          </a:p>
          <a:p>
            <a:pPr marL="461963" lvl="2" indent="0">
              <a:buNone/>
            </a:pPr>
            <a:r>
              <a:rPr lang="en-US" sz="2000" i="1" dirty="0" err="1" smtClean="0"/>
              <a:t>Respecification</a:t>
            </a:r>
            <a:r>
              <a:rPr lang="en-US" sz="2000" i="1" dirty="0" smtClean="0"/>
              <a:t> based on MI should be aligned with the theoretical framework of the model (scale).</a:t>
            </a:r>
            <a:endParaRPr lang="en-US" sz="2000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494546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Cronbach’s</a:t>
            </a:r>
            <a:r>
              <a:rPr lang="en-US" sz="2800" dirty="0" smtClean="0"/>
              <a:t> Alpha (Coefficient Alpha)</a:t>
            </a:r>
          </a:p>
          <a:p>
            <a:pPr lvl="1"/>
            <a:r>
              <a:rPr lang="en-US" sz="2400" dirty="0" smtClean="0"/>
              <a:t>Most commonly used measure of internal consistency reliability</a:t>
            </a:r>
          </a:p>
          <a:p>
            <a:pPr lvl="1"/>
            <a:r>
              <a:rPr lang="en-US" sz="2400" dirty="0" smtClean="0"/>
              <a:t>Calculation slightly complex</a:t>
            </a:r>
          </a:p>
          <a:p>
            <a:pPr lvl="1"/>
            <a:r>
              <a:rPr lang="en-US" sz="2400" dirty="0" smtClean="0"/>
              <a:t>Assumptions</a:t>
            </a:r>
          </a:p>
          <a:p>
            <a:pPr lvl="2"/>
            <a:r>
              <a:rPr lang="en-US" sz="2000" dirty="0"/>
              <a:t>Errors are not correlated with one </a:t>
            </a:r>
            <a:r>
              <a:rPr lang="en-US" sz="2000" dirty="0" smtClean="0"/>
              <a:t>another</a:t>
            </a:r>
          </a:p>
          <a:p>
            <a:pPr lvl="2"/>
            <a:r>
              <a:rPr lang="en-US" sz="2000" dirty="0" smtClean="0"/>
              <a:t>Other assumptions of essentially tau-equivalent  model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“</a:t>
            </a:r>
            <a:r>
              <a:rPr lang="en-US" sz="2000" i="1" dirty="0" smtClean="0"/>
              <a:t>Alpha is the proportion of a scale’s total variance that is attributable to a common source</a:t>
            </a:r>
            <a:r>
              <a:rPr lang="en-US" sz="2000" dirty="0" smtClean="0"/>
              <a:t>”</a:t>
            </a:r>
            <a:endParaRPr lang="en-US" sz="2400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76175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AMOS Results – Model C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590800" cy="12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3962400" cy="416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0600" y="3048000"/>
            <a:ext cx="2819400" cy="609601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29718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M.I.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Anticipated decrease in chi-square if this constrain is freed.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you repeat the analysis treating the covariance between e2 and e1 as a free parameter, the discrepancy will fall by at least 6.216.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If you repeat the analysis treating the covariance between e2 and e1 as a free parameter, its estimate will become larger by approximately 0.121 than it is in the present analysis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97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AMOS Results – </a:t>
            </a:r>
            <a:r>
              <a:rPr lang="en-US" sz="2800" dirty="0" err="1" smtClean="0"/>
              <a:t>Respecified</a:t>
            </a:r>
            <a:r>
              <a:rPr lang="en-US" sz="2800" dirty="0" smtClean="0"/>
              <a:t> Model </a:t>
            </a:r>
            <a:r>
              <a:rPr lang="en-US" sz="2800" dirty="0"/>
              <a:t>C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61325"/>
            <a:ext cx="2985822" cy="21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69936"/>
            <a:ext cx="2278404" cy="148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07854"/>
            <a:ext cx="4419600" cy="305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84438" y="4114800"/>
            <a:ext cx="3859161" cy="533401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5321709" y="5574890"/>
            <a:ext cx="1079091" cy="761999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839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AMOS Results – </a:t>
            </a:r>
            <a:r>
              <a:rPr lang="en-US" sz="2800" dirty="0" err="1" smtClean="0"/>
              <a:t>Respecified</a:t>
            </a:r>
            <a:r>
              <a:rPr lang="en-US" sz="2800" dirty="0" smtClean="0"/>
              <a:t> Model </a:t>
            </a:r>
            <a:r>
              <a:rPr lang="en-US" sz="2800" dirty="0"/>
              <a:t>C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61325"/>
            <a:ext cx="2985822" cy="21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362200"/>
            <a:ext cx="510177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5799" y="2743201"/>
            <a:ext cx="4876801" cy="533401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816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Confirmatory 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Table 5. Comparison of structure models of FTND-ST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19202"/>
              </p:ext>
            </p:extLst>
          </p:nvPr>
        </p:nvGraphicFramePr>
        <p:xfrm>
          <a:off x="609600" y="2133600"/>
          <a:ext cx="7722470" cy="368822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981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6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756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Model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Fit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</a:t>
                      </a:r>
                      <a:r>
                        <a:rPr lang="en-US" sz="12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GFI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CFI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TLI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SRMR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RMSEA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(90%CI)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AIC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4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A: Two Factors</a:t>
                      </a:r>
                    </a:p>
                    <a:p>
                      <a:pPr marL="0" marR="0" indent="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</a:t>
                      </a:r>
                      <a:r>
                        <a:rPr lang="en-US" sz="12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r>
                        <a:rPr lang="en-US" sz="12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 Items 1,3,5</a:t>
                      </a:r>
                    </a:p>
                    <a:p>
                      <a:pPr marL="0" marR="0" indent="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Factor 2 Items 2,4,6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17.248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(df=8,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p=0.028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(0.035. 0.830)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43.248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5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B: Two Factors</a:t>
                      </a:r>
                    </a:p>
                    <a:p>
                      <a:pPr marL="0" marR="0" indent="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</a:t>
                      </a:r>
                      <a:r>
                        <a:rPr lang="en-US" sz="12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r>
                        <a:rPr lang="en-US" sz="12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 Items 1,3,5</a:t>
                      </a:r>
                    </a:p>
                    <a:p>
                      <a:pPr marL="0" marR="0" indent="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Factor 2 Items 1,2,4,6</a:t>
                      </a:r>
                      <a:endParaRPr lang="en-U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13.507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df=7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p=0.061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(0.000, 0.179)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41.507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C: Single Factor</a:t>
                      </a:r>
                    </a:p>
                    <a:p>
                      <a:pPr marL="0" marR="0" indent="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Unidimensional</a:t>
                      </a:r>
                      <a:r>
                        <a:rPr lang="en-US" sz="12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Scale)</a:t>
                      </a:r>
                      <a:endParaRPr lang="en-US" sz="12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17.329</a:t>
                      </a:r>
                    </a:p>
                    <a:p>
                      <a:pPr algn="ctr"/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=9, p=0.044)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0.099</a:t>
                      </a:r>
                    </a:p>
                    <a:p>
                      <a:pPr algn="ctr"/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(0.016, 0.169)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C: Single Factor*</a:t>
                      </a:r>
                    </a:p>
                    <a:p>
                      <a:pPr marL="0" marR="0" indent="16668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Unidimensional</a:t>
                      </a:r>
                      <a:r>
                        <a:rPr lang="en-US" sz="12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Scale)</a:t>
                      </a:r>
                      <a:endParaRPr lang="en-US" sz="12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9.147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=8, </a:t>
                      </a:r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p=0.33</a:t>
                      </a: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0.967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(0.000, 0.131)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35.147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66800" y="5881300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*  Model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respecification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was performed by specifying correlated error between items 1 and 2. </a:t>
            </a:r>
          </a:p>
        </p:txBody>
      </p:sp>
    </p:spTree>
    <p:extLst>
      <p:ext uri="{BB962C8B-B14F-4D97-AF65-F5344CB8AC3E}">
        <p14:creationId xmlns:p14="http://schemas.microsoft.com/office/powerpoint/2010/main" val="9661091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Factor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Important considerations</a:t>
            </a:r>
          </a:p>
          <a:p>
            <a:pPr lvl="1"/>
            <a:r>
              <a:rPr lang="en-US" sz="2400" dirty="0" smtClean="0"/>
              <a:t>EFA vs. CFA</a:t>
            </a:r>
          </a:p>
          <a:p>
            <a:pPr lvl="1"/>
            <a:r>
              <a:rPr lang="en-US" sz="2400" dirty="0" smtClean="0"/>
              <a:t>Sample size</a:t>
            </a:r>
          </a:p>
          <a:p>
            <a:pPr lvl="1"/>
            <a:r>
              <a:rPr lang="en-US" sz="2400" dirty="0" smtClean="0"/>
              <a:t>First-order model vs. higher-order factor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1091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599"/>
            <a:ext cx="8229600" cy="2895601"/>
          </a:xfrm>
        </p:spPr>
        <p:txBody>
          <a:bodyPr/>
          <a:lstStyle/>
          <a:p>
            <a:r>
              <a:rPr lang="en-US" sz="4000" dirty="0" smtClean="0"/>
              <a:t>Validity</a:t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Diagnostic Accuracy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555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Validity of diagnostic scales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Measures of diagnostic accuracy</a:t>
                </a:r>
              </a:p>
              <a:p>
                <a:pPr lvl="1"/>
                <a:r>
                  <a:rPr lang="en-US" sz="2400" dirty="0" smtClean="0"/>
                  <a:t>Receiver Operating Characteristic (ROC) Curve</a:t>
                </a:r>
              </a:p>
              <a:p>
                <a:pPr lvl="2"/>
                <a:r>
                  <a:rPr lang="en-US" sz="2000" dirty="0"/>
                  <a:t>Area Under the Curve (AUC</a:t>
                </a:r>
                <a:r>
                  <a:rPr lang="en-US" sz="2000" dirty="0" smtClean="0"/>
                  <a:t>)</a:t>
                </a:r>
              </a:p>
              <a:p>
                <a:pPr lvl="1"/>
                <a:r>
                  <a:rPr lang="en-US" sz="2400" dirty="0" smtClean="0"/>
                  <a:t>Sensitivity and Specificity</a:t>
                </a:r>
              </a:p>
              <a:p>
                <a:pPr marL="457200" lvl="1" indent="0">
                  <a:buNone/>
                </a:pPr>
                <a:endParaRPr lang="en-US" sz="1200" dirty="0" smtClean="0"/>
              </a:p>
              <a:p>
                <a:pPr lvl="1"/>
                <a:r>
                  <a:rPr lang="en-US" sz="2400" dirty="0" smtClean="0"/>
                  <a:t>Optimal </a:t>
                </a:r>
                <a:r>
                  <a:rPr lang="en-US" sz="2400" dirty="0"/>
                  <a:t>cutoff score for continuous </a:t>
                </a:r>
                <a:r>
                  <a:rPr lang="en-US" sz="2400" dirty="0" smtClean="0"/>
                  <a:t>scales</a:t>
                </a:r>
              </a:p>
              <a:p>
                <a:pPr lvl="2"/>
                <a:r>
                  <a:rPr lang="en-US" sz="2000" dirty="0" smtClean="0"/>
                  <a:t>Cost criterion </a:t>
                </a:r>
              </a:p>
              <a:p>
                <a:pPr marL="1371600" lvl="3" indent="0">
                  <a:buNone/>
                </a:pPr>
                <a:r>
                  <a:rPr lang="en-US" sz="1600" dirty="0" smtClean="0"/>
                  <a:t>Minimize financial cost, disease severity/health impact, etc.</a:t>
                </a:r>
              </a:p>
              <a:p>
                <a:pPr lvl="2"/>
                <a:r>
                  <a:rPr lang="en-US" sz="2000" dirty="0" err="1" smtClean="0"/>
                  <a:t>Youden’s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Index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Youden’s</a:t>
                </a:r>
                <a:r>
                  <a:rPr lang="en-US" sz="2000" dirty="0" smtClean="0"/>
                  <a:t> </a:t>
                </a:r>
                <a:r>
                  <a:rPr lang="en-US" sz="2000" i="1" dirty="0" smtClean="0"/>
                  <a:t>J Statistics</a:t>
                </a:r>
                <a:r>
                  <a:rPr lang="en-US" sz="2000" dirty="0" smtClean="0"/>
                  <a:t>)</a:t>
                </a:r>
              </a:p>
              <a:p>
                <a:pPr marL="1371600" lvl="3" indent="0">
                  <a:buNone/>
                </a:pPr>
                <a:r>
                  <a:rPr lang="en-US" sz="1600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J = Sensitivity + Specificity - 1</a:t>
                </a:r>
              </a:p>
              <a:p>
                <a:pPr lvl="2"/>
                <a:r>
                  <a:rPr lang="en-US" sz="2000" dirty="0" smtClean="0"/>
                  <a:t>Distance to 0,1 (</a:t>
                </a:r>
                <a:r>
                  <a:rPr lang="en-US" sz="2000" i="1" dirty="0" smtClean="0"/>
                  <a:t>d</a:t>
                </a:r>
                <a:r>
                  <a:rPr lang="en-US" sz="2000" dirty="0" smtClean="0"/>
                  <a:t>)</a:t>
                </a: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𝑆𝑒𝑛𝑠𝑖𝑡𝑖𝑣𝑖𝑡𝑦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𝑆𝑝𝑒𝑐𝑖𝑓𝑖𝑐𝑡𝑦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 smtClean="0"/>
              </a:p>
              <a:p>
                <a:pPr lvl="2"/>
                <a:r>
                  <a:rPr lang="en-US" sz="2000" dirty="0" smtClean="0"/>
                  <a:t>Other functions of sensitivity and specificity</a:t>
                </a:r>
                <a:endParaRPr lang="en-US" sz="2000" dirty="0"/>
              </a:p>
              <a:p>
                <a:pPr lvl="1"/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13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1091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Validity of diagnostic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ROC Curve</a:t>
            </a:r>
          </a:p>
          <a:p>
            <a:pPr marL="461963" indent="0">
              <a:buNone/>
            </a:pPr>
            <a:r>
              <a:rPr lang="en-US" sz="2400" i="1" dirty="0" smtClean="0"/>
              <a:t>Example: Diagnostic accuracy of FTND-ST for TDS based dependence diagnosis </a:t>
            </a:r>
          </a:p>
          <a:p>
            <a:pPr marL="457200" lvl="1" indent="0">
              <a:buNone/>
            </a:pPr>
            <a:r>
              <a:rPr lang="en-US" sz="2400" dirty="0" smtClean="0"/>
              <a:t>SAS Syntax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000" dirty="0" smtClean="0"/>
              <a:t>Only ROC curve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914400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ODS Graphics ON;</a:t>
            </a:r>
          </a:p>
          <a:p>
            <a:pPr marL="914400" indent="0">
              <a:buNone/>
            </a:pPr>
            <a:r>
              <a:rPr lang="en-US" sz="18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Logistic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=FTND </a:t>
            </a:r>
            <a:r>
              <a:rPr lang="en-US" sz="18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Descending Plots=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ROC</a:t>
            </a: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914400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Model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TDSDiag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8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FTNDTotal</a:t>
            </a: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914400" indent="0">
              <a:buNone/>
            </a:pPr>
            <a:r>
              <a:rPr lang="en-US" sz="18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914400" indent="0">
              <a:buNone/>
            </a:pPr>
            <a:r>
              <a:rPr lang="en-U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Quit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914400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Graphics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OFF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248400" y="4389120"/>
            <a:ext cx="1219200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481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Validity of diagnostic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ROC Curve</a:t>
            </a:r>
          </a:p>
          <a:p>
            <a:pPr marL="457200" lvl="1" indent="0">
              <a:buNone/>
            </a:pPr>
            <a:r>
              <a:rPr lang="en-US" sz="2400" dirty="0" smtClean="0"/>
              <a:t>SAS Syntax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914400" indent="0">
              <a:buNone/>
            </a:pPr>
            <a:r>
              <a:rPr lang="en-US" sz="18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ODS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Graphics ON;</a:t>
            </a:r>
          </a:p>
          <a:p>
            <a:pPr marL="914400" indent="0">
              <a:buNone/>
            </a:pPr>
            <a:r>
              <a:rPr lang="en-US" sz="18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Logistic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=FTND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Descending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914400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Model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TDSDiag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FTNDTotal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/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OUTROC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=ROC ;</a:t>
            </a:r>
          </a:p>
          <a:p>
            <a:pPr marL="914400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ROC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US" sz="1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ROCContrast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914400" indent="0">
              <a:buNone/>
            </a:pPr>
            <a:r>
              <a:rPr lang="en-U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914400" indent="0">
              <a:buNone/>
            </a:pPr>
            <a:r>
              <a:rPr lang="en-US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Quit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914400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Graphics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OFF</a:t>
            </a: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914400" indent="-452438">
              <a:buNone/>
            </a:pPr>
            <a:endParaRPr lang="en-US" sz="1200" dirty="0" smtClean="0"/>
          </a:p>
          <a:p>
            <a:pPr marL="1376363" indent="-914400">
              <a:buNone/>
            </a:pPr>
            <a:r>
              <a:rPr lang="en-US" sz="1800" dirty="0">
                <a:solidFill>
                  <a:srgbClr val="0000FF"/>
                </a:solidFill>
              </a:rPr>
              <a:t>OUTROC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</a:rPr>
              <a:t>:</a:t>
            </a:r>
            <a:r>
              <a:rPr lang="en-US" sz="1800" dirty="0" smtClean="0"/>
              <a:t> Generates a dataset with sensitivity and 1-specificity for each possible threshold value plotted in the ROC. Dataset is used for subsequent analysis</a:t>
            </a:r>
          </a:p>
          <a:p>
            <a:pPr marL="1376363" indent="-914400">
              <a:buNone/>
            </a:pPr>
            <a:r>
              <a:rPr lang="en-US" sz="1800" dirty="0">
                <a:solidFill>
                  <a:srgbClr val="0000FF"/>
                </a:solidFill>
              </a:rPr>
              <a:t>ROC:</a:t>
            </a:r>
            <a:r>
              <a:rPr lang="en-US" sz="1800" dirty="0" smtClean="0"/>
              <a:t> Statistics for ROC model and ROC curve</a:t>
            </a:r>
          </a:p>
          <a:p>
            <a:pPr marL="1376363" indent="-914400">
              <a:buNone/>
            </a:pPr>
            <a:r>
              <a:rPr lang="en-US" sz="1800" dirty="0" err="1">
                <a:solidFill>
                  <a:srgbClr val="0000FF"/>
                </a:solidFill>
              </a:rPr>
              <a:t>ROCContrast</a:t>
            </a:r>
            <a:r>
              <a:rPr lang="en-US" sz="1800" dirty="0" smtClean="0"/>
              <a:t>: Comparisons among models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3474720"/>
            <a:ext cx="1447800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3804187"/>
            <a:ext cx="1524000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3803904"/>
            <a:ext cx="457200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952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Validity of diagnostic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ROC Curve</a:t>
            </a:r>
          </a:p>
          <a:p>
            <a:pPr marL="457200" lvl="1" indent="0">
              <a:buNone/>
            </a:pPr>
            <a:r>
              <a:rPr lang="en-US" sz="2400" dirty="0" smtClean="0"/>
              <a:t>SAS OUTPUT</a:t>
            </a:r>
          </a:p>
          <a:p>
            <a:pPr marL="457200" lvl="1" indent="0">
              <a:buNone/>
            </a:pPr>
            <a:endParaRPr lang="en-US" sz="1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52381"/>
            <a:ext cx="4229419" cy="42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529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Cronbach’s Alpha (Coefficient Alpha)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914400" lvl="2" indent="0">
                  <a:buNone/>
                </a:pPr>
                <a:endParaRPr lang="en-US" sz="2000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200" dirty="0" smtClean="0"/>
                  <a:t> = Coefficient alpha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 = number of items</a:t>
                </a:r>
                <a:endParaRPr lang="en-US" sz="22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 smtClean="0"/>
                  <a:t> = Total variance of the scale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 smtClean="0"/>
                  <a:t> = variance of the item</a:t>
                </a:r>
              </a:p>
              <a:p>
                <a:pPr marL="457200" lvl="1" indent="0">
                  <a:buNone/>
                </a:pPr>
                <a:endParaRPr lang="en-US" sz="1200" i="1" dirty="0">
                  <a:latin typeface="Century Schoolbook" pitchFamily="18" charset="0"/>
                  <a:ea typeface="Cambria Math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200" i="1" dirty="0" smtClean="0">
                    <a:latin typeface="Century Schoolbook" pitchFamily="18" charset="0"/>
                    <a:ea typeface="Cambria Math" pitchFamily="18" charset="0"/>
                  </a:rPr>
                  <a:t>Alpha ranges 0 to 1 – larger value indicates higher level of internal consistency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348" r="-296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1104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Validity of diagnostic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ROC Curve</a:t>
            </a:r>
          </a:p>
          <a:p>
            <a:pPr marL="457200" lvl="1" indent="0">
              <a:buNone/>
            </a:pPr>
            <a:r>
              <a:rPr lang="en-US" sz="2400" dirty="0" smtClean="0"/>
              <a:t>SAS OUTPUT – Overall accuracy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AUC=0.727, 95%CI (0.645, 0.830)</a:t>
            </a:r>
          </a:p>
          <a:p>
            <a:pPr marL="457200" lvl="1" indent="0">
              <a:buNone/>
            </a:pPr>
            <a:r>
              <a:rPr lang="en-US" sz="2000" dirty="0" smtClean="0"/>
              <a:t>AUC is significant</a:t>
            </a:r>
          </a:p>
          <a:p>
            <a:pPr marL="1254125" lvl="1" indent="-339725">
              <a:buFont typeface="+mj-lt"/>
              <a:buAutoNum type="arabicPeriod"/>
            </a:pPr>
            <a:r>
              <a:rPr lang="en-US" sz="1800" dirty="0" smtClean="0"/>
              <a:t>95%CI does not include 0.5 (AUC of diagonal line)</a:t>
            </a:r>
          </a:p>
          <a:p>
            <a:pPr marL="1254125" lvl="1" indent="-339725">
              <a:buFont typeface="+mj-lt"/>
              <a:buAutoNum type="arabicPeriod"/>
            </a:pPr>
            <a:r>
              <a:rPr lang="en-US" sz="1800" dirty="0" smtClean="0"/>
              <a:t>P-value &lt; 0.05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1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11" y="2514600"/>
            <a:ext cx="8881178" cy="16811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3276600"/>
            <a:ext cx="762000" cy="472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3124200"/>
            <a:ext cx="1828800" cy="62515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000653"/>
            <a:ext cx="4886858" cy="8734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15000" y="4278162"/>
            <a:ext cx="1000658" cy="5224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Validity of diagnostic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ROC Curve</a:t>
            </a:r>
          </a:p>
          <a:p>
            <a:pPr marL="457200" lvl="1" indent="0">
              <a:buNone/>
            </a:pPr>
            <a:r>
              <a:rPr lang="en-US" sz="2400" dirty="0" smtClean="0"/>
              <a:t>SAS OUTPUT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000" i="1" dirty="0" smtClean="0"/>
              <a:t>Model’s Intercept and slope will be used to determine the cutoff score.</a:t>
            </a:r>
          </a:p>
          <a:p>
            <a:pPr marL="457200" lvl="1" indent="0">
              <a:buNone/>
            </a:pPr>
            <a:endParaRPr lang="en-US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31" y="2667000"/>
            <a:ext cx="8002769" cy="1962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95600" y="3657600"/>
            <a:ext cx="1219200" cy="8382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14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Validity of diagnostic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Optimal cutoff score</a:t>
            </a:r>
          </a:p>
          <a:p>
            <a:pPr marL="457200" lvl="1" indent="0">
              <a:buNone/>
            </a:pPr>
            <a:r>
              <a:rPr lang="en-US" sz="2400" dirty="0" smtClean="0"/>
              <a:t>SAS Syntax</a:t>
            </a:r>
          </a:p>
          <a:p>
            <a:pPr marL="0" indent="631825">
              <a:buNone/>
            </a:pPr>
            <a:r>
              <a:rPr lang="en-US" sz="16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Data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ROC2;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ROC;</a:t>
            </a:r>
          </a:p>
          <a:p>
            <a:pPr marL="0" indent="631825"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Logit = Log (_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_/(</a:t>
            </a:r>
            <a:r>
              <a:rPr lang="en-US" sz="16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- _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_));</a:t>
            </a:r>
          </a:p>
          <a:p>
            <a:pPr marL="0" indent="631825"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Cutoff = (Logit + </a:t>
            </a:r>
            <a:r>
              <a:rPr lang="en-US" sz="1600" b="1" dirty="0">
                <a:solidFill>
                  <a:srgbClr val="008080"/>
                </a:solidFill>
                <a:latin typeface="Courier New" panose="02070309020205020404" pitchFamily="49" charset="0"/>
              </a:rPr>
              <a:t>1.3165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)/</a:t>
            </a:r>
            <a:r>
              <a:rPr lang="en-US" sz="1600" b="1" dirty="0">
                <a:solidFill>
                  <a:srgbClr val="008080"/>
                </a:solidFill>
                <a:latin typeface="Courier New" panose="02070309020205020404" pitchFamily="49" charset="0"/>
              </a:rPr>
              <a:t>0.3500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0" indent="631825"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Sensitivity = _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sensit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_;</a:t>
            </a:r>
          </a:p>
          <a:p>
            <a:pPr marL="0" indent="631825"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Specificity = </a:t>
            </a:r>
            <a:r>
              <a:rPr lang="en-US" sz="16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- _1mspec_;</a:t>
            </a:r>
          </a:p>
          <a:p>
            <a:pPr marL="0" indent="631825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Youden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 Sensitivity+Specificity-</a:t>
            </a:r>
            <a:r>
              <a:rPr lang="en-US" sz="16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0" indent="631825"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Distance = SQRT(((</a:t>
            </a:r>
            <a:r>
              <a:rPr lang="en-US" sz="16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-Sensitivity)**</a:t>
            </a:r>
            <a:r>
              <a:rPr lang="en-US" sz="1600" b="1" dirty="0">
                <a:solidFill>
                  <a:srgbClr val="008080"/>
                </a:solidFill>
                <a:latin typeface="Courier New" panose="020703090202050204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)+((</a:t>
            </a:r>
            <a:r>
              <a:rPr lang="en-US" sz="16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-Specificity)**</a:t>
            </a:r>
            <a:r>
              <a:rPr lang="en-US" sz="1600" b="1" dirty="0">
                <a:solidFill>
                  <a:srgbClr val="008080"/>
                </a:solidFill>
                <a:latin typeface="Courier New" panose="020703090202050204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pPr marL="0" indent="631825">
              <a:buNone/>
            </a:pPr>
            <a:r>
              <a:rPr lang="en-U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0" indent="631825">
              <a:buNone/>
            </a:pPr>
            <a:r>
              <a:rPr lang="en-US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Sort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=ROC2;</a:t>
            </a:r>
          </a:p>
          <a:p>
            <a:pPr marL="0" indent="631825">
              <a:buNone/>
            </a:pP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By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Descending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YJ;</a:t>
            </a:r>
          </a:p>
          <a:p>
            <a:pPr marL="0" indent="631825">
              <a:buNone/>
            </a:pPr>
            <a:r>
              <a:rPr lang="en-U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0" indent="631825">
              <a:buNone/>
            </a:pPr>
            <a:r>
              <a:rPr lang="en-US" sz="16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Print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=ROC2 </a:t>
            </a:r>
            <a:r>
              <a:rPr lang="en-US" sz="16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NoObs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0" indent="631825">
              <a:buNone/>
            </a:pP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Var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Cutoff Sensitivity Specificity YJ Distance;</a:t>
            </a:r>
          </a:p>
          <a:p>
            <a:pPr marL="0" indent="631825">
              <a:buNone/>
            </a:pPr>
            <a:r>
              <a:rPr lang="en-U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1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43000" y="3962400"/>
            <a:ext cx="4343400" cy="304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9644" y="4267200"/>
            <a:ext cx="7252355" cy="304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3124200"/>
            <a:ext cx="1752600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872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Validity of diagnostic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Optimal cutoff score</a:t>
            </a:r>
          </a:p>
          <a:p>
            <a:pPr marL="457200" lvl="1" indent="0">
              <a:buNone/>
            </a:pPr>
            <a:r>
              <a:rPr lang="en-US" sz="2400" dirty="0" smtClean="0"/>
              <a:t>SAS Output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marL="1027113" lvl="1" indent="-287338"/>
            <a:r>
              <a:rPr lang="en-US" sz="1800" dirty="0" smtClean="0"/>
              <a:t>Use cost criterion to determine optimal cutoff score</a:t>
            </a:r>
          </a:p>
          <a:p>
            <a:pPr marL="1139825" lvl="2" indent="0">
              <a:buNone/>
            </a:pPr>
            <a:r>
              <a:rPr lang="en-US" sz="1800" i="1" dirty="0" smtClean="0"/>
              <a:t>	Sensitivity vs. Specificity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590800"/>
            <a:ext cx="6692630" cy="304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800" y="3383280"/>
            <a:ext cx="6597977" cy="381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300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Abell</a:t>
            </a:r>
            <a:r>
              <a:rPr lang="en-US" sz="1800" dirty="0"/>
              <a:t>, N., Springer, D. W., &amp; </a:t>
            </a:r>
            <a:r>
              <a:rPr lang="en-US" sz="1800" dirty="0" err="1"/>
              <a:t>Kamata</a:t>
            </a:r>
            <a:r>
              <a:rPr lang="en-US" sz="1800" dirty="0"/>
              <a:t>, A. (2009). Developing and validating rapid assessment instruments. Oxford ; New York: Oxford University Press.</a:t>
            </a:r>
          </a:p>
          <a:p>
            <a:r>
              <a:rPr lang="en-US" sz="1800" dirty="0" err="1" smtClean="0"/>
              <a:t>DeVellis</a:t>
            </a:r>
            <a:r>
              <a:rPr lang="en-US" sz="1800" dirty="0"/>
              <a:t>, R. F. (2017). Scale development : theory and applications (Fourth </a:t>
            </a:r>
            <a:r>
              <a:rPr lang="en-US" sz="1800" dirty="0" smtClean="0"/>
              <a:t>edition). </a:t>
            </a:r>
            <a:r>
              <a:rPr lang="en-US" sz="1800" dirty="0"/>
              <a:t>Los Angeles: SAGE.</a:t>
            </a:r>
          </a:p>
          <a:p>
            <a:r>
              <a:rPr lang="en-US" sz="1800" dirty="0" err="1"/>
              <a:t>Dimitrov</a:t>
            </a:r>
            <a:r>
              <a:rPr lang="en-US" sz="1800" dirty="0"/>
              <a:t>, D. M. (2012). Statistical methods for validation of assessment scale data in counseling and related fields. Alexandria, VA: American Counseling Association.</a:t>
            </a:r>
          </a:p>
          <a:p>
            <a:r>
              <a:rPr lang="en-US" sz="1800" dirty="0" err="1"/>
              <a:t>Nunnally</a:t>
            </a:r>
            <a:r>
              <a:rPr lang="en-US" sz="1800" dirty="0"/>
              <a:t>, J. C., &amp; Bernstein, I. H. (1994). Psychometric theory </a:t>
            </a:r>
            <a:r>
              <a:rPr lang="en-US" sz="1800" dirty="0" smtClean="0"/>
              <a:t>(Third Edition). </a:t>
            </a:r>
            <a:r>
              <a:rPr lang="en-US" sz="1800" dirty="0"/>
              <a:t>New York: McGraw-Hill.</a:t>
            </a:r>
          </a:p>
          <a:p>
            <a:r>
              <a:rPr lang="en-US" sz="1800" dirty="0"/>
              <a:t>Shultz, K. S., Whitney, D. J., &amp; </a:t>
            </a:r>
            <a:r>
              <a:rPr lang="en-US" sz="1800" dirty="0" err="1"/>
              <a:t>Zickar</a:t>
            </a:r>
            <a:r>
              <a:rPr lang="en-US" sz="1800" dirty="0"/>
              <a:t>, M. J. (2014). Measurement theory in action : case studies and exercises (Second </a:t>
            </a:r>
            <a:r>
              <a:rPr lang="en-US" sz="1800" dirty="0" smtClean="0"/>
              <a:t>Edition). </a:t>
            </a:r>
            <a:r>
              <a:rPr lang="en-US" sz="1800" dirty="0"/>
              <a:t>New York: Routledge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09294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381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 for power poi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mple presentation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11030</TotalTime>
  <Words>3600</Words>
  <Application>Microsoft Office PowerPoint</Application>
  <PresentationFormat>On-screen Show (4:3)</PresentationFormat>
  <Paragraphs>1054</Paragraphs>
  <Slides>95</Slides>
  <Notes>93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95</vt:i4>
      </vt:variant>
    </vt:vector>
  </HeadingPairs>
  <TitlesOfParts>
    <vt:vector size="104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slide master for power points</vt:lpstr>
      <vt:lpstr>Sample presentation slides</vt:lpstr>
      <vt:lpstr>Developing and Validating Instruments: Basic Concepts and Application of Psychometrics    Session 2: Psychometric Analysis for Scale Validation</vt:lpstr>
      <vt:lpstr>Learning Objectives</vt:lpstr>
      <vt:lpstr>Psychometric Analysis</vt:lpstr>
      <vt:lpstr>Reliability</vt:lpstr>
      <vt:lpstr>Reliability</vt:lpstr>
      <vt:lpstr>Reliability</vt:lpstr>
      <vt:lpstr>Reliability</vt:lpstr>
      <vt:lpstr>Reliability</vt:lpstr>
      <vt:lpstr>Reliability</vt:lpstr>
      <vt:lpstr>Example</vt:lpstr>
      <vt:lpstr>Example</vt:lpstr>
      <vt:lpstr>Reliability</vt:lpstr>
      <vt:lpstr>Reliability</vt:lpstr>
      <vt:lpstr>Reliability</vt:lpstr>
      <vt:lpstr>Reliability</vt:lpstr>
      <vt:lpstr>Reliability</vt:lpstr>
      <vt:lpstr>Reliability</vt:lpstr>
      <vt:lpstr>Reliability</vt:lpstr>
      <vt:lpstr>Reliability</vt:lpstr>
      <vt:lpstr>Validity</vt:lpstr>
      <vt:lpstr>Validity</vt:lpstr>
      <vt:lpstr>Face Validity</vt:lpstr>
      <vt:lpstr>Content Validity</vt:lpstr>
      <vt:lpstr>Validity Criterion Validity</vt:lpstr>
      <vt:lpstr>Criterion Validity</vt:lpstr>
      <vt:lpstr>Concurrent Validity</vt:lpstr>
      <vt:lpstr>Concurrent Validity</vt:lpstr>
      <vt:lpstr>Concurrent Validity</vt:lpstr>
      <vt:lpstr>Concurrent Validity</vt:lpstr>
      <vt:lpstr>Concurrent Validity</vt:lpstr>
      <vt:lpstr>Concurrent Validity</vt:lpstr>
      <vt:lpstr>Concurrent Validity</vt:lpstr>
      <vt:lpstr>Concurrent Validity</vt:lpstr>
      <vt:lpstr>Concurrent Validity</vt:lpstr>
      <vt:lpstr>Predictive Validity</vt:lpstr>
      <vt:lpstr>Validity Construct Validity</vt:lpstr>
      <vt:lpstr>Construct Validity</vt:lpstr>
      <vt:lpstr>Factor Analysis</vt:lpstr>
      <vt:lpstr>Exploratory Factor Analysis</vt:lpstr>
      <vt:lpstr>Exploratory Factor Analysis</vt:lpstr>
      <vt:lpstr>Exploratory Factor Analysis</vt:lpstr>
      <vt:lpstr>Exploratory Factor Analysis</vt:lpstr>
      <vt:lpstr>Exploratory Factor Analysis</vt:lpstr>
      <vt:lpstr>Exploratory Factor Analysis</vt:lpstr>
      <vt:lpstr>Exploratory Factor Analysis</vt:lpstr>
      <vt:lpstr>Exploratory Factor Analysis</vt:lpstr>
      <vt:lpstr>Exploratory Factor Analysis</vt:lpstr>
      <vt:lpstr>Exploratory Factor Analysis</vt:lpstr>
      <vt:lpstr>Exploratory Factor Analysis</vt:lpstr>
      <vt:lpstr>Exploratory Factor Analysis</vt:lpstr>
      <vt:lpstr>Exploratory Factor Analysis</vt:lpstr>
      <vt:lpstr>Exploratory Factor Analysis</vt:lpstr>
      <vt:lpstr>Exploratory Factor Analysis</vt:lpstr>
      <vt:lpstr>Exploratory Factor Analysis</vt:lpstr>
      <vt:lpstr>Exploratory Factor Analysis</vt:lpstr>
      <vt:lpstr>Exploratory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Confirmatory Factor Analysis</vt:lpstr>
      <vt:lpstr>Factor Analysis</vt:lpstr>
      <vt:lpstr>Validity Diagnostic Accuracy</vt:lpstr>
      <vt:lpstr>Validity of diagnostic scales</vt:lpstr>
      <vt:lpstr>Validity of diagnostic scales</vt:lpstr>
      <vt:lpstr>Validity of diagnostic scales</vt:lpstr>
      <vt:lpstr>Validity of diagnostic scales</vt:lpstr>
      <vt:lpstr>Validity of diagnostic scales</vt:lpstr>
      <vt:lpstr>Validity of diagnostic scales</vt:lpstr>
      <vt:lpstr>Validity of diagnostic scales</vt:lpstr>
      <vt:lpstr>Validity of diagnostic scales</vt:lpstr>
      <vt:lpstr>References</vt:lpstr>
      <vt:lpstr>Questions</vt:lpstr>
    </vt:vector>
  </TitlesOfParts>
  <Company>OUHSC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Confounding and Effect Modification</dc:title>
  <dc:creator>tgarwe</dc:creator>
  <cp:lastModifiedBy>Mushtaq, Nasir (HSC)</cp:lastModifiedBy>
  <cp:revision>539</cp:revision>
  <cp:lastPrinted>2017-11-20T18:42:03Z</cp:lastPrinted>
  <dcterms:created xsi:type="dcterms:W3CDTF">2011-10-25T18:39:42Z</dcterms:created>
  <dcterms:modified xsi:type="dcterms:W3CDTF">2018-04-12T18:23:36Z</dcterms:modified>
</cp:coreProperties>
</file>