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60" r:id="rId4"/>
    <p:sldId id="259" r:id="rId5"/>
    <p:sldId id="289" r:id="rId6"/>
    <p:sldId id="261" r:id="rId7"/>
    <p:sldId id="290" r:id="rId8"/>
    <p:sldId id="291" r:id="rId9"/>
    <p:sldId id="295" r:id="rId10"/>
    <p:sldId id="292" r:id="rId11"/>
    <p:sldId id="293" r:id="rId12"/>
    <p:sldId id="294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6B5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65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41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88E3-9E09-47FB-B418-DB4418B6DD1F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939E-A935-4B64-A6E7-69D262BE6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6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9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8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36056"/>
            <a:ext cx="1885950" cy="6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4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32638"/>
                </a:solidFill>
              </a:rPr>
              <a:t>Session 1: Introduction and likelihood-based approach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1"/>
            <a:ext cx="6400800" cy="26479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Sixia Chen, PhD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Department of Biostatistics and Epidemiology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College of Public Health, OUHSC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5/19/2017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A32638"/>
                </a:solidFill>
              </a:rPr>
              <a:t>Example (Measurement error)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Korean Longitudinal Study of Aging (</a:t>
            </a:r>
            <a:r>
              <a:rPr lang="en-US" dirty="0" err="1"/>
              <a:t>KLoSA</a:t>
            </a:r>
            <a:r>
              <a:rPr lang="en-US" dirty="0"/>
              <a:t>) data</a:t>
            </a:r>
          </a:p>
          <a:p>
            <a:pPr marL="0" indent="0">
              <a:buNone/>
            </a:pPr>
            <a:r>
              <a:rPr lang="en-US" dirty="0" smtClean="0"/>
              <a:t>(http</a:t>
            </a:r>
            <a:r>
              <a:rPr lang="en-US" dirty="0"/>
              <a:t>://www.kli.re.kr/klosa/en/about/introduce.jsp)</a:t>
            </a:r>
          </a:p>
          <a:p>
            <a:r>
              <a:rPr lang="en-US" dirty="0"/>
              <a:t>Original sample measures height and weight from survey </a:t>
            </a:r>
            <a:r>
              <a:rPr lang="en-US" dirty="0" smtClean="0"/>
              <a:t>questions (N=9,842</a:t>
            </a:r>
            <a:r>
              <a:rPr lang="en-US" dirty="0"/>
              <a:t>)</a:t>
            </a:r>
          </a:p>
          <a:p>
            <a:r>
              <a:rPr lang="en-US" dirty="0"/>
              <a:t>A validation sample (n=505) is randomly selected from the </a:t>
            </a:r>
            <a:r>
              <a:rPr lang="en-US" dirty="0" smtClean="0"/>
              <a:t>original sample </a:t>
            </a:r>
            <a:r>
              <a:rPr lang="en-US" dirty="0"/>
              <a:t>to obtain physical measurement for the height and </a:t>
            </a:r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48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A32638"/>
                </a:solidFill>
              </a:rPr>
              <a:t>Example (Measurement error) </a:t>
            </a:r>
            <a:r>
              <a:rPr lang="en-US" dirty="0" smtClean="0">
                <a:solidFill>
                  <a:srgbClr val="A32638"/>
                </a:solidFill>
              </a:rPr>
              <a:t>(Cont’d)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8534399" cy="506095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327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(Missing by design)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National Resources </a:t>
            </a:r>
            <a:r>
              <a:rPr lang="en-US" dirty="0" smtClean="0"/>
              <a:t>Inventory (http</a:t>
            </a:r>
            <a:r>
              <a:rPr lang="en-US" dirty="0"/>
              <a:t>://www.nrcs.usda.gov/wps/portal/nrcs/main/national/technical/nra/nri/)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153990"/>
            <a:ext cx="5620598" cy="322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745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(Missing by design) (cont’d)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Split questionnaire design, see </a:t>
            </a:r>
            <a:r>
              <a:rPr lang="en-US" dirty="0" err="1" smtClean="0"/>
              <a:t>Chipperfield</a:t>
            </a:r>
            <a:r>
              <a:rPr lang="en-US" dirty="0" smtClean="0"/>
              <a:t> and Steel (2009)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817582"/>
            <a:ext cx="6781800" cy="343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77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Notations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outcome or dependent variable for unit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covariate or vector of covariates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response indicator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is observed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otherwise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: expectation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: variance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: Cumulative density function (CDF)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: Probability density function (PDF)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222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Missing </a:t>
            </a:r>
            <a:r>
              <a:rPr lang="en-US" sz="4000" dirty="0" smtClean="0">
                <a:solidFill>
                  <a:srgbClr val="A32638"/>
                </a:solidFill>
              </a:rPr>
              <a:t>mechanisms (Definition)</a:t>
            </a:r>
            <a:endParaRPr lang="en-US" sz="4000" dirty="0">
              <a:solidFill>
                <a:srgbClr val="A3263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Model: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func>
                  </m:oMath>
                </a14:m>
                <a:endParaRPr lang="en-US" b="0" dirty="0" smtClean="0"/>
              </a:p>
              <a:p>
                <a:r>
                  <a:rPr lang="en-US" dirty="0" smtClean="0"/>
                  <a:t>Examples</a:t>
                </a:r>
              </a:p>
              <a:p>
                <a:pPr lvl="1"/>
                <a:r>
                  <a:rPr lang="en-US" dirty="0" smtClean="0"/>
                  <a:t>logistic model:</a:t>
                </a:r>
              </a:p>
              <a:p>
                <a:pPr marL="457200" lvl="1" indent="0" algn="ctr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⁡(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err="1" smtClean="0"/>
                  <a:t>Probit</a:t>
                </a:r>
                <a:r>
                  <a:rPr lang="en-US" dirty="0" smtClean="0"/>
                  <a:t> model: 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d>
                        <m:d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 smtClean="0"/>
                  <a:t> is the CDF of the standard normal distribution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 b="-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53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A32638"/>
                </a:solidFill>
              </a:rPr>
              <a:t>Missing </a:t>
            </a:r>
            <a:r>
              <a:rPr lang="en-US" dirty="0" smtClean="0">
                <a:solidFill>
                  <a:srgbClr val="A32638"/>
                </a:solidFill>
              </a:rPr>
              <a:t>mechanisms (Type)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Missing  complete at random (MCAR):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Missing at random/ignorable missing (MAR):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=1)</m:t>
                    </m:r>
                  </m:oMath>
                </a14:m>
                <a:endParaRPr lang="en-US" dirty="0"/>
              </a:p>
              <a:p>
                <a:r>
                  <a:rPr lang="en-US" dirty="0" smtClean="0"/>
                  <a:t>Not missing at random/</a:t>
                </a:r>
                <a:r>
                  <a:rPr lang="en-US" dirty="0" err="1" smtClean="0"/>
                  <a:t>nonignorable</a:t>
                </a:r>
                <a:r>
                  <a:rPr lang="en-US" dirty="0" smtClean="0"/>
                  <a:t> missing (NMAR):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Pr</m:t>
                        </m:r>
                      </m:fName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e>
                    </m:fun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Pr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⁡(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A32638"/>
                </a:solidFill>
              </a:rPr>
              <a:t>Missing mechanisms </a:t>
            </a:r>
            <a:r>
              <a:rPr lang="en-US" dirty="0" smtClean="0">
                <a:solidFill>
                  <a:srgbClr val="A32638"/>
                </a:solidFill>
              </a:rPr>
              <a:t>(Inference)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MCAR: inference based only on the respondents is fine (no selection bias)</a:t>
                </a:r>
              </a:p>
              <a:p>
                <a:r>
                  <a:rPr lang="en-US" dirty="0" smtClean="0"/>
                  <a:t>MAR: conditional inference (on X) based only on the respondents is fine (weak selection bias)</a:t>
                </a:r>
              </a:p>
              <a:p>
                <a:r>
                  <a:rPr lang="en-US" dirty="0" smtClean="0"/>
                  <a:t>NMAR: the previous two approaches do not work. Need to model the joint likelihood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(strong selection bias)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665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A32638"/>
                </a:solidFill>
              </a:rPr>
              <a:t>Missing </a:t>
            </a:r>
            <a:r>
              <a:rPr lang="en-US" dirty="0" smtClean="0">
                <a:solidFill>
                  <a:srgbClr val="A32638"/>
                </a:solidFill>
              </a:rPr>
              <a:t>mechanisms (Simulation)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Data model: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(0,1)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is independent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Nonresponse model (response rate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0.6</m:t>
                    </m:r>
                  </m:oMath>
                </a14:m>
                <a:r>
                  <a:rPr lang="en-US" dirty="0" smtClean="0"/>
                  <a:t>): </a:t>
                </a:r>
              </a:p>
              <a:p>
                <a:pPr lvl="1"/>
                <a:r>
                  <a:rPr lang="en-US" dirty="0" smtClean="0"/>
                  <a:t>MCAR: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MAR: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⁡(0.5+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⁡(0.5+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NMAR: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−0.4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exp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⁡(−0.4+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22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A32638"/>
                </a:solidFill>
              </a:rPr>
              <a:t>Missing mechanisms (Simulation</a:t>
            </a:r>
            <a:r>
              <a:rPr lang="en-US" dirty="0" smtClean="0">
                <a:solidFill>
                  <a:srgbClr val="A32638"/>
                </a:solidFill>
              </a:rPr>
              <a:t>) (Cont’d)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Parameter of interest: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Monte Carlo (MC) Size=1000, Sample Size=200</a:t>
                </a:r>
              </a:p>
              <a:p>
                <a:r>
                  <a:rPr lang="en-US" dirty="0" smtClean="0"/>
                  <a:t>Estimators:</a:t>
                </a:r>
              </a:p>
              <a:p>
                <a:pPr lvl="1"/>
                <a:r>
                  <a:rPr lang="en-US" dirty="0" smtClean="0"/>
                  <a:t>Estimator assuming no missing value (COM)</a:t>
                </a:r>
              </a:p>
              <a:p>
                <a:pPr lvl="1"/>
                <a:r>
                  <a:rPr lang="en-US" dirty="0" smtClean="0"/>
                  <a:t>Estimator after deleting missing values (RES)</a:t>
                </a:r>
              </a:p>
              <a:p>
                <a:pPr lvl="1"/>
                <a:r>
                  <a:rPr lang="en-US" dirty="0" smtClean="0"/>
                  <a:t>Estimator after regression imputation under MAR assumption (IMP)</a:t>
                </a:r>
              </a:p>
              <a:p>
                <a:r>
                  <a:rPr lang="en-US" dirty="0" smtClean="0"/>
                  <a:t>Statistics: MC bias, MC se, MC root mean squared error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695" r="-1556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43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A32638"/>
                </a:solidFill>
              </a:rPr>
              <a:t>Outline</a:t>
            </a:r>
            <a:endParaRPr lang="en-US" dirty="0">
              <a:solidFill>
                <a:srgbClr val="A326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Overview of the 6 sessions</a:t>
            </a:r>
            <a:endParaRPr lang="en-US" sz="900" dirty="0" smtClean="0"/>
          </a:p>
          <a:p>
            <a:r>
              <a:rPr lang="en-US" dirty="0"/>
              <a:t>Pre-requisite requirements</a:t>
            </a:r>
          </a:p>
          <a:p>
            <a:r>
              <a:rPr lang="en-US" dirty="0" smtClean="0"/>
              <a:t>Session content</a:t>
            </a:r>
          </a:p>
          <a:p>
            <a:pPr lvl="1"/>
            <a:r>
              <a:rPr lang="en-US" dirty="0" smtClean="0"/>
              <a:t>Lecture (10:00-11:00)</a:t>
            </a:r>
            <a:endParaRPr lang="en-US" sz="500" dirty="0" smtClean="0"/>
          </a:p>
          <a:p>
            <a:pPr lvl="1"/>
            <a:r>
              <a:rPr lang="en-US" dirty="0" smtClean="0"/>
              <a:t>Exercise/paper reading (11:00-12:00)</a:t>
            </a:r>
          </a:p>
          <a:p>
            <a:r>
              <a:rPr lang="en-US" dirty="0" smtClean="0"/>
              <a:t>In-class exercises</a:t>
            </a:r>
            <a:endParaRPr lang="en-US" dirty="0" smtClean="0"/>
          </a:p>
          <a:p>
            <a:pPr lvl="1"/>
            <a:r>
              <a:rPr lang="en-US" dirty="0" smtClean="0"/>
              <a:t>Not be </a:t>
            </a:r>
            <a:r>
              <a:rPr lang="en-US" dirty="0" smtClean="0"/>
              <a:t>graded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A32638"/>
                </a:solidFill>
              </a:rPr>
              <a:t>Missing mechanisms (Simulation) (Cont’d)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99361"/>
              </p:ext>
            </p:extLst>
          </p:nvPr>
        </p:nvGraphicFramePr>
        <p:xfrm>
          <a:off x="1219201" y="1676398"/>
          <a:ext cx="6629398" cy="4495800"/>
        </p:xfrm>
        <a:graphic>
          <a:graphicData uri="http://schemas.openxmlformats.org/drawingml/2006/table">
            <a:tbl>
              <a:tblPr/>
              <a:tblGrid>
                <a:gridCol w="1748413">
                  <a:extLst>
                    <a:ext uri="{9D8B030D-6E8A-4147-A177-3AD203B41FA5}">
                      <a16:colId xmlns:a16="http://schemas.microsoft.com/office/drawing/2014/main" val="2056409402"/>
                    </a:ext>
                  </a:extLst>
                </a:gridCol>
                <a:gridCol w="1384161">
                  <a:extLst>
                    <a:ext uri="{9D8B030D-6E8A-4147-A177-3AD203B41FA5}">
                      <a16:colId xmlns:a16="http://schemas.microsoft.com/office/drawing/2014/main" val="604432801"/>
                    </a:ext>
                  </a:extLst>
                </a:gridCol>
                <a:gridCol w="1165608">
                  <a:extLst>
                    <a:ext uri="{9D8B030D-6E8A-4147-A177-3AD203B41FA5}">
                      <a16:colId xmlns:a16="http://schemas.microsoft.com/office/drawing/2014/main" val="480538673"/>
                    </a:ext>
                  </a:extLst>
                </a:gridCol>
                <a:gridCol w="1165608">
                  <a:extLst>
                    <a:ext uri="{9D8B030D-6E8A-4147-A177-3AD203B41FA5}">
                      <a16:colId xmlns:a16="http://schemas.microsoft.com/office/drawing/2014/main" val="1341173053"/>
                    </a:ext>
                  </a:extLst>
                </a:gridCol>
                <a:gridCol w="1165608">
                  <a:extLst>
                    <a:ext uri="{9D8B030D-6E8A-4147-A177-3AD203B41FA5}">
                      <a16:colId xmlns:a16="http://schemas.microsoft.com/office/drawing/2014/main" val="315053028"/>
                    </a:ext>
                  </a:extLst>
                </a:gridCol>
              </a:tblGrid>
              <a:tr h="4495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NR model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rmse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796785"/>
                  </a:ext>
                </a:extLst>
              </a:tr>
              <a:tr h="44958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2467351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0.1328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6828205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10785"/>
                  </a:ext>
                </a:extLst>
              </a:tr>
              <a:tr h="44958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0.0974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635924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0.3259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5244880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7916093"/>
                  </a:ext>
                </a:extLst>
              </a:tr>
              <a:tr h="44958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NMAR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76606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0.7155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0.7235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3816307"/>
                  </a:ext>
                </a:extLst>
              </a:tr>
              <a:tr h="4495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0.3433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0.3609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362848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27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Observed likelihood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nary>
                      <m:naryPr>
                        <m:chr m:val="∏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  <m:e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;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𝑌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𝑑𝑦</m:t>
                            </m:r>
                          </m:e>
                        </m:nary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Under MAR and MCAR assumptions: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∏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/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  <m:nary>
                      <m:naryPr>
                        <m:chr m:val="∏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m:rPr>
                            <m:brk m:alnAt="7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/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, so the inference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 smtClean="0"/>
                  <a:t> can be done by only using the respondents</a:t>
                </a:r>
              </a:p>
              <a:p>
                <a:r>
                  <a:rPr lang="en-US" dirty="0" smtClean="0"/>
                  <a:t>Under NMAR assumption: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 so the inference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can not </a:t>
                </a:r>
                <a:r>
                  <a:rPr lang="en-US" dirty="0"/>
                  <a:t>be done by only using the respondents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9" t="-943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06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Mean score approach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Observed score: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𝑙𝑜𝑔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𝜕𝜂</m:t>
                    </m:r>
                  </m:oMath>
                </a14:m>
                <a:r>
                  <a:rPr lang="en-US" dirty="0" smtClean="0"/>
                  <a:t>,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r>
                  <a:rPr lang="en-US" dirty="0" smtClean="0"/>
                  <a:t>Under certain regularity conditions, we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E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𝑐𝑜𝑚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d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𝑐𝑜𝑚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 smtClean="0"/>
                  <a:t> is the score function without missing values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 smtClean="0"/>
                  <a:t> is called the mean score function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458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Some theories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Theorem 1: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groupChr>
                      <m:groupChrPr>
                        <m:chr m:val="→"/>
                        <m:vertJc m:val="bot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groupChr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(0,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r>
                  <a:rPr lang="en-US" dirty="0" smtClean="0"/>
                  <a:t>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→∞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Expected Fisher information: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Observed Fisher information: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𝜕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67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Some theories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𝜕𝜂</m:t>
                        </m:r>
                        <m:r>
                          <m:rPr>
                            <m:nor/>
                          </m:rPr>
                          <a:rPr lang="en-US" dirty="0"/>
                          <m:t> 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𝑜𝑏𝑠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⊗2</m:t>
                            </m:r>
                          </m:sup>
                        </m:sSub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̅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⨂2</m:t>
                            </m:r>
                          </m:sup>
                        </m:s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Under the IID setup, </a:t>
                </a:r>
                <a:r>
                  <a:rPr lang="en-US" dirty="0" err="1" smtClean="0"/>
                  <a:t>Redner</a:t>
                </a:r>
                <a:r>
                  <a:rPr lang="en-US" dirty="0" smtClean="0"/>
                  <a:t> and Walker (1984) proposed the following estimator: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Λ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̅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⨂2</m:t>
                            </m:r>
                          </m:sup>
                        </m:sSubSup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𝜂</m:t>
                                </m:r>
                              </m:e>
                            </m:acc>
                          </m:e>
                        </m:d>
                      </m:e>
                    </m:nary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611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solidFill>
                  <a:srgbClr val="A32638"/>
                </a:solidFill>
              </a:rPr>
              <a:t>Louis’formula</a:t>
            </a:r>
            <a:endParaRPr lang="en-US" sz="4000" dirty="0">
              <a:solidFill>
                <a:srgbClr val="A3263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Theorem 2: Under certain conditions, Louis (1982) showed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𝑐𝑜𝑚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𝑜𝑏𝑠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𝑐𝑜𝑚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⊗2</m:t>
                          </m:r>
                        </m:sup>
                      </m:sSub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or</a:t>
                </a:r>
              </a:p>
              <a:p>
                <a:pPr marL="0" indent="0">
                  <a:buNone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𝑐𝑜𝑚</m:t>
                            </m:r>
                          </m:sub>
                        </m:s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𝐶𝑂𝑀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165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Information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𝑐𝑜𝑚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 smtClean="0"/>
                  <a:t>: Expected information associate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 smtClean="0"/>
                  <a:t>: Expected information associate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defined previously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r>
                  <a:rPr lang="en-US" dirty="0"/>
                  <a:t>: Expected information associate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𝑜𝑏𝑠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𝑐𝑜𝑚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𝑚𝑖𝑠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617" r="-2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9086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Suppose that the study variable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 smtClean="0"/>
                  <a:t> follows a normal distribution with mean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and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 The score equation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under complete response are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en-US" dirty="0" smtClean="0"/>
                  <a:t>nd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2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14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1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Assume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are observed only for the first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 smtClean="0"/>
                  <a:t> elements and the MAR assumption holds, then the mean score function reduces to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en-US" dirty="0" smtClean="0"/>
                  <a:t>nd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2695" r="-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05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1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The maximum likelihood estimator obtained by solving the mean score equation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en-US" dirty="0" smtClean="0"/>
                  <a:t>nd 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acc>
                                    <m:accPr>
                                      <m:chr m:val="̂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 resulting estimators can also be obtained by simply ignoring the missing part of the sample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07" t="-2156" r="-1185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81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A32638"/>
                </a:solidFill>
              </a:rPr>
              <a:t>Overview of </a:t>
            </a:r>
            <a:r>
              <a:rPr lang="en-US" dirty="0" smtClean="0">
                <a:solidFill>
                  <a:srgbClr val="A32638"/>
                </a:solidFill>
              </a:rPr>
              <a:t>Missing data </a:t>
            </a:r>
            <a:r>
              <a:rPr lang="en-US" dirty="0">
                <a:solidFill>
                  <a:srgbClr val="A32638"/>
                </a:solidFill>
              </a:rPr>
              <a:t>Short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Introduction and likelihood-based approach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Imputation </a:t>
            </a:r>
            <a:r>
              <a:rPr lang="en-US" dirty="0"/>
              <a:t>approach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Propensity score approach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Non-ignorable nonresponse </a:t>
            </a:r>
            <a:r>
              <a:rPr lang="en-US" dirty="0" smtClean="0"/>
              <a:t>problems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Multivariate missing data problems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Longitudinal data with missing values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Consider the following bivariate normal distribution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=1,2,…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 smtClean="0"/>
                  <a:t> For simplicity, assume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22</m:t>
                        </m:r>
                      </m:sub>
                    </m:sSub>
                  </m:oMath>
                </a14:m>
                <a:r>
                  <a:rPr lang="en-US" dirty="0" smtClean="0"/>
                  <a:t> are known constants and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is the parameter of interest. Assume there are missing values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and MAR assumption holds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752" r="-1333" b="-20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089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2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 smtClean="0"/>
                  <a:t>The complete sample score function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smtClean="0"/>
                  <a:t>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𝑐𝑜𝑚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𝑐𝑜𝑚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sup>
                          </m:sSubSup>
                        </m:e>
                      </m:nary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m>
                                    <m:mPr>
                                      <m:mcs>
                                        <m:mc>
                                          <m:mcPr>
                                            <m:count m:val="2"/>
                                            <m:mcJc m:val="center"/>
                                          </m:mcPr>
                                        </m:mc>
                                      </m:mcs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mP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11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  <m:m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12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22</m:t>
                                            </m:r>
                                          </m:sub>
                                        </m:sSub>
                                      </m:e>
                                    </m:mr>
                                  </m:m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The corresponding information matrix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is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𝑐𝑜𝑚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𝑛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263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2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original sample is partitioned into four sets:</a:t>
                </a:r>
              </a:p>
              <a:p>
                <a:pPr lvl="1"/>
                <a:r>
                  <a:rPr lang="en-US" dirty="0" smtClean="0"/>
                  <a:t>H: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are observed</a:t>
                </a:r>
              </a:p>
              <a:p>
                <a:pPr lvl="1"/>
                <a:r>
                  <a:rPr lang="en-US" dirty="0" smtClean="0"/>
                  <a:t>K: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is observed</a:t>
                </a:r>
              </a:p>
              <a:p>
                <a:pPr lvl="1"/>
                <a:r>
                  <a:rPr lang="en-US" dirty="0" smtClean="0"/>
                  <a:t>L: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is </a:t>
                </a:r>
                <a:r>
                  <a:rPr lang="en-US" dirty="0" smtClean="0"/>
                  <a:t>observed</a:t>
                </a:r>
              </a:p>
              <a:p>
                <a:pPr lvl="1"/>
                <a:r>
                  <a:rPr lang="en-US" dirty="0" smtClean="0"/>
                  <a:t>M: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are missing</a:t>
                </a:r>
              </a:p>
              <a:p>
                <a:r>
                  <a:rPr lang="en-US" dirty="0" smtClean="0"/>
                  <a:t>Denote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 smtClean="0"/>
                  <a:t> as the sample sizes for the above four sets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1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45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2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observed score function in set H is the same as that for the complete case</a:t>
                </a:r>
              </a:p>
              <a:p>
                <a:r>
                  <a:rPr lang="en-US" dirty="0"/>
                  <a:t>The observed score function in set </a:t>
                </a:r>
                <a:r>
                  <a:rPr lang="en-US" dirty="0" smtClean="0"/>
                  <a:t>K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𝑐𝑜𝑚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028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Example 2 (Cont’d)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The observed score function in set L </a:t>
                </a:r>
                <a:r>
                  <a:rPr lang="en-US" dirty="0"/>
                  <a:t>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{"/>
                          <m:endChr m:val="}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𝑐𝑜𝑚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∈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 smtClean="0"/>
              </a:p>
              <a:p>
                <a:r>
                  <a:rPr lang="en-US" dirty="0"/>
                  <a:t>The observed score function in set </a:t>
                </a:r>
                <a:r>
                  <a:rPr lang="en-US" dirty="0" smtClean="0"/>
                  <a:t>M is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The expected information matrix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11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428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PROC MI (EM estimates)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/*import csv file*/</a:t>
            </a:r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import</a:t>
            </a:r>
            <a:r>
              <a:rPr lang="en-US" dirty="0"/>
              <a:t> </a:t>
            </a:r>
            <a:r>
              <a:rPr lang="en-US" dirty="0" err="1"/>
              <a:t>datafile</a:t>
            </a:r>
            <a:r>
              <a:rPr lang="en-US" dirty="0"/>
              <a:t>="R:\teaching\short course\missing data\session2\Empirical study\outdat.csv" </a:t>
            </a:r>
          </a:p>
          <a:p>
            <a:pPr marL="0" indent="0">
              <a:buNone/>
            </a:pPr>
            <a:r>
              <a:rPr lang="en-US" dirty="0"/>
              <a:t>out=</a:t>
            </a:r>
            <a:r>
              <a:rPr lang="en-US" dirty="0" err="1"/>
              <a:t>indat</a:t>
            </a:r>
            <a:r>
              <a:rPr lang="en-US" dirty="0"/>
              <a:t> </a:t>
            </a:r>
            <a:r>
              <a:rPr lang="en-US" dirty="0" err="1"/>
              <a:t>dbms</a:t>
            </a:r>
            <a:r>
              <a:rPr lang="en-US" dirty="0"/>
              <a:t>=csv replace; </a:t>
            </a:r>
          </a:p>
          <a:p>
            <a:pPr marL="0" indent="0">
              <a:buNone/>
            </a:pPr>
            <a:r>
              <a:rPr lang="en-US" dirty="0" err="1"/>
              <a:t>getnames</a:t>
            </a:r>
            <a:r>
              <a:rPr lang="en-US" dirty="0"/>
              <a:t>=yes; 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907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PROC MI (EM estimates)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/*create missing values*/</a:t>
            </a:r>
          </a:p>
          <a:p>
            <a:pPr marL="0" indent="0">
              <a:buNone/>
            </a:pPr>
            <a:r>
              <a:rPr lang="en-US" b="1" dirty="0"/>
              <a:t>data</a:t>
            </a:r>
            <a:r>
              <a:rPr lang="en-US" dirty="0"/>
              <a:t> indat2;</a:t>
            </a:r>
          </a:p>
          <a:p>
            <a:pPr marL="0" indent="0">
              <a:buNone/>
            </a:pPr>
            <a:r>
              <a:rPr lang="en-US" dirty="0"/>
              <a:t>set </a:t>
            </a:r>
            <a:r>
              <a:rPr lang="en-US" dirty="0" err="1"/>
              <a:t>indat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if r=</a:t>
            </a:r>
            <a:r>
              <a:rPr lang="en-US" b="1" dirty="0"/>
              <a:t>1</a:t>
            </a:r>
            <a:r>
              <a:rPr lang="en-US" dirty="0"/>
              <a:t> then Y=BPXSY1;</a:t>
            </a:r>
          </a:p>
          <a:p>
            <a:pPr marL="0" indent="0">
              <a:buNone/>
            </a:pPr>
            <a:r>
              <a:rPr lang="en-US" dirty="0"/>
              <a:t>else Y=</a:t>
            </a:r>
            <a:r>
              <a:rPr lang="en-US" b="1" dirty="0"/>
              <a:t>.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Y_I=Y;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972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PROC MI (EM estimates)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/*EM approach*/</a:t>
            </a:r>
          </a:p>
          <a:p>
            <a:pPr marL="0" indent="0">
              <a:buNone/>
            </a:pPr>
            <a:r>
              <a:rPr lang="it-IT" b="1" dirty="0"/>
              <a:t>proc</a:t>
            </a:r>
            <a:r>
              <a:rPr lang="it-IT" dirty="0"/>
              <a:t> </a:t>
            </a:r>
            <a:r>
              <a:rPr lang="it-IT" b="1" dirty="0"/>
              <a:t>mi</a:t>
            </a:r>
            <a:r>
              <a:rPr lang="it-IT" dirty="0"/>
              <a:t> data=indat2 seed=</a:t>
            </a:r>
            <a:r>
              <a:rPr lang="it-IT" b="1" dirty="0"/>
              <a:t>1518971</a:t>
            </a:r>
            <a:r>
              <a:rPr lang="it-IT" dirty="0"/>
              <a:t> simple nimpute=</a:t>
            </a:r>
            <a:r>
              <a:rPr lang="it-IT" b="1" dirty="0"/>
              <a:t>0</a:t>
            </a:r>
            <a:r>
              <a:rPr lang="it-IT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itprint</a:t>
            </a:r>
            <a:r>
              <a:rPr lang="en-US" dirty="0"/>
              <a:t> </a:t>
            </a:r>
            <a:r>
              <a:rPr lang="en-US" dirty="0" err="1"/>
              <a:t>outem</a:t>
            </a:r>
            <a:r>
              <a:rPr lang="en-US" dirty="0"/>
              <a:t>=</a:t>
            </a:r>
            <a:r>
              <a:rPr lang="en-US" dirty="0" err="1"/>
              <a:t>outem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var</a:t>
            </a:r>
            <a:r>
              <a:rPr lang="en-US" dirty="0"/>
              <a:t> X1 X2 Y_I;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141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A32638"/>
                </a:solidFill>
              </a:rPr>
              <a:t>PROC MI (EM estimates) (4)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6716577"/>
              </p:ext>
            </p:extLst>
          </p:nvPr>
        </p:nvGraphicFramePr>
        <p:xfrm>
          <a:off x="457200" y="2133597"/>
          <a:ext cx="8229600" cy="2838294"/>
        </p:xfrm>
        <a:graphic>
          <a:graphicData uri="http://schemas.openxmlformats.org/drawingml/2006/table">
            <a:tbl>
              <a:tblPr/>
              <a:tblGrid>
                <a:gridCol w="1645920">
                  <a:extLst>
                    <a:ext uri="{9D8B030D-6E8A-4147-A177-3AD203B41FA5}">
                      <a16:colId xmlns:a16="http://schemas.microsoft.com/office/drawing/2014/main" val="57883885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08856148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03839362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0841307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835098029"/>
                    </a:ext>
                  </a:extLst>
                </a:gridCol>
              </a:tblGrid>
              <a:tr h="473049">
                <a:tc gridSpan="5"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EM (MLE) Parameter Estimates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643461"/>
                  </a:ext>
                </a:extLst>
              </a:tr>
              <a:tr h="473049"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_TYPE_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_NAME_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X1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X2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Y_I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421687"/>
                  </a:ext>
                </a:extLst>
              </a:tr>
              <a:tr h="473049"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MEAN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-7.32095E-12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3.378995E-12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118.117805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085895"/>
                  </a:ext>
                </a:extLst>
              </a:tr>
              <a:tr h="473049"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COV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X1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0.999859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0.324507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10.500081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170439"/>
                  </a:ext>
                </a:extLst>
              </a:tr>
              <a:tr h="473049"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COV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X2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0.324507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0.999859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5.862655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554597"/>
                  </a:ext>
                </a:extLst>
              </a:tr>
              <a:tr h="473049"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COV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Y_I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10.500081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5.862655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301.228144</a:t>
                      </a:r>
                    </a:p>
                  </a:txBody>
                  <a:tcPr marL="47625" marR="47625" marT="47625" marB="47625">
                    <a:lnL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C1C1C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B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59132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64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A32638"/>
                </a:solidFill>
              </a:rPr>
              <a:t>Pre-requisite </a:t>
            </a:r>
            <a:r>
              <a:rPr lang="en-US" dirty="0" smtClean="0">
                <a:solidFill>
                  <a:srgbClr val="A32638"/>
                </a:solidFill>
              </a:rPr>
              <a:t>requirements</a:t>
            </a:r>
            <a:endParaRPr lang="en-US" dirty="0">
              <a:solidFill>
                <a:srgbClr val="A326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Basic Linear Algebra including matrix calculations and so </a:t>
            </a:r>
            <a:r>
              <a:rPr lang="en-US" dirty="0" smtClean="0"/>
              <a:t>on </a:t>
            </a:r>
          </a:p>
          <a:p>
            <a:r>
              <a:rPr lang="en-US" dirty="0" smtClean="0"/>
              <a:t>Basic </a:t>
            </a:r>
            <a:r>
              <a:rPr lang="en-US" dirty="0"/>
              <a:t>Mathematical Analysis including integration, derivatives and so </a:t>
            </a:r>
            <a:r>
              <a:rPr lang="en-US" dirty="0" smtClean="0"/>
              <a:t>on </a:t>
            </a:r>
          </a:p>
          <a:p>
            <a:r>
              <a:rPr lang="en-US" dirty="0" smtClean="0"/>
              <a:t>SAS and/or R Programming</a:t>
            </a:r>
          </a:p>
          <a:p>
            <a:r>
              <a:rPr lang="en-US" dirty="0" smtClean="0"/>
              <a:t>Linear </a:t>
            </a:r>
            <a:r>
              <a:rPr lang="en-US" dirty="0"/>
              <a:t>Regression, Frequency Analysis, Mathematical Statistics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8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A32638"/>
                </a:solidFill>
              </a:rPr>
              <a:t>Reference books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Kim, J. K. and Shao, J. (2013). Statistical methods for handling incomplete data. A Chapman &amp; hall book</a:t>
            </a:r>
          </a:p>
          <a:p>
            <a:r>
              <a:rPr lang="en-US" dirty="0" smtClean="0"/>
              <a:t>Little, R. and Rubin, D. B. (2002). Statistical analysis with missing data. 2</a:t>
            </a:r>
            <a:r>
              <a:rPr lang="en-US" baseline="30000" dirty="0" smtClean="0"/>
              <a:t>nd</a:t>
            </a:r>
            <a:r>
              <a:rPr lang="en-US" dirty="0" smtClean="0"/>
              <a:t> Edition, Wiley series in probability and statistics</a:t>
            </a:r>
          </a:p>
          <a:p>
            <a:r>
              <a:rPr lang="en-US" dirty="0" smtClean="0"/>
              <a:t>Rubin, D. B. (1987). Multiple Imputation for Nonresponse in Surveys. John Wiley &amp; Sons, New York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8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A32638"/>
                </a:solidFill>
              </a:rPr>
              <a:t>Incomplete Data</a:t>
            </a:r>
            <a:endParaRPr lang="en-US" dirty="0">
              <a:solidFill>
                <a:srgbClr val="A326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Due to no direct measurement</a:t>
            </a:r>
          </a:p>
          <a:p>
            <a:r>
              <a:rPr lang="en-US" dirty="0" smtClean="0"/>
              <a:t>Due to refusal /Don’t know/not available</a:t>
            </a:r>
          </a:p>
          <a:p>
            <a:r>
              <a:rPr lang="en-US" dirty="0" smtClean="0"/>
              <a:t>Due to uncertainty in the measurement</a:t>
            </a:r>
          </a:p>
          <a:p>
            <a:r>
              <a:rPr lang="en-US" dirty="0" smtClean="0"/>
              <a:t>Due to design</a:t>
            </a:r>
          </a:p>
          <a:p>
            <a:r>
              <a:rPr lang="en-US" dirty="0" smtClean="0"/>
              <a:t>Due to self-selection</a:t>
            </a:r>
          </a:p>
          <a:p>
            <a:r>
              <a:rPr lang="en-US" dirty="0" smtClean="0"/>
              <a:t>Survey sampling data can be treated as special missing data problem with known selection probabilities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90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solidFill>
                  <a:srgbClr val="A32638"/>
                </a:solidFill>
              </a:rPr>
              <a:t>Example (refusal </a:t>
            </a:r>
            <a:r>
              <a:rPr lang="en-US" sz="4900" dirty="0">
                <a:solidFill>
                  <a:srgbClr val="A32638"/>
                </a:solidFill>
              </a:rPr>
              <a:t>/Don’t know/not </a:t>
            </a:r>
            <a:r>
              <a:rPr lang="en-US" sz="4900" dirty="0" smtClean="0">
                <a:solidFill>
                  <a:srgbClr val="A32638"/>
                </a:solidFill>
              </a:rPr>
              <a:t>available)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2015 BRFSS data: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347" y="2209800"/>
            <a:ext cx="9256486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50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A32638"/>
                </a:solidFill>
              </a:rPr>
              <a:t>Example (self-selection)</a:t>
            </a:r>
            <a:r>
              <a:rPr lang="en-US" dirty="0">
                <a:solidFill>
                  <a:srgbClr val="A32638"/>
                </a:solidFill>
              </a:rPr>
              <a:t/>
            </a:r>
            <a:br>
              <a:rPr lang="en-US" dirty="0">
                <a:solidFill>
                  <a:srgbClr val="A32638"/>
                </a:solidFill>
              </a:rPr>
            </a:br>
            <a:endParaRPr lang="en-US" dirty="0">
              <a:solidFill>
                <a:srgbClr val="A3263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2012 Iowa Caucus Survey, see Chen and Kim (2014)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41" y="2128041"/>
            <a:ext cx="7265718" cy="411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163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A32638"/>
                </a:solidFill>
              </a:rPr>
              <a:t>Example (self-selection</a:t>
            </a:r>
            <a:r>
              <a:rPr lang="en-US" dirty="0" smtClean="0">
                <a:solidFill>
                  <a:srgbClr val="A32638"/>
                </a:solidFill>
              </a:rPr>
              <a:t>) (Cont’d)</a:t>
            </a:r>
            <a:r>
              <a:rPr lang="en-US" dirty="0">
                <a:solidFill>
                  <a:srgbClr val="A32638"/>
                </a:solidFill>
              </a:rPr>
              <a:t/>
            </a:r>
            <a:br>
              <a:rPr lang="en-US" dirty="0">
                <a:solidFill>
                  <a:srgbClr val="A32638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panel non-probability survey</a:t>
            </a:r>
          </a:p>
          <a:p>
            <a:r>
              <a:rPr lang="en-US" dirty="0" smtClean="0"/>
              <a:t>Voluntary mall survey</a:t>
            </a:r>
          </a:p>
          <a:p>
            <a:r>
              <a:rPr lang="en-US" dirty="0" smtClean="0"/>
              <a:t>Voluntary mail survey</a:t>
            </a:r>
          </a:p>
          <a:p>
            <a:r>
              <a:rPr lang="en-US" dirty="0" smtClean="0"/>
              <a:t>Voluntary telephone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14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3073</TotalTime>
  <Words>884</Words>
  <Application>Microsoft Office PowerPoint</Application>
  <PresentationFormat>On-screen Show (4:3)</PresentationFormat>
  <Paragraphs>291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Cambria Math</vt:lpstr>
      <vt:lpstr>Office Theme</vt:lpstr>
      <vt:lpstr>Session 1: Introduction and likelihood-based approach</vt:lpstr>
      <vt:lpstr>Outline</vt:lpstr>
      <vt:lpstr>Overview of Missing data Short Course</vt:lpstr>
      <vt:lpstr>Pre-requisite requirements</vt:lpstr>
      <vt:lpstr>Reference books</vt:lpstr>
      <vt:lpstr>Incomplete Data</vt:lpstr>
      <vt:lpstr>Example (refusal /Don’t know/not available) </vt:lpstr>
      <vt:lpstr>Example (self-selection) </vt:lpstr>
      <vt:lpstr>Example (self-selection) (Cont’d) </vt:lpstr>
      <vt:lpstr>Example (Measurement error) </vt:lpstr>
      <vt:lpstr>Example (Measurement error) (Cont’d)</vt:lpstr>
      <vt:lpstr>Example (Missing by design)</vt:lpstr>
      <vt:lpstr>Example (Missing by design) (cont’d)</vt:lpstr>
      <vt:lpstr>Notations</vt:lpstr>
      <vt:lpstr>Missing mechanisms (Definition)</vt:lpstr>
      <vt:lpstr>Missing mechanisms (Type)</vt:lpstr>
      <vt:lpstr>Missing mechanisms (Inference)</vt:lpstr>
      <vt:lpstr>Missing mechanisms (Simulation)</vt:lpstr>
      <vt:lpstr>Missing mechanisms (Simulation) (Cont’d)</vt:lpstr>
      <vt:lpstr>Missing mechanisms (Simulation) (Cont’d)</vt:lpstr>
      <vt:lpstr>Observed likelihood</vt:lpstr>
      <vt:lpstr>Mean score approach</vt:lpstr>
      <vt:lpstr>Some theories </vt:lpstr>
      <vt:lpstr>Some theories (Cont’d)</vt:lpstr>
      <vt:lpstr>Louis’formula</vt:lpstr>
      <vt:lpstr>Information equation</vt:lpstr>
      <vt:lpstr>Example 1</vt:lpstr>
      <vt:lpstr>Example 1 (Cont’d)</vt:lpstr>
      <vt:lpstr>Example 1 (Cont’d)</vt:lpstr>
      <vt:lpstr>Example 2</vt:lpstr>
      <vt:lpstr>Example 2 (Cont’d)</vt:lpstr>
      <vt:lpstr>Example 2 (Cont’d)</vt:lpstr>
      <vt:lpstr>Example 2 (Cont’d)</vt:lpstr>
      <vt:lpstr>Example 2 (Cont’d)</vt:lpstr>
      <vt:lpstr>PROC MI (EM estimates)</vt:lpstr>
      <vt:lpstr>PROC MI (EM estimates) (2)</vt:lpstr>
      <vt:lpstr>PROC MI (EM estimates) (3)</vt:lpstr>
      <vt:lpstr>PROC MI (EM estimates) (4)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Bratzler, Dale W (HSC)</dc:creator>
  <cp:lastModifiedBy>Chen, Sixia   (HSC)</cp:lastModifiedBy>
  <cp:revision>195</cp:revision>
  <dcterms:created xsi:type="dcterms:W3CDTF">2011-07-15T15:09:17Z</dcterms:created>
  <dcterms:modified xsi:type="dcterms:W3CDTF">2017-05-16T18:14:10Z</dcterms:modified>
</cp:coreProperties>
</file>