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1"/>
  </p:notesMasterIdLst>
  <p:sldIdLst>
    <p:sldId id="256" r:id="rId2"/>
    <p:sldId id="257" r:id="rId3"/>
    <p:sldId id="321" r:id="rId4"/>
    <p:sldId id="322" r:id="rId5"/>
    <p:sldId id="320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  <p:sldId id="331" r:id="rId15"/>
    <p:sldId id="332" r:id="rId16"/>
    <p:sldId id="333" r:id="rId17"/>
    <p:sldId id="335" r:id="rId18"/>
    <p:sldId id="334" r:id="rId19"/>
    <p:sldId id="336" r:id="rId20"/>
    <p:sldId id="337" r:id="rId21"/>
    <p:sldId id="377" r:id="rId22"/>
    <p:sldId id="373" r:id="rId23"/>
    <p:sldId id="372" r:id="rId24"/>
    <p:sldId id="339" r:id="rId25"/>
    <p:sldId id="340" r:id="rId26"/>
    <p:sldId id="341" r:id="rId27"/>
    <p:sldId id="342" r:id="rId28"/>
    <p:sldId id="343" r:id="rId29"/>
    <p:sldId id="344" r:id="rId30"/>
    <p:sldId id="345" r:id="rId31"/>
    <p:sldId id="346" r:id="rId32"/>
    <p:sldId id="347" r:id="rId33"/>
    <p:sldId id="348" r:id="rId34"/>
    <p:sldId id="349" r:id="rId35"/>
    <p:sldId id="351" r:id="rId36"/>
    <p:sldId id="352" r:id="rId37"/>
    <p:sldId id="353" r:id="rId38"/>
    <p:sldId id="354" r:id="rId39"/>
    <p:sldId id="355" r:id="rId40"/>
    <p:sldId id="356" r:id="rId41"/>
    <p:sldId id="357" r:id="rId42"/>
    <p:sldId id="358" r:id="rId43"/>
    <p:sldId id="359" r:id="rId44"/>
    <p:sldId id="360" r:id="rId45"/>
    <p:sldId id="361" r:id="rId46"/>
    <p:sldId id="362" r:id="rId47"/>
    <p:sldId id="363" r:id="rId48"/>
    <p:sldId id="364" r:id="rId49"/>
    <p:sldId id="365" r:id="rId50"/>
    <p:sldId id="366" r:id="rId51"/>
    <p:sldId id="367" r:id="rId52"/>
    <p:sldId id="370" r:id="rId53"/>
    <p:sldId id="368" r:id="rId54"/>
    <p:sldId id="369" r:id="rId55"/>
    <p:sldId id="374" r:id="rId56"/>
    <p:sldId id="375" r:id="rId57"/>
    <p:sldId id="376" r:id="rId58"/>
    <p:sldId id="338" r:id="rId59"/>
    <p:sldId id="350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D6B5"/>
    <a:srgbClr val="A3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9" autoAdjust="0"/>
    <p:restoredTop sz="94660"/>
  </p:normalViewPr>
  <p:slideViewPr>
    <p:cSldViewPr showGuides="1">
      <p:cViewPr varScale="1">
        <p:scale>
          <a:sx n="102" d="100"/>
          <a:sy n="102" d="100"/>
        </p:scale>
        <p:origin x="4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C788E3-9E09-47FB-B418-DB4418B6DD1F}" type="datetimeFigureOut">
              <a:rPr lang="en-US" smtClean="0"/>
              <a:t>5/22/2017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1939E-A935-4B64-A6E7-69D262BE6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36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007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394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85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297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390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40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605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35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35FA5-4BD8-4F0F-BEDD-72EDF8E5446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6236056"/>
            <a:ext cx="1885950" cy="62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41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/>
          <a:lstStyle/>
          <a:p>
            <a:r>
              <a:rPr lang="en-US" dirty="0" smtClean="0"/>
              <a:t>Session 2: Imputation approach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1"/>
            <a:ext cx="6400800" cy="264794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Sixia Chen, PhD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Department of Biostatistics and Epidemiology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College of Public Health, OUHSC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5/26/2017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88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Data: National Health and Nutrition Examination Survey (NHANES)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: blood pressure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: Age group, Gender, Race, BMI and Income</a:t>
                </a:r>
              </a:p>
              <a:p>
                <a:r>
                  <a:rPr lang="en-US" dirty="0" smtClean="0"/>
                  <a:t>Hot-deck cell: constructed by using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Key point: selecting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 smtClean="0"/>
                  <a:t> which are highly correlated with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38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Nearest neighbor imputation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Step one: define a distance function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which measures the distance between two covariate variables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. For example, one can use Euclidean distance function</a:t>
                </a:r>
              </a:p>
              <a:p>
                <a:r>
                  <a:rPr lang="en-US" dirty="0" smtClean="0"/>
                  <a:t>Step two: </a:t>
                </a:r>
                <a:r>
                  <a:rPr lang="en-US" dirty="0"/>
                  <a:t>select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=1}</m:t>
                    </m:r>
                  </m:oMath>
                </a14:m>
                <a:r>
                  <a:rPr lang="en-US" dirty="0" smtClean="0"/>
                  <a:t> which has the minimal distance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Advantages: simple and efficient</a:t>
                </a:r>
              </a:p>
              <a:p>
                <a:r>
                  <a:rPr lang="en-US" dirty="0" smtClean="0"/>
                  <a:t>Disadvantages: choosing distance function may be difficult, especially for categorical variables. Performance depends on the model structure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3504" r="-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31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and Variables are the same as that for Hot-deck imputation</a:t>
            </a:r>
          </a:p>
          <a:p>
            <a:r>
              <a:rPr lang="en-US" dirty="0" smtClean="0"/>
              <a:t>Step one: build cells by only using categorical variables (</a:t>
            </a:r>
            <a:r>
              <a:rPr lang="en-US" dirty="0"/>
              <a:t>Age group, </a:t>
            </a:r>
            <a:r>
              <a:rPr lang="en-US" dirty="0" smtClean="0"/>
              <a:t>Gender and Race)</a:t>
            </a:r>
          </a:p>
          <a:p>
            <a:r>
              <a:rPr lang="en-US" dirty="0" smtClean="0"/>
              <a:t>Step two: calculate distance by using continuous variables (BMI and income) within each cell</a:t>
            </a:r>
          </a:p>
          <a:p>
            <a:r>
              <a:rPr lang="en-US" dirty="0" smtClean="0"/>
              <a:t>Step three: generate imputed value which has smallest distance within each cell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34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Semiparametric </a:t>
            </a:r>
            <a:r>
              <a:rPr lang="en-US" dirty="0" smtClean="0"/>
              <a:t>imputation-Regression imputation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Assumption: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dirty="0" smtClean="0"/>
                  <a:t> is known up to unknown parameter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V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964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Regression imputation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Step one: obtain consistent estimators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by minimizing the weighted distance function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sup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{"/>
                                <m:endChr m:val="}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;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nary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dirty="0" smtClean="0"/>
                  <a:t> with respect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and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;</m:t>
                                      </m:r>
                                      <m:acc>
                                        <m:accPr>
                                          <m:chr m:val="̂"/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acc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;</m:t>
                          </m:r>
                          <m:acc>
                            <m:accPr>
                              <m:chr m:val="̂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674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81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Regression </a:t>
            </a:r>
            <a:r>
              <a:rPr lang="en-US" dirty="0" smtClean="0"/>
              <a:t>imputation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Step two:</a:t>
                </a:r>
              </a:p>
              <a:p>
                <a:pPr lvl="1"/>
                <a:r>
                  <a:rPr lang="en-US" dirty="0" smtClean="0"/>
                  <a:t>Deterministic imputation: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Stochastic imputation: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𝑚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;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</m:acc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is selected from the set of standardized residuals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=1}</m:t>
                    </m:r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1/2</m:t>
                        </m:r>
                      </m:sup>
                    </m:s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;</m:t>
                            </m:r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 with equal probability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79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Regression imputation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Advantages: </a:t>
            </a:r>
          </a:p>
          <a:p>
            <a:pPr lvl="1"/>
            <a:r>
              <a:rPr lang="en-US" dirty="0" smtClean="0"/>
              <a:t>it is a compromise between parametric and non-parametric approaches </a:t>
            </a:r>
          </a:p>
          <a:p>
            <a:pPr lvl="1"/>
            <a:r>
              <a:rPr lang="en-US" dirty="0" smtClean="0"/>
              <a:t>It is more efficient than non-parametric approaches if the regression model is reasonable</a:t>
            </a:r>
          </a:p>
          <a:p>
            <a:pPr lvl="1"/>
            <a:r>
              <a:rPr lang="en-US" dirty="0" smtClean="0"/>
              <a:t>It has less effect on model misspecification compared to parametric approaches </a:t>
            </a:r>
          </a:p>
          <a:p>
            <a:r>
              <a:rPr lang="en-US" dirty="0" smtClean="0"/>
              <a:t>Disadvantages: performance still depends on the underlying regression model assumption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11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Regression imputation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Deterministic imputation is valid for estimating population mean rather than distribution function and quantiles</a:t>
            </a:r>
          </a:p>
          <a:p>
            <a:r>
              <a:rPr lang="en-US" dirty="0" smtClean="0"/>
              <a:t>Stochastic imputation is valid for all parameters but it has larger variance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10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Examples-Linear regression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Model: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)=0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Estimators: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sup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bSup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Deterministic imputed value: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</m:oMath>
                </a14:m>
                <a:endParaRPr lang="en-US" dirty="0" smtClean="0"/>
              </a:p>
              <a:p>
                <a:r>
                  <a:rPr lang="en-US" dirty="0" smtClean="0"/>
                  <a:t>Stochastic imputed value: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</m:acc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is selected from the set of standardized residuals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=1}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bSup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/>
                  <a:t> with equal probability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2156" r="-1037" b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654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Fractional imputation-Hot-deck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It is first proposed by </a:t>
            </a:r>
            <a:r>
              <a:rPr lang="en-US" dirty="0" err="1" smtClean="0"/>
              <a:t>Kalton</a:t>
            </a:r>
            <a:r>
              <a:rPr lang="en-US" dirty="0" smtClean="0"/>
              <a:t> and Kish (1984) and investigated by Kim and Fuller (2004)</a:t>
            </a:r>
          </a:p>
          <a:p>
            <a:r>
              <a:rPr lang="en-US" dirty="0" smtClean="0"/>
              <a:t>Motivation: </a:t>
            </a:r>
          </a:p>
          <a:p>
            <a:pPr lvl="1"/>
            <a:r>
              <a:rPr lang="en-US" dirty="0" smtClean="0"/>
              <a:t>valid inference including consistent point estimation and practical variance estimation with complex survey data</a:t>
            </a:r>
          </a:p>
          <a:p>
            <a:pPr lvl="1"/>
            <a:r>
              <a:rPr lang="en-US" dirty="0" smtClean="0"/>
              <a:t>reduce imputation variance </a:t>
            </a:r>
          </a:p>
          <a:p>
            <a:r>
              <a:rPr lang="en-US" dirty="0" smtClean="0"/>
              <a:t>Idea: generate multiple imputed values with corresponding fractional weights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65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Simple imputation (mean, median, mode)</a:t>
            </a:r>
          </a:p>
          <a:p>
            <a:r>
              <a:rPr lang="en-US" dirty="0" smtClean="0"/>
              <a:t>Parametric imputation </a:t>
            </a:r>
          </a:p>
          <a:p>
            <a:r>
              <a:rPr lang="en-US" dirty="0" smtClean="0"/>
              <a:t>Nonparametric imputation </a:t>
            </a:r>
          </a:p>
          <a:p>
            <a:pPr lvl="1"/>
            <a:r>
              <a:rPr lang="en-US" dirty="0" smtClean="0"/>
              <a:t>Kernel density</a:t>
            </a:r>
          </a:p>
          <a:p>
            <a:pPr lvl="1"/>
            <a:r>
              <a:rPr lang="en-US" dirty="0" smtClean="0"/>
              <a:t>Hot-deck imputation</a:t>
            </a:r>
          </a:p>
          <a:p>
            <a:pPr lvl="1"/>
            <a:r>
              <a:rPr lang="en-US" dirty="0" smtClean="0"/>
              <a:t>Nearest neighbor imputation</a:t>
            </a:r>
          </a:p>
          <a:p>
            <a:r>
              <a:rPr lang="en-US" dirty="0" smtClean="0"/>
              <a:t>Semiparametric imputation </a:t>
            </a:r>
          </a:p>
          <a:p>
            <a:pPr lvl="1"/>
            <a:r>
              <a:rPr lang="en-US" dirty="0" smtClean="0"/>
              <a:t>Regression imputation</a:t>
            </a:r>
          </a:p>
          <a:p>
            <a:r>
              <a:rPr lang="en-US" dirty="0" smtClean="0"/>
              <a:t>Fractional imputation</a:t>
            </a:r>
          </a:p>
          <a:p>
            <a:pPr lvl="1"/>
            <a:r>
              <a:rPr lang="en-US" dirty="0" smtClean="0"/>
              <a:t>Fractional hot-deck imputation</a:t>
            </a:r>
          </a:p>
          <a:p>
            <a:pPr lvl="1"/>
            <a:r>
              <a:rPr lang="en-US" dirty="0" smtClean="0"/>
              <a:t>Parametric fractional imputation</a:t>
            </a:r>
          </a:p>
          <a:p>
            <a:r>
              <a:rPr lang="en-US" dirty="0" smtClean="0"/>
              <a:t>Multiple imputation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Fractional Hot-deck Imputation (FHDI)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Same assumption as Hot-deck imputation</a:t>
                </a:r>
              </a:p>
              <a:p>
                <a:r>
                  <a:rPr lang="en-US" dirty="0" smtClean="0"/>
                  <a:t>FHDI estimator: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acc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𝐹𝐻𝐷𝐼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e>
                        </m:nary>
                      </m:e>
                    </m:d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nary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sup>
                      <m:e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𝑖𝑗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. Note that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can be chosen to minimize imputation variance, see Kim and Fuller (2004) 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 SURVEYIMPUTE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Submit </a:t>
            </a:r>
            <a:r>
              <a:rPr lang="en-US" dirty="0"/>
              <a:t>the following SAS code </a:t>
            </a:r>
            <a:r>
              <a:rPr lang="en-US" dirty="0" smtClean="0"/>
              <a:t>from the </a:t>
            </a:r>
            <a:r>
              <a:rPr lang="en-US" dirty="0"/>
              <a:t>SAS editor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   </a:t>
            </a:r>
            <a:r>
              <a:rPr lang="en-US" dirty="0" err="1"/>
              <a:t>proc</a:t>
            </a:r>
            <a:r>
              <a:rPr lang="en-US" dirty="0"/>
              <a:t> </a:t>
            </a:r>
            <a:r>
              <a:rPr lang="en-US" dirty="0" err="1"/>
              <a:t>setinit</a:t>
            </a:r>
            <a:r>
              <a:rPr lang="en-US" dirty="0"/>
              <a:t> </a:t>
            </a:r>
            <a:r>
              <a:rPr lang="en-US" dirty="0" err="1"/>
              <a:t>noalias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    run</a:t>
            </a:r>
            <a:r>
              <a:rPr lang="en-US" dirty="0" smtClean="0"/>
              <a:t>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Check the SAS Log to make sure SAS/STAT is listed and not </a:t>
            </a:r>
            <a:r>
              <a:rPr lang="en-US" dirty="0" smtClean="0"/>
              <a:t>completely expired.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If yes, then </a:t>
            </a:r>
            <a:r>
              <a:rPr lang="en-US" dirty="0" smtClean="0"/>
              <a:t>you </a:t>
            </a:r>
            <a:r>
              <a:rPr lang="en-US" dirty="0"/>
              <a:t>should be able to use impute functionality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80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</a:t>
            </a:r>
            <a:r>
              <a:rPr lang="en-US" dirty="0" smtClean="0"/>
              <a:t>SURVEYIMPUTE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PROC SURVEYIMPUTE DATA=INDAT METHOD=FEFI OR HD(SELECTION=ABB, SRSWOR, SRSWR or WEIGHTED) NDONORS=5 SEED=1234 VARMETHOD=Jackknife;</a:t>
            </a:r>
          </a:p>
          <a:p>
            <a:pPr marL="0" indent="0">
              <a:buNone/>
            </a:pPr>
            <a:r>
              <a:rPr lang="en-US" dirty="0" smtClean="0"/>
              <a:t>BY variables;</a:t>
            </a:r>
          </a:p>
          <a:p>
            <a:pPr marL="0" indent="0">
              <a:buNone/>
            </a:pPr>
            <a:r>
              <a:rPr lang="en-US" dirty="0" smtClean="0"/>
              <a:t>CELLS variables (imputation cells);</a:t>
            </a:r>
          </a:p>
          <a:p>
            <a:pPr marL="0" indent="0">
              <a:buNone/>
            </a:pPr>
            <a:r>
              <a:rPr lang="en-US" dirty="0" smtClean="0"/>
              <a:t>CLASS variables;</a:t>
            </a:r>
          </a:p>
          <a:p>
            <a:pPr marL="0" indent="0">
              <a:buNone/>
            </a:pPr>
            <a:r>
              <a:rPr lang="en-US" dirty="0" smtClean="0"/>
              <a:t>STRATA design strata;</a:t>
            </a:r>
          </a:p>
          <a:p>
            <a:pPr marL="0" indent="0">
              <a:buNone/>
            </a:pPr>
            <a:r>
              <a:rPr lang="en-US" dirty="0" smtClean="0"/>
              <a:t>CLUSTER design cluster;</a:t>
            </a:r>
          </a:p>
          <a:p>
            <a:pPr marL="0" indent="0">
              <a:buNone/>
            </a:pPr>
            <a:r>
              <a:rPr lang="en-US" dirty="0" smtClean="0"/>
              <a:t>ID variable;</a:t>
            </a:r>
          </a:p>
          <a:p>
            <a:pPr marL="0" indent="0">
              <a:buNone/>
            </a:pPr>
            <a:r>
              <a:rPr lang="en-US" dirty="0" smtClean="0"/>
              <a:t>IMPJOINT variables imputed jointly;</a:t>
            </a:r>
          </a:p>
          <a:p>
            <a:pPr marL="0" indent="0">
              <a:buNone/>
            </a:pPr>
            <a:r>
              <a:rPr lang="en-US" dirty="0" smtClean="0"/>
              <a:t>REPWEIGHTS replication weights;</a:t>
            </a:r>
          </a:p>
          <a:p>
            <a:pPr marL="0" indent="0">
              <a:buNone/>
            </a:pPr>
            <a:r>
              <a:rPr lang="en-US" dirty="0" smtClean="0"/>
              <a:t>VAR variables for imputation;</a:t>
            </a:r>
          </a:p>
          <a:p>
            <a:pPr marL="0" indent="0">
              <a:buNone/>
            </a:pPr>
            <a:r>
              <a:rPr lang="en-US" dirty="0" smtClean="0"/>
              <a:t>WEIGHT sampling weight;</a:t>
            </a:r>
          </a:p>
          <a:p>
            <a:pPr marL="0" indent="0">
              <a:buNone/>
            </a:pPr>
            <a:r>
              <a:rPr lang="en-US" dirty="0"/>
              <a:t>output </a:t>
            </a:r>
            <a:r>
              <a:rPr lang="en-US" dirty="0" smtClean="0"/>
              <a:t>out=</a:t>
            </a:r>
            <a:r>
              <a:rPr lang="en-US" dirty="0" err="1" smtClean="0"/>
              <a:t>outdat</a:t>
            </a:r>
            <a:r>
              <a:rPr lang="en-US" dirty="0" smtClean="0"/>
              <a:t> </a:t>
            </a:r>
            <a:r>
              <a:rPr lang="en-US" dirty="0" err="1" smtClean="0"/>
              <a:t>outjkcoefs</a:t>
            </a:r>
            <a:r>
              <a:rPr lang="en-US" dirty="0" smtClean="0"/>
              <a:t>=</a:t>
            </a:r>
            <a:r>
              <a:rPr lang="en-US" dirty="0" err="1" smtClean="0"/>
              <a:t>out_JKCoefs</a:t>
            </a:r>
            <a:r>
              <a:rPr lang="en-US" dirty="0" smtClean="0"/>
              <a:t>;</a:t>
            </a:r>
          </a:p>
          <a:p>
            <a:pPr marL="0" indent="0">
              <a:buNone/>
            </a:pPr>
            <a:r>
              <a:rPr lang="en-US" dirty="0" smtClean="0"/>
              <a:t>RUN;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9392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</a:t>
            </a:r>
            <a:r>
              <a:rPr lang="en-US" dirty="0" smtClean="0"/>
              <a:t>SURVEYIMPUTE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proc</a:t>
            </a:r>
            <a:r>
              <a:rPr lang="en-US" dirty="0"/>
              <a:t> </a:t>
            </a:r>
            <a:r>
              <a:rPr lang="en-US" dirty="0" err="1"/>
              <a:t>surveyfreq</a:t>
            </a:r>
            <a:r>
              <a:rPr lang="en-US" dirty="0"/>
              <a:t> </a:t>
            </a:r>
            <a:r>
              <a:rPr lang="en-US" dirty="0" smtClean="0"/>
              <a:t>data=</a:t>
            </a:r>
            <a:r>
              <a:rPr lang="en-US" dirty="0" err="1" smtClean="0"/>
              <a:t>outdat</a:t>
            </a:r>
            <a:r>
              <a:rPr lang="en-US" dirty="0" smtClean="0"/>
              <a:t> </a:t>
            </a:r>
            <a:r>
              <a:rPr lang="en-US" dirty="0" err="1"/>
              <a:t>varmethod</a:t>
            </a:r>
            <a:r>
              <a:rPr lang="en-US" dirty="0"/>
              <a:t>=jackknife;</a:t>
            </a:r>
          </a:p>
          <a:p>
            <a:pPr marL="0" indent="0">
              <a:buNone/>
            </a:pPr>
            <a:r>
              <a:rPr lang="en-US" dirty="0"/>
              <a:t>table </a:t>
            </a:r>
            <a:r>
              <a:rPr lang="en-US" dirty="0" smtClean="0"/>
              <a:t>var1 var2;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weight </a:t>
            </a:r>
            <a:r>
              <a:rPr lang="en-US" dirty="0" err="1"/>
              <a:t>ImpWt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/>
              <a:t>repweights</a:t>
            </a:r>
            <a:r>
              <a:rPr lang="en-US" dirty="0"/>
              <a:t> </a:t>
            </a:r>
            <a:r>
              <a:rPr lang="en-US" dirty="0" err="1"/>
              <a:t>ImpRepWt</a:t>
            </a:r>
            <a:r>
              <a:rPr lang="en-US" dirty="0"/>
              <a:t>: / </a:t>
            </a:r>
            <a:r>
              <a:rPr lang="en-US" dirty="0" err="1" smtClean="0"/>
              <a:t>jkcoefs</a:t>
            </a:r>
            <a:r>
              <a:rPr lang="en-US" dirty="0" smtClean="0"/>
              <a:t>=</a:t>
            </a:r>
            <a:r>
              <a:rPr lang="en-US" dirty="0" err="1" smtClean="0"/>
              <a:t>out_JKCoefs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run;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044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fractional imputation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by Kim (2011) </a:t>
            </a:r>
            <a:r>
              <a:rPr lang="en-US" dirty="0" err="1" smtClean="0"/>
              <a:t>Biometrika</a:t>
            </a:r>
            <a:r>
              <a:rPr lang="en-US" dirty="0" smtClean="0"/>
              <a:t> paper</a:t>
            </a:r>
          </a:p>
          <a:p>
            <a:r>
              <a:rPr lang="en-US" dirty="0" smtClean="0"/>
              <a:t>Idea is similar as that for FHDI with different generating mechanism of imputed values and weights </a:t>
            </a:r>
          </a:p>
          <a:p>
            <a:r>
              <a:rPr lang="en-US" dirty="0" smtClean="0"/>
              <a:t>Motivation is to take advantage of parametric modeling power and produce more efficient estimator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495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(Step 1) Obtain an initial estimator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(0)</m:t>
                        </m:r>
                      </m:sub>
                    </m:sSub>
                  </m:oMath>
                </a14:m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 smtClean="0"/>
                  <a:t> and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(0)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(Step 2) Generate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 smtClean="0"/>
                  <a:t> imputed values,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∗(1)</m:t>
                        </m:r>
                      </m:sup>
                    </m:sSubSup>
                  </m:oMath>
                </a14:m>
                <a:r>
                  <a:rPr lang="en-US" dirty="0" smtClean="0"/>
                  <a:t>,…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(Step 3) With the current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compute the fractional weights by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</m:e>
                    </m:nary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05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(Step 4) Find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 that maximizes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acc>
                          </m:e>
                          <m: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𝑖𝑗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e>
                        </m:nary>
                      </m:e>
                    </m:nary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log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⁡{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</m:d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)}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(Step 5) Set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r>
                  <a:rPr lang="en-US" dirty="0" smtClean="0"/>
                  <a:t> and go to (Step 3). Stop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  <m:sub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sub>
                    </m:sSub>
                  </m:oMath>
                </a14:m>
                <a:r>
                  <a:rPr lang="en-US" dirty="0" smtClean="0"/>
                  <a:t> meets the convergence criterion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809" r="-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2319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r>
                  <a:rPr lang="en-US" dirty="0" smtClean="0"/>
                  <a:t>Mean: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acc>
                                <m:accPr>
                                  <m:chr m:val="̅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acc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𝐹𝐼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nary>
                        </m:e>
                      </m:nary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∗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e>
                          </m:d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Parameter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 smtClean="0"/>
                  <a:t> defined by solution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𝐸</m:t>
                    </m:r>
                    <m:d>
                      <m:dPr>
                        <m:begChr m:val="{"/>
                        <m:endChr m:val="}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;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sup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</m:e>
                          </m:d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  <m:d>
                                    <m:d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e>
                          </m:nary>
                        </m:e>
                      </m:nary>
                      <m:r>
                        <a:rPr lang="en-US" i="1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e>
                              </m:d>
                            </m:sup>
                          </m:sSub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Variance estimation by using Taylor method in Kim (2011) or resampling method such as Jackknife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59" t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98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imputation (MI)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by Rubin (1976)</a:t>
            </a:r>
          </a:p>
          <a:p>
            <a:r>
              <a:rPr lang="en-US" dirty="0" smtClean="0"/>
              <a:t>Motivation:</a:t>
            </a:r>
          </a:p>
          <a:p>
            <a:pPr lvl="1"/>
            <a:r>
              <a:rPr lang="en-US" dirty="0" smtClean="0"/>
              <a:t>Practical inference tool for handling item nonresponse</a:t>
            </a:r>
          </a:p>
          <a:p>
            <a:pPr lvl="1"/>
            <a:r>
              <a:rPr lang="en-US" dirty="0" smtClean="0"/>
              <a:t>Valid statistical analysis (consistency and so on)</a:t>
            </a:r>
          </a:p>
          <a:p>
            <a:r>
              <a:rPr lang="en-US" dirty="0" smtClean="0"/>
              <a:t>Idea: generate imputed values multiple times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71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98" y="1230024"/>
            <a:ext cx="8849502" cy="501837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84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: study variable which has missing values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: covariates which have no missing values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: response indicator (1/0)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: conditional density with parameter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</m:acc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dirty="0" smtClean="0"/>
                  <a:t>: population mean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US" dirty="0" smtClean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: imputed value for unit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617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629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 and inference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Population mean: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acc>
                              <m:accPr>
                                <m:chr m:val="̅"/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</m:acc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𝑀𝐼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bSup>
                          </m:e>
                        </m:nary>
                      </m:e>
                    </m:d>
                  </m:oMath>
                </a14:m>
                <a:endParaRPr lang="en-US" dirty="0" smtClean="0"/>
              </a:p>
              <a:p>
                <a:r>
                  <a:rPr lang="en-US" dirty="0" smtClean="0"/>
                  <a:t>Population regression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𝑀𝐼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 smtClean="0"/>
                  <a:t>, where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chr m:val="∑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  <m:e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bSup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r>
                              <m:rPr>
                                <m:brk m:alnAt="23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</m:e>
                        </m:nary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∗(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0065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Estimation and </a:t>
            </a:r>
            <a:r>
              <a:rPr lang="en-US" dirty="0" smtClean="0"/>
              <a:t>inference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Variance estimation by using formula proposed by Rubin (1987)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𝑀𝐼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𝑀𝐼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acc>
                              <m:accPr>
                                <m:chr m:val="̂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sup>
                        </m:sSubSup>
                      </m:e>
                    </m:nary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𝜂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being the imputed version of the complete-sample variance estimator of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</m:e>
                    </m:acc>
                  </m:oMath>
                </a14:m>
                <a:r>
                  <a:rPr lang="en-US" dirty="0" smtClean="0"/>
                  <a:t> based on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en-US" dirty="0" err="1" smtClean="0"/>
                  <a:t>th</a:t>
                </a:r>
                <a:r>
                  <a:rPr lang="en-US" dirty="0" smtClean="0"/>
                  <a:t> imputed data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752" b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76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Estimation and inference </a:t>
            </a:r>
            <a:r>
              <a:rPr lang="en-US" dirty="0" smtClean="0"/>
              <a:t>(3)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and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sup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</m:acc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sup>
                            </m:s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𝑀𝐼</m:t>
                                </m:r>
                              </m:sub>
                            </m:sSub>
                          </m:e>
                        </m:d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𝜂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sup>
                                </m:s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𝜂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𝑀𝐼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</m:e>
                    </m:nary>
                  </m:oMath>
                </a14:m>
                <a:r>
                  <a:rPr lang="en-US" dirty="0" smtClean="0"/>
                  <a:t>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 smtClean="0"/>
                  <a:t> are the so-called within and between imputation variances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69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Easy and practical to implement</a:t>
            </a:r>
          </a:p>
          <a:p>
            <a:r>
              <a:rPr lang="en-US" dirty="0" smtClean="0"/>
              <a:t>MI can handle complex data structure</a:t>
            </a:r>
          </a:p>
          <a:p>
            <a:pPr lvl="1"/>
            <a:r>
              <a:rPr lang="en-US" dirty="0" smtClean="0"/>
              <a:t>high dimensional data </a:t>
            </a:r>
          </a:p>
          <a:p>
            <a:pPr lvl="1"/>
            <a:r>
              <a:rPr lang="en-US" dirty="0" smtClean="0"/>
              <a:t>Correlated data</a:t>
            </a:r>
          </a:p>
          <a:p>
            <a:pPr lvl="1"/>
            <a:r>
              <a:rPr lang="en-US" dirty="0" smtClean="0"/>
              <a:t>Multivariate </a:t>
            </a:r>
            <a:r>
              <a:rPr lang="en-US" dirty="0" err="1" smtClean="0"/>
              <a:t>missingness</a:t>
            </a:r>
            <a:endParaRPr lang="en-US" dirty="0" smtClean="0"/>
          </a:p>
          <a:p>
            <a:r>
              <a:rPr lang="en-US" dirty="0" smtClean="0"/>
              <a:t>Variance estimation formula is simple</a:t>
            </a:r>
          </a:p>
          <a:p>
            <a:r>
              <a:rPr lang="en-US" dirty="0" smtClean="0"/>
              <a:t>Existing software are available</a:t>
            </a:r>
          </a:p>
          <a:p>
            <a:pPr lvl="1"/>
            <a:r>
              <a:rPr lang="en-US" dirty="0" smtClean="0"/>
              <a:t>SAS ‘PROC MI’</a:t>
            </a:r>
          </a:p>
          <a:p>
            <a:pPr lvl="1"/>
            <a:r>
              <a:rPr lang="en-US" dirty="0" smtClean="0"/>
              <a:t>R package ‘mice’, ‘mi’</a:t>
            </a:r>
          </a:p>
          <a:p>
            <a:pPr lvl="1"/>
            <a:r>
              <a:rPr lang="en-US" dirty="0" smtClean="0"/>
              <a:t>IVEWARE software (University of Michigan)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618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Variance estimator may not be consistent</a:t>
            </a:r>
          </a:p>
          <a:p>
            <a:pPr lvl="1"/>
            <a:r>
              <a:rPr lang="en-US" dirty="0" smtClean="0"/>
              <a:t>Complex survey data (Kim and Yang, 2017)</a:t>
            </a:r>
          </a:p>
          <a:p>
            <a:pPr lvl="1"/>
            <a:r>
              <a:rPr lang="en-US" dirty="0" smtClean="0"/>
              <a:t>Domain estimation (Kim et al, 2006)</a:t>
            </a:r>
          </a:p>
          <a:p>
            <a:pPr lvl="1"/>
            <a:r>
              <a:rPr lang="en-US" dirty="0" smtClean="0"/>
              <a:t>Method of moment estimator (Yang and Kim, 2016)</a:t>
            </a:r>
          </a:p>
          <a:p>
            <a:r>
              <a:rPr lang="en-US" dirty="0" smtClean="0"/>
              <a:t>Computation can be expansive due to MCMC procedure and the convergence is not guaranteed </a:t>
            </a:r>
          </a:p>
          <a:p>
            <a:r>
              <a:rPr lang="en-US" dirty="0" smtClean="0"/>
              <a:t>The results highly depend on assumed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677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Data: 2013-2014 National Health and Nutrition Examination Survey (NHANES) with sample size 7,104</a:t>
            </a:r>
          </a:p>
          <a:p>
            <a:r>
              <a:rPr lang="en-US" dirty="0" smtClean="0"/>
              <a:t>Study variable: BPXSY1 (Systolic blood pressure)</a:t>
            </a:r>
          </a:p>
          <a:p>
            <a:r>
              <a:rPr lang="en-US" dirty="0" smtClean="0"/>
              <a:t>Predictors: RIDAGEYR (Age in years at screening), BMXBMI (Body Mass Index)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24733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</a:t>
            </a:r>
            <a:r>
              <a:rPr lang="en-US" dirty="0" smtClean="0"/>
              <a:t>study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Parameter of interest: </a:t>
                </a:r>
              </a:p>
              <a:p>
                <a:pPr lvl="1"/>
                <a:r>
                  <a:rPr lang="en-US" dirty="0" smtClean="0"/>
                  <a:t>Population mean of BPXSY1 (Mean)</a:t>
                </a:r>
              </a:p>
              <a:p>
                <a:pPr lvl="1"/>
                <a:r>
                  <a:rPr lang="en-US" dirty="0" smtClean="0"/>
                  <a:t>Population median of BPXSY1 (Median)</a:t>
                </a:r>
              </a:p>
              <a:p>
                <a:r>
                  <a:rPr lang="en-US" dirty="0" smtClean="0"/>
                  <a:t>Nonresponse model: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denote the standardized version of RIDAGEYR and BMXBMI and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𝜑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0.5,−0.5,−0.5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52" t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413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study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Methods:</a:t>
            </a:r>
          </a:p>
          <a:p>
            <a:pPr lvl="1"/>
            <a:r>
              <a:rPr lang="en-US" dirty="0" smtClean="0"/>
              <a:t>Simple imputation by using cell mean</a:t>
            </a:r>
          </a:p>
          <a:p>
            <a:pPr lvl="1"/>
            <a:r>
              <a:rPr lang="en-US" dirty="0" smtClean="0"/>
              <a:t>Parametric imputation with normal distribution</a:t>
            </a:r>
          </a:p>
          <a:p>
            <a:pPr lvl="1"/>
            <a:r>
              <a:rPr lang="en-US" dirty="0" smtClean="0"/>
              <a:t>Random Hot-deck imputation</a:t>
            </a:r>
          </a:p>
          <a:p>
            <a:pPr lvl="1"/>
            <a:r>
              <a:rPr lang="en-US" dirty="0" smtClean="0"/>
              <a:t>Nearest neighbor imputation</a:t>
            </a:r>
          </a:p>
          <a:p>
            <a:pPr lvl="1"/>
            <a:r>
              <a:rPr lang="en-US" dirty="0" smtClean="0"/>
              <a:t>Regression imputation</a:t>
            </a:r>
          </a:p>
          <a:p>
            <a:pPr lvl="1"/>
            <a:r>
              <a:rPr lang="en-US" dirty="0" smtClean="0"/>
              <a:t>Multiple imputation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5700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Empirical study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Hot-deck cells: first create categorized variables Age and BMI with four levels by using 25</a:t>
            </a:r>
            <a:r>
              <a:rPr lang="en-US" baseline="30000" dirty="0" smtClean="0"/>
              <a:t>th</a:t>
            </a:r>
            <a:r>
              <a:rPr lang="en-US" dirty="0" smtClean="0"/>
              <a:t>, 50</a:t>
            </a:r>
            <a:r>
              <a:rPr lang="en-US" baseline="30000" dirty="0" smtClean="0"/>
              <a:t>th</a:t>
            </a:r>
            <a:r>
              <a:rPr lang="en-US" dirty="0" smtClean="0"/>
              <a:t>, 75</a:t>
            </a:r>
            <a:r>
              <a:rPr lang="en-US" baseline="30000" dirty="0" smtClean="0"/>
              <a:t>th</a:t>
            </a:r>
            <a:r>
              <a:rPr lang="en-US" dirty="0" smtClean="0"/>
              <a:t> percentiles. Then create 16 Hot-deck cells by crossing the two variables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022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</a:t>
            </a:r>
            <a:r>
              <a:rPr lang="en-US" dirty="0" err="1" smtClean="0"/>
              <a:t>missingness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###input data file</a:t>
            </a:r>
          </a:p>
          <a:p>
            <a:pPr marL="0" indent="0">
              <a:buNone/>
            </a:pPr>
            <a:r>
              <a:rPr lang="en-US" dirty="0" err="1"/>
              <a:t>indat</a:t>
            </a:r>
            <a:r>
              <a:rPr lang="en-US" dirty="0"/>
              <a:t>&lt;-read.csv(file='R:/teaching/short course/missing data/session2/Empirical study/nhanes.subset.csv')</a:t>
            </a:r>
          </a:p>
          <a:p>
            <a:pPr marL="0" indent="0">
              <a:buNone/>
            </a:pPr>
            <a:r>
              <a:rPr lang="en-US" dirty="0"/>
              <a:t>n&lt;-dim(</a:t>
            </a:r>
            <a:r>
              <a:rPr lang="en-US" dirty="0" err="1"/>
              <a:t>indat</a:t>
            </a:r>
            <a:r>
              <a:rPr lang="en-US" dirty="0"/>
              <a:t>)[1]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###create </a:t>
            </a:r>
            <a:r>
              <a:rPr lang="en-US" dirty="0" err="1"/>
              <a:t>missingness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attach(</a:t>
            </a:r>
            <a:r>
              <a:rPr lang="en-US" dirty="0" err="1"/>
              <a:t>indat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phi&lt;-c(0.5,-0.5,-0.5)</a:t>
            </a:r>
          </a:p>
          <a:p>
            <a:pPr marL="0" indent="0">
              <a:buNone/>
            </a:pPr>
            <a:r>
              <a:rPr lang="en-US" dirty="0"/>
              <a:t>X1&lt;-(RIDAGEYR-mean(RIDAGEYR))/</a:t>
            </a:r>
            <a:r>
              <a:rPr lang="en-US" dirty="0" err="1"/>
              <a:t>sd</a:t>
            </a:r>
            <a:r>
              <a:rPr lang="en-US" dirty="0"/>
              <a:t>(RIDAGEYR)</a:t>
            </a:r>
          </a:p>
          <a:p>
            <a:pPr marL="0" indent="0">
              <a:buNone/>
            </a:pPr>
            <a:r>
              <a:rPr lang="en-US" dirty="0"/>
              <a:t>X2&lt;-(BMXBMI-mean(BMXBMI))/</a:t>
            </a:r>
            <a:r>
              <a:rPr lang="en-US" dirty="0" err="1"/>
              <a:t>sd</a:t>
            </a:r>
            <a:r>
              <a:rPr lang="en-US" dirty="0"/>
              <a:t>(BMXBMI)</a:t>
            </a:r>
          </a:p>
          <a:p>
            <a:pPr marL="0" indent="0">
              <a:buNone/>
            </a:pPr>
            <a:r>
              <a:rPr lang="en-US" dirty="0"/>
              <a:t>p&lt;-</a:t>
            </a:r>
            <a:r>
              <a:rPr lang="en-US" dirty="0" err="1"/>
              <a:t>exp</a:t>
            </a:r>
            <a:r>
              <a:rPr lang="en-US" dirty="0"/>
              <a:t>(phi[1]+phi[2]*X1+phi[3]*X2)/(1+exp(phi[1]+phi[2]*X1+phi[3]*X2))</a:t>
            </a:r>
          </a:p>
          <a:p>
            <a:pPr marL="0" indent="0">
              <a:buNone/>
            </a:pPr>
            <a:r>
              <a:rPr lang="en-US" dirty="0"/>
              <a:t>r&lt;-</a:t>
            </a:r>
            <a:r>
              <a:rPr lang="en-US" dirty="0" err="1"/>
              <a:t>rbinom</a:t>
            </a:r>
            <a:r>
              <a:rPr lang="en-US" dirty="0"/>
              <a:t>(n,1,p)</a:t>
            </a:r>
          </a:p>
          <a:p>
            <a:pPr marL="0" indent="0">
              <a:buNone/>
            </a:pPr>
            <a:r>
              <a:rPr lang="en-US" dirty="0"/>
              <a:t>Y&lt;-BPXSY1</a:t>
            </a:r>
          </a:p>
          <a:p>
            <a:pPr marL="0" indent="0">
              <a:buNone/>
            </a:pPr>
            <a:r>
              <a:rPr lang="en-US" dirty="0"/>
              <a:t>Y[r==0]&lt;-NA</a:t>
            </a:r>
          </a:p>
          <a:p>
            <a:pPr marL="0" indent="0">
              <a:buNone/>
            </a:pPr>
            <a:r>
              <a:rPr lang="en-US" dirty="0"/>
              <a:t>indat2&lt;-</a:t>
            </a:r>
            <a:r>
              <a:rPr lang="en-US" dirty="0" err="1"/>
              <a:t>cbind</a:t>
            </a:r>
            <a:r>
              <a:rPr lang="en-US" dirty="0"/>
              <a:t>(Y,X1,X2)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5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Notations (2)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 smtClean="0"/>
                  <a:t>: population mean for respondents</a:t>
                </a:r>
              </a:p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=1,2,…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 smtClean="0"/>
                  <a:t>: hot-deck cell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/>
                  <a:t>: population mean for </a:t>
                </a:r>
                <a:r>
                  <a:rPr lang="en-US" dirty="0" smtClean="0"/>
                  <a:t>respondents in cell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410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Hot-deck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/>
              <a:t>###create cell variable</a:t>
            </a:r>
          </a:p>
          <a:p>
            <a:pPr marL="0" indent="0">
              <a:buNone/>
            </a:pPr>
            <a:r>
              <a:rPr lang="en-US" dirty="0"/>
              <a:t>X1_c&lt;-rep(0,n)</a:t>
            </a:r>
          </a:p>
          <a:p>
            <a:pPr marL="0" indent="0">
              <a:buNone/>
            </a:pPr>
            <a:r>
              <a:rPr lang="en-US" dirty="0"/>
              <a:t>X2_c&lt;-rep(0,n)</a:t>
            </a:r>
          </a:p>
          <a:p>
            <a:pPr marL="0" indent="0">
              <a:buNone/>
            </a:pPr>
            <a:r>
              <a:rPr lang="en-US" dirty="0"/>
              <a:t>q1&lt;-quantile(X1,probs=</a:t>
            </a:r>
            <a:r>
              <a:rPr lang="en-US" dirty="0" err="1"/>
              <a:t>seq</a:t>
            </a:r>
            <a:r>
              <a:rPr lang="en-US" dirty="0"/>
              <a:t>(0,1,0.25))[2:4]</a:t>
            </a:r>
          </a:p>
          <a:p>
            <a:pPr marL="0" indent="0">
              <a:buNone/>
            </a:pPr>
            <a:r>
              <a:rPr lang="en-US" dirty="0"/>
              <a:t>q2&lt;-quantile(X2,probs=</a:t>
            </a:r>
            <a:r>
              <a:rPr lang="en-US" dirty="0" err="1"/>
              <a:t>seq</a:t>
            </a:r>
            <a:r>
              <a:rPr lang="en-US" dirty="0"/>
              <a:t>(0,1,0.25))[2:4]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X1_c[X1&lt;q1[1]]&lt;-1</a:t>
            </a:r>
          </a:p>
          <a:p>
            <a:pPr marL="0" indent="0">
              <a:buNone/>
            </a:pPr>
            <a:r>
              <a:rPr lang="en-US" dirty="0"/>
              <a:t>X1_c[X1&gt;=q1[1] &amp; X1&lt;q1[2]]&lt;-2</a:t>
            </a:r>
          </a:p>
          <a:p>
            <a:pPr marL="0" indent="0">
              <a:buNone/>
            </a:pPr>
            <a:r>
              <a:rPr lang="en-US" dirty="0"/>
              <a:t>X1_c[X1&gt;=q1[2] &amp; X1&lt;q1[3]]&lt;-3</a:t>
            </a:r>
          </a:p>
          <a:p>
            <a:pPr marL="0" indent="0">
              <a:buNone/>
            </a:pPr>
            <a:r>
              <a:rPr lang="en-US" dirty="0"/>
              <a:t>X1_c[X1&gt;=q1[3]]&lt;-4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X2_c[X2&lt;q2[1]]&lt;-1</a:t>
            </a:r>
          </a:p>
          <a:p>
            <a:pPr marL="0" indent="0">
              <a:buNone/>
            </a:pPr>
            <a:r>
              <a:rPr lang="en-US" dirty="0"/>
              <a:t>X2_c[X2&gt;=q2[1] &amp; X2&lt;q2[2]]&lt;-2</a:t>
            </a:r>
          </a:p>
          <a:p>
            <a:pPr marL="0" indent="0">
              <a:buNone/>
            </a:pPr>
            <a:r>
              <a:rPr lang="en-US" dirty="0"/>
              <a:t>X2_c[X2&gt;=q2[2] &amp; X2&lt;q2[3]]&lt;-3</a:t>
            </a:r>
          </a:p>
          <a:p>
            <a:pPr marL="0" indent="0">
              <a:buNone/>
            </a:pPr>
            <a:r>
              <a:rPr lang="en-US" dirty="0"/>
              <a:t>X2_c[X2&gt;=q2[3]]&lt;-4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cell&lt;-paste(X1_c,X2_c,sep='')</a:t>
            </a:r>
          </a:p>
          <a:p>
            <a:pPr marL="0" indent="0">
              <a:buNone/>
            </a:pPr>
            <a:r>
              <a:rPr lang="en-US" dirty="0" err="1"/>
              <a:t>cell_name</a:t>
            </a:r>
            <a:r>
              <a:rPr lang="en-US" dirty="0"/>
              <a:t>&lt;-names(table(cell))</a:t>
            </a:r>
          </a:p>
          <a:p>
            <a:pPr marL="0" indent="0">
              <a:buNone/>
            </a:pPr>
            <a:r>
              <a:rPr lang="en-US" dirty="0" err="1"/>
              <a:t>n_cell</a:t>
            </a:r>
            <a:r>
              <a:rPr lang="en-US" dirty="0"/>
              <a:t>&lt;-length(</a:t>
            </a:r>
            <a:r>
              <a:rPr lang="en-US" dirty="0" err="1"/>
              <a:t>cell_name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63061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dirty="0" smtClean="0"/>
              <a:t>###0.full </a:t>
            </a:r>
            <a:r>
              <a:rPr lang="fr-FR" dirty="0" err="1"/>
              <a:t>sample</a:t>
            </a:r>
            <a:r>
              <a:rPr lang="fr-FR" dirty="0"/>
              <a:t> </a:t>
            </a:r>
            <a:r>
              <a:rPr lang="fr-FR" dirty="0" err="1"/>
              <a:t>estimators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/>
              <a:t>est1&lt;-</a:t>
            </a:r>
            <a:r>
              <a:rPr lang="fr-FR" dirty="0" err="1"/>
              <a:t>mean</a:t>
            </a:r>
            <a:r>
              <a:rPr lang="fr-FR" dirty="0"/>
              <a:t>(BPXSY1)</a:t>
            </a:r>
          </a:p>
          <a:p>
            <a:pPr marL="0" indent="0">
              <a:buNone/>
            </a:pPr>
            <a:r>
              <a:rPr lang="fr-FR" dirty="0"/>
              <a:t>est2&lt;-</a:t>
            </a:r>
            <a:r>
              <a:rPr lang="fr-FR" dirty="0" err="1"/>
              <a:t>median</a:t>
            </a:r>
            <a:r>
              <a:rPr lang="fr-FR" dirty="0"/>
              <a:t>(BPXSY1)</a:t>
            </a:r>
          </a:p>
          <a:p>
            <a:pPr marL="0" indent="0">
              <a:buNone/>
            </a:pPr>
            <a:r>
              <a:rPr lang="fr-FR" dirty="0"/>
              <a:t>est&lt;-c(est1,est2</a:t>
            </a:r>
            <a:r>
              <a:rPr lang="fr-FR" dirty="0" smtClean="0"/>
              <a:t>)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en-US" dirty="0"/>
              <a:t>###1.Simple imputation by using cell mean</a:t>
            </a:r>
          </a:p>
          <a:p>
            <a:pPr marL="0" indent="0">
              <a:buNone/>
            </a:pPr>
            <a:r>
              <a:rPr lang="en-US" dirty="0" err="1"/>
              <a:t>IY_Sim_Mean</a:t>
            </a:r>
            <a:r>
              <a:rPr lang="en-US" dirty="0"/>
              <a:t>&lt;-Y</a:t>
            </a:r>
          </a:p>
          <a:p>
            <a:pPr marL="0" indent="0">
              <a:buNone/>
            </a:pPr>
            <a:r>
              <a:rPr lang="en-US" dirty="0"/>
              <a:t>for(</a:t>
            </a:r>
            <a:r>
              <a:rPr lang="en-US" dirty="0" err="1"/>
              <a:t>i</a:t>
            </a:r>
            <a:r>
              <a:rPr lang="en-US" dirty="0"/>
              <a:t> in 1:n_cell){</a:t>
            </a:r>
          </a:p>
          <a:p>
            <a:pPr marL="0" indent="0">
              <a:buNone/>
            </a:pPr>
            <a:r>
              <a:rPr lang="en-US" dirty="0" err="1"/>
              <a:t>IY_Sim_Mean</a:t>
            </a:r>
            <a:r>
              <a:rPr lang="en-US" dirty="0"/>
              <a:t>[is.na(Y)==T &amp; cell==</a:t>
            </a:r>
            <a:r>
              <a:rPr lang="en-US" dirty="0" err="1"/>
              <a:t>cell_name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]]&lt;-mean(Y[is.na(Y)==F &amp; cell==</a:t>
            </a:r>
            <a:r>
              <a:rPr lang="en-US" dirty="0" err="1"/>
              <a:t>cell_name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]])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est1_Sim_Mean&lt;-mean(</a:t>
            </a:r>
            <a:r>
              <a:rPr lang="en-US" dirty="0" err="1"/>
              <a:t>IY_Sim_Mean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est2_Sim_Mean&lt;-median(</a:t>
            </a:r>
            <a:r>
              <a:rPr lang="en-US" dirty="0" err="1"/>
              <a:t>IY_Sim_Mean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est_Sim_Mean</a:t>
            </a:r>
            <a:r>
              <a:rPr lang="en-US" dirty="0"/>
              <a:t>&lt;-c(est1_Sim_Mean,est2_Sim_Mean)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424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Estimators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###2.Parametric imputation with normal distribution for y|X1,X2</a:t>
            </a:r>
          </a:p>
          <a:p>
            <a:pPr marL="0" indent="0">
              <a:buNone/>
            </a:pPr>
            <a:r>
              <a:rPr lang="en-US" dirty="0" err="1"/>
              <a:t>Yr</a:t>
            </a:r>
            <a:r>
              <a:rPr lang="en-US" dirty="0"/>
              <a:t>&lt;-Y[r==1]</a:t>
            </a:r>
          </a:p>
          <a:p>
            <a:pPr marL="0" indent="0">
              <a:buNone/>
            </a:pPr>
            <a:r>
              <a:rPr lang="en-US" dirty="0"/>
              <a:t>X1r&lt;-X1[r==1]</a:t>
            </a:r>
          </a:p>
          <a:p>
            <a:pPr marL="0" indent="0">
              <a:buNone/>
            </a:pPr>
            <a:r>
              <a:rPr lang="en-US" dirty="0"/>
              <a:t>X2r&lt;-X2[r==1]</a:t>
            </a:r>
          </a:p>
          <a:p>
            <a:pPr marL="0" indent="0">
              <a:buNone/>
            </a:pPr>
            <a:r>
              <a:rPr lang="en-US" dirty="0" err="1"/>
              <a:t>nr</a:t>
            </a:r>
            <a:r>
              <a:rPr lang="en-US" dirty="0"/>
              <a:t>&lt;-length(</a:t>
            </a:r>
            <a:r>
              <a:rPr lang="en-US" dirty="0" err="1"/>
              <a:t>Yr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nm&lt;-n-</a:t>
            </a:r>
            <a:r>
              <a:rPr lang="en-US" dirty="0" err="1"/>
              <a:t>nr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fit&lt;-lm(Yr~X1r+X2r)</a:t>
            </a:r>
          </a:p>
          <a:p>
            <a:pPr marL="0" indent="0">
              <a:buNone/>
            </a:pPr>
            <a:r>
              <a:rPr lang="en-US" dirty="0" err="1"/>
              <a:t>ebeta</a:t>
            </a:r>
            <a:r>
              <a:rPr lang="en-US" dirty="0"/>
              <a:t>&lt;-</a:t>
            </a:r>
            <a:r>
              <a:rPr lang="en-US" dirty="0" err="1"/>
              <a:t>fit$coefficients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esigma</a:t>
            </a:r>
            <a:r>
              <a:rPr lang="en-US" dirty="0"/>
              <a:t>&lt;-</a:t>
            </a:r>
            <a:r>
              <a:rPr lang="en-US" dirty="0" err="1"/>
              <a:t>sqrt</a:t>
            </a:r>
            <a:r>
              <a:rPr lang="en-US" dirty="0"/>
              <a:t>(sum(</a:t>
            </a:r>
            <a:r>
              <a:rPr lang="en-US" dirty="0" err="1"/>
              <a:t>fit$residuals</a:t>
            </a:r>
            <a:r>
              <a:rPr lang="en-US" dirty="0"/>
              <a:t>^{2})/</a:t>
            </a:r>
            <a:r>
              <a:rPr lang="en-US" dirty="0" err="1"/>
              <a:t>nr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r_e</a:t>
            </a:r>
            <a:r>
              <a:rPr lang="en-US" dirty="0"/>
              <a:t>&lt;-</a:t>
            </a:r>
            <a:r>
              <a:rPr lang="en-US" dirty="0" err="1"/>
              <a:t>rnorm</a:t>
            </a:r>
            <a:r>
              <a:rPr lang="en-US" dirty="0"/>
              <a:t>(</a:t>
            </a:r>
            <a:r>
              <a:rPr lang="en-US" dirty="0" err="1"/>
              <a:t>nm,mean</a:t>
            </a:r>
            <a:r>
              <a:rPr lang="en-US" dirty="0"/>
              <a:t>=0,sd=</a:t>
            </a:r>
            <a:r>
              <a:rPr lang="en-US" dirty="0" err="1"/>
              <a:t>esigma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IY_Par</a:t>
            </a:r>
            <a:r>
              <a:rPr lang="en-US" dirty="0"/>
              <a:t>&lt;-Y</a:t>
            </a:r>
          </a:p>
          <a:p>
            <a:pPr marL="0" indent="0">
              <a:buNone/>
            </a:pPr>
            <a:r>
              <a:rPr lang="en-US" dirty="0" err="1"/>
              <a:t>IY_Par</a:t>
            </a:r>
            <a:r>
              <a:rPr lang="en-US" dirty="0"/>
              <a:t>[is.na(Y)==T]&lt;-</a:t>
            </a:r>
            <a:r>
              <a:rPr lang="en-US" dirty="0" err="1"/>
              <a:t>ebeta</a:t>
            </a:r>
            <a:r>
              <a:rPr lang="en-US" dirty="0"/>
              <a:t>[1]+</a:t>
            </a:r>
            <a:r>
              <a:rPr lang="en-US" dirty="0" err="1"/>
              <a:t>ebeta</a:t>
            </a:r>
            <a:r>
              <a:rPr lang="en-US" dirty="0"/>
              <a:t>[2]*X1[is.na(Y)==T]+</a:t>
            </a:r>
            <a:r>
              <a:rPr lang="en-US" dirty="0" err="1"/>
              <a:t>ebeta</a:t>
            </a:r>
            <a:r>
              <a:rPr lang="en-US" dirty="0"/>
              <a:t>[3]*X2[is.na(Y)==T]+</a:t>
            </a:r>
            <a:r>
              <a:rPr lang="en-US" dirty="0" err="1"/>
              <a:t>r_e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est1_Par&lt;-mean(</a:t>
            </a:r>
            <a:r>
              <a:rPr lang="en-US" dirty="0" err="1"/>
              <a:t>IY_Par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est2_Par&lt;-median(</a:t>
            </a:r>
            <a:r>
              <a:rPr lang="en-US" dirty="0" err="1"/>
              <a:t>IY_Par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est_Par</a:t>
            </a:r>
            <a:r>
              <a:rPr lang="en-US" dirty="0"/>
              <a:t>&lt;-c(est1_Par,est2_Par)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4218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Estimators </a:t>
            </a:r>
            <a:r>
              <a:rPr lang="en-US" dirty="0" smtClean="0"/>
              <a:t>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###3.Random Hot-deck imputation</a:t>
            </a:r>
          </a:p>
          <a:p>
            <a:pPr marL="0" indent="0">
              <a:buNone/>
            </a:pPr>
            <a:r>
              <a:rPr lang="en-US" dirty="0"/>
              <a:t>IY_HD&lt;-Y</a:t>
            </a:r>
          </a:p>
          <a:p>
            <a:pPr marL="0" indent="0">
              <a:buNone/>
            </a:pPr>
            <a:r>
              <a:rPr lang="en-US" dirty="0"/>
              <a:t>for(</a:t>
            </a:r>
            <a:r>
              <a:rPr lang="en-US" dirty="0" err="1"/>
              <a:t>i</a:t>
            </a:r>
            <a:r>
              <a:rPr lang="en-US" dirty="0"/>
              <a:t> in 1:n_cell){</a:t>
            </a:r>
          </a:p>
          <a:p>
            <a:pPr marL="0" indent="0">
              <a:buNone/>
            </a:pPr>
            <a:r>
              <a:rPr lang="en-US" dirty="0" err="1"/>
              <a:t>nm_cell</a:t>
            </a:r>
            <a:r>
              <a:rPr lang="en-US" dirty="0"/>
              <a:t>&lt;-length(Y[is.na(Y)==T &amp; cell==</a:t>
            </a:r>
            <a:r>
              <a:rPr lang="en-US" dirty="0" err="1"/>
              <a:t>cell_name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]])</a:t>
            </a:r>
          </a:p>
          <a:p>
            <a:pPr marL="0" indent="0">
              <a:buNone/>
            </a:pPr>
            <a:r>
              <a:rPr lang="en-US" dirty="0" err="1"/>
              <a:t>IY_cell</a:t>
            </a:r>
            <a:r>
              <a:rPr lang="en-US" dirty="0"/>
              <a:t>&lt;-sample(Y[is.na(Y)==F &amp; cell==</a:t>
            </a:r>
            <a:r>
              <a:rPr lang="en-US" dirty="0" err="1"/>
              <a:t>cell_name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]],</a:t>
            </a:r>
            <a:r>
              <a:rPr lang="en-US" dirty="0" err="1"/>
              <a:t>nm_cell,replace</a:t>
            </a:r>
            <a:r>
              <a:rPr lang="en-US" dirty="0"/>
              <a:t>=T)</a:t>
            </a:r>
          </a:p>
          <a:p>
            <a:pPr marL="0" indent="0">
              <a:buNone/>
            </a:pPr>
            <a:r>
              <a:rPr lang="en-US" dirty="0"/>
              <a:t>IY_HD[is.na(Y)==T &amp; cell==</a:t>
            </a:r>
            <a:r>
              <a:rPr lang="en-US" dirty="0" err="1"/>
              <a:t>cell_name</a:t>
            </a:r>
            <a:r>
              <a:rPr lang="en-US" dirty="0"/>
              <a:t>[</a:t>
            </a:r>
            <a:r>
              <a:rPr lang="en-US" dirty="0" err="1"/>
              <a:t>i</a:t>
            </a:r>
            <a:r>
              <a:rPr lang="en-US" dirty="0"/>
              <a:t>]]&lt;-</a:t>
            </a:r>
            <a:r>
              <a:rPr lang="en-US" dirty="0" err="1"/>
              <a:t>IY_cell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est1_HD&lt;-mean(IY_HD)</a:t>
            </a:r>
          </a:p>
          <a:p>
            <a:pPr marL="0" indent="0">
              <a:buNone/>
            </a:pPr>
            <a:r>
              <a:rPr lang="en-US" dirty="0"/>
              <a:t>est2_HD&lt;-median(IY_HD)</a:t>
            </a:r>
          </a:p>
          <a:p>
            <a:pPr marL="0" indent="0">
              <a:buNone/>
            </a:pPr>
            <a:r>
              <a:rPr lang="en-US" dirty="0" err="1"/>
              <a:t>est_HD</a:t>
            </a:r>
            <a:r>
              <a:rPr lang="en-US" dirty="0"/>
              <a:t>&lt;-c(est1_HD,est2_HD)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997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Estimators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###4.Nearest neighbor imputation (predicted mean matching)</a:t>
            </a:r>
          </a:p>
          <a:p>
            <a:pPr marL="0" indent="0">
              <a:buNone/>
            </a:pPr>
            <a:r>
              <a:rPr lang="en-US" dirty="0"/>
              <a:t>library(mice)</a:t>
            </a:r>
          </a:p>
          <a:p>
            <a:pPr marL="0" indent="0">
              <a:buNone/>
            </a:pPr>
            <a:r>
              <a:rPr lang="en-US" dirty="0"/>
              <a:t>RY1&lt;-rep(1,n)</a:t>
            </a:r>
          </a:p>
          <a:p>
            <a:pPr marL="0" indent="0">
              <a:buNone/>
            </a:pPr>
            <a:r>
              <a:rPr lang="en-US" dirty="0"/>
              <a:t>RY1[is.na(Y)==T]&lt;-0</a:t>
            </a:r>
          </a:p>
          <a:p>
            <a:pPr marL="0" indent="0">
              <a:buNone/>
            </a:pPr>
            <a:r>
              <a:rPr lang="en-US" dirty="0"/>
              <a:t>RY&lt;-(RY1==1)</a:t>
            </a:r>
          </a:p>
          <a:p>
            <a:pPr marL="0" indent="0">
              <a:buNone/>
            </a:pPr>
            <a:r>
              <a:rPr lang="en-US" dirty="0"/>
              <a:t>IY_PMM&lt;-Y</a:t>
            </a:r>
          </a:p>
          <a:p>
            <a:pPr marL="0" indent="0">
              <a:buNone/>
            </a:pPr>
            <a:r>
              <a:rPr lang="en-US" dirty="0"/>
              <a:t>imp&lt;-</a:t>
            </a:r>
            <a:r>
              <a:rPr lang="en-US" dirty="0" err="1"/>
              <a:t>mice.impute.pmm</a:t>
            </a:r>
            <a:r>
              <a:rPr lang="en-US" dirty="0"/>
              <a:t>(</a:t>
            </a:r>
            <a:r>
              <a:rPr lang="en-US" dirty="0" err="1"/>
              <a:t>IY_PMM,RY,cbind</a:t>
            </a:r>
            <a:r>
              <a:rPr lang="en-US" dirty="0"/>
              <a:t>(X1,X2),donors=5,type=1)</a:t>
            </a:r>
          </a:p>
          <a:p>
            <a:pPr marL="0" indent="0">
              <a:buNone/>
            </a:pPr>
            <a:r>
              <a:rPr lang="en-US" dirty="0"/>
              <a:t>IY_PMM2&lt;-c(Y[RY],imp)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est1_PMM&lt;-mean(IY_PMM2)</a:t>
            </a:r>
          </a:p>
          <a:p>
            <a:pPr marL="0" indent="0">
              <a:buNone/>
            </a:pPr>
            <a:r>
              <a:rPr lang="en-US" dirty="0"/>
              <a:t>est2_PMM&lt;-median(IY_PMM2)</a:t>
            </a:r>
          </a:p>
          <a:p>
            <a:pPr marL="0" indent="0">
              <a:buNone/>
            </a:pPr>
            <a:r>
              <a:rPr lang="en-US" dirty="0" err="1"/>
              <a:t>est_PMM</a:t>
            </a:r>
            <a:r>
              <a:rPr lang="en-US" dirty="0"/>
              <a:t>&lt;-c(est1_PMM,est2_PMM)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65940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Estimators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###5.Regression imputation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#5.1. deterministic regression imputation</a:t>
            </a:r>
          </a:p>
          <a:p>
            <a:pPr marL="0" indent="0">
              <a:buNone/>
            </a:pPr>
            <a:r>
              <a:rPr lang="en-US" dirty="0"/>
              <a:t>IY_DREG&lt;-Y</a:t>
            </a:r>
          </a:p>
          <a:p>
            <a:pPr marL="0" indent="0">
              <a:buNone/>
            </a:pPr>
            <a:r>
              <a:rPr lang="en-US" dirty="0"/>
              <a:t>IY_DREG[is.na(Y)==T]&lt;-</a:t>
            </a:r>
            <a:r>
              <a:rPr lang="en-US" dirty="0" err="1"/>
              <a:t>ebeta</a:t>
            </a:r>
            <a:r>
              <a:rPr lang="en-US" dirty="0"/>
              <a:t>[1]+</a:t>
            </a:r>
            <a:r>
              <a:rPr lang="en-US" dirty="0" err="1"/>
              <a:t>ebeta</a:t>
            </a:r>
            <a:r>
              <a:rPr lang="en-US" dirty="0"/>
              <a:t>[2]*X1[is.na(Y)==T]+</a:t>
            </a:r>
            <a:r>
              <a:rPr lang="en-US" dirty="0" err="1"/>
              <a:t>ebeta</a:t>
            </a:r>
            <a:r>
              <a:rPr lang="en-US" dirty="0"/>
              <a:t>[3]*X2[is.na(Y)==T]</a:t>
            </a:r>
          </a:p>
          <a:p>
            <a:pPr marL="0" indent="0">
              <a:buNone/>
            </a:pPr>
            <a:r>
              <a:rPr lang="en-US" dirty="0"/>
              <a:t>est1_DREG&lt;-mean(IY_DREG)</a:t>
            </a:r>
          </a:p>
          <a:p>
            <a:pPr marL="0" indent="0">
              <a:buNone/>
            </a:pPr>
            <a:r>
              <a:rPr lang="en-US" dirty="0"/>
              <a:t>est2_DREG&lt;-median(IY_DREG)</a:t>
            </a:r>
          </a:p>
          <a:p>
            <a:pPr marL="0" indent="0">
              <a:buNone/>
            </a:pPr>
            <a:r>
              <a:rPr lang="en-US" dirty="0" err="1"/>
              <a:t>est_DREG</a:t>
            </a:r>
            <a:r>
              <a:rPr lang="en-US" dirty="0"/>
              <a:t>&lt;-c(est1_DREG,est2_DREG)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669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Estimators </a:t>
            </a:r>
            <a:r>
              <a:rPr lang="en-US" dirty="0" smtClean="0"/>
              <a:t>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#5.2. stochastic regression imputation</a:t>
            </a:r>
          </a:p>
          <a:p>
            <a:pPr marL="0" indent="0">
              <a:buNone/>
            </a:pPr>
            <a:r>
              <a:rPr lang="en-US" dirty="0" err="1"/>
              <a:t>resd_r</a:t>
            </a:r>
            <a:r>
              <a:rPr lang="en-US" dirty="0"/>
              <a:t>&lt;-</a:t>
            </a:r>
            <a:r>
              <a:rPr lang="en-US" dirty="0" err="1"/>
              <a:t>fit$residuals</a:t>
            </a:r>
            <a:r>
              <a:rPr lang="en-US" dirty="0"/>
              <a:t>/</a:t>
            </a:r>
            <a:r>
              <a:rPr lang="en-US" dirty="0" err="1"/>
              <a:t>esigma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resd_m</a:t>
            </a:r>
            <a:r>
              <a:rPr lang="en-US" dirty="0"/>
              <a:t>&lt;-sample(</a:t>
            </a:r>
            <a:r>
              <a:rPr lang="en-US" dirty="0" err="1"/>
              <a:t>resd_r,nm,replace</a:t>
            </a:r>
            <a:r>
              <a:rPr lang="en-US" dirty="0"/>
              <a:t>=T)</a:t>
            </a:r>
          </a:p>
          <a:p>
            <a:pPr marL="0" indent="0">
              <a:buNone/>
            </a:pPr>
            <a:r>
              <a:rPr lang="en-US" dirty="0"/>
              <a:t>IY_SREG&lt;-Y</a:t>
            </a:r>
          </a:p>
          <a:p>
            <a:pPr marL="0" indent="0">
              <a:buNone/>
            </a:pPr>
            <a:r>
              <a:rPr lang="en-US" dirty="0"/>
              <a:t>IY_SREG[is.na(Y)==T]&lt;-</a:t>
            </a:r>
            <a:r>
              <a:rPr lang="en-US" dirty="0" err="1"/>
              <a:t>ebeta</a:t>
            </a:r>
            <a:r>
              <a:rPr lang="en-US" dirty="0"/>
              <a:t>[1]+</a:t>
            </a:r>
            <a:r>
              <a:rPr lang="en-US" dirty="0" err="1"/>
              <a:t>ebeta</a:t>
            </a:r>
            <a:r>
              <a:rPr lang="en-US" dirty="0"/>
              <a:t>[2]*X1[is.na(Y)==T]+</a:t>
            </a:r>
            <a:r>
              <a:rPr lang="en-US" dirty="0" err="1"/>
              <a:t>ebeta</a:t>
            </a:r>
            <a:r>
              <a:rPr lang="en-US" dirty="0"/>
              <a:t>[3]*X2[is.na(Y)==T]+</a:t>
            </a:r>
            <a:r>
              <a:rPr lang="en-US" dirty="0" err="1"/>
              <a:t>esigma</a:t>
            </a:r>
            <a:r>
              <a:rPr lang="en-US" dirty="0"/>
              <a:t>*</a:t>
            </a:r>
            <a:r>
              <a:rPr lang="en-US" dirty="0" err="1"/>
              <a:t>resd_m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est1_SREG&lt;-mean(IY_SREG)</a:t>
            </a:r>
          </a:p>
          <a:p>
            <a:pPr marL="0" indent="0">
              <a:buNone/>
            </a:pPr>
            <a:r>
              <a:rPr lang="en-US" dirty="0"/>
              <a:t>est2_SREG&lt;-median(IY_SREG)</a:t>
            </a:r>
          </a:p>
          <a:p>
            <a:pPr marL="0" indent="0">
              <a:buNone/>
            </a:pPr>
            <a:r>
              <a:rPr lang="en-US" dirty="0" err="1"/>
              <a:t>est_SREG</a:t>
            </a:r>
            <a:r>
              <a:rPr lang="en-US" dirty="0"/>
              <a:t>&lt;-c(est1_SREG,est2_SREG)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742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Estimators </a:t>
            </a:r>
            <a:r>
              <a:rPr lang="en-US" dirty="0" smtClean="0"/>
              <a:t>(7)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#</a:t>
            </a:r>
            <a:r>
              <a:rPr lang="en-US" dirty="0"/>
              <a:t>5.3. Bayesian linear regression imputation</a:t>
            </a:r>
          </a:p>
          <a:p>
            <a:pPr marL="0" indent="0">
              <a:buNone/>
            </a:pPr>
            <a:r>
              <a:rPr lang="en-US" dirty="0"/>
              <a:t>IY_BREG&lt;-Y</a:t>
            </a:r>
          </a:p>
          <a:p>
            <a:pPr marL="0" indent="0">
              <a:buNone/>
            </a:pPr>
            <a:r>
              <a:rPr lang="en-US" dirty="0"/>
              <a:t>imp&lt;-</a:t>
            </a:r>
            <a:r>
              <a:rPr lang="en-US" dirty="0" err="1"/>
              <a:t>mice.impute.norm</a:t>
            </a:r>
            <a:r>
              <a:rPr lang="en-US" dirty="0"/>
              <a:t>(</a:t>
            </a:r>
            <a:r>
              <a:rPr lang="en-US" dirty="0" err="1"/>
              <a:t>IY_BREG,RY,cbind</a:t>
            </a:r>
            <a:r>
              <a:rPr lang="en-US" dirty="0"/>
              <a:t>(X1,X2))</a:t>
            </a:r>
          </a:p>
          <a:p>
            <a:pPr marL="0" indent="0">
              <a:buNone/>
            </a:pPr>
            <a:r>
              <a:rPr lang="en-US" dirty="0"/>
              <a:t>IY_BREG2&lt;-c(Y[RY],imp)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est1_BREG&lt;-mean(IY_BREG2)</a:t>
            </a:r>
          </a:p>
          <a:p>
            <a:pPr marL="0" indent="0">
              <a:buNone/>
            </a:pPr>
            <a:r>
              <a:rPr lang="en-US" dirty="0"/>
              <a:t>est2_BREG&lt;-median(IY_BREG2)</a:t>
            </a:r>
          </a:p>
          <a:p>
            <a:pPr marL="0" indent="0">
              <a:buNone/>
            </a:pPr>
            <a:r>
              <a:rPr lang="en-US" dirty="0" err="1"/>
              <a:t>est_BREG</a:t>
            </a:r>
            <a:r>
              <a:rPr lang="en-US" dirty="0"/>
              <a:t>&lt;-c(est1_BREG,est2_BREG)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596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Estimators </a:t>
            </a:r>
            <a:r>
              <a:rPr lang="en-US" dirty="0" smtClean="0"/>
              <a:t>(8)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###6. Multiple imputation</a:t>
            </a:r>
          </a:p>
          <a:p>
            <a:pPr marL="0" indent="0">
              <a:buNone/>
            </a:pPr>
            <a:r>
              <a:rPr lang="en-US" dirty="0"/>
              <a:t>IY_MI&lt;-Y</a:t>
            </a:r>
          </a:p>
          <a:p>
            <a:pPr marL="0" indent="0">
              <a:buNone/>
            </a:pPr>
            <a:r>
              <a:rPr lang="en-US" dirty="0"/>
              <a:t>XY&lt;-</a:t>
            </a:r>
            <a:r>
              <a:rPr lang="en-US" dirty="0" err="1"/>
              <a:t>cbind</a:t>
            </a:r>
            <a:r>
              <a:rPr lang="en-US" dirty="0"/>
              <a:t>(IY_MI,X1,X2)</a:t>
            </a:r>
          </a:p>
          <a:p>
            <a:pPr marL="0" indent="0">
              <a:buNone/>
            </a:pPr>
            <a:r>
              <a:rPr lang="en-US" dirty="0"/>
              <a:t>MI&lt;-mice(</a:t>
            </a:r>
            <a:r>
              <a:rPr lang="en-US" dirty="0" err="1"/>
              <a:t>XY,m</a:t>
            </a:r>
            <a:r>
              <a:rPr lang="en-US" dirty="0"/>
              <a:t>=5,method=c('norm'))</a:t>
            </a:r>
          </a:p>
          <a:p>
            <a:pPr marL="0" indent="0">
              <a:buNone/>
            </a:pPr>
            <a:r>
              <a:rPr lang="en-US" dirty="0"/>
              <a:t>imp&lt;-</a:t>
            </a:r>
            <a:r>
              <a:rPr lang="en-US" dirty="0" err="1"/>
              <a:t>MI$imp</a:t>
            </a:r>
            <a:r>
              <a:rPr lang="en-US" dirty="0"/>
              <a:t>[[1]]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#create repeated data files</a:t>
            </a:r>
          </a:p>
          <a:p>
            <a:pPr marL="0" indent="0">
              <a:buNone/>
            </a:pPr>
            <a:r>
              <a:rPr lang="en-US" dirty="0" err="1"/>
              <a:t>dat_r</a:t>
            </a:r>
            <a:r>
              <a:rPr lang="en-US" dirty="0"/>
              <a:t>&lt;-matrix(rep(Y[is.na(Y)==F],5),nr,5)</a:t>
            </a:r>
          </a:p>
          <a:p>
            <a:pPr marL="0" indent="0">
              <a:buNone/>
            </a:pPr>
            <a:r>
              <a:rPr lang="en-US" dirty="0" err="1"/>
              <a:t>colnames</a:t>
            </a:r>
            <a:r>
              <a:rPr lang="en-US" dirty="0"/>
              <a:t>(</a:t>
            </a:r>
            <a:r>
              <a:rPr lang="en-US" dirty="0" err="1"/>
              <a:t>dat_r</a:t>
            </a:r>
            <a:r>
              <a:rPr lang="en-US" dirty="0"/>
              <a:t>)&lt;-</a:t>
            </a:r>
            <a:r>
              <a:rPr lang="en-US" dirty="0" err="1"/>
              <a:t>colnames</a:t>
            </a:r>
            <a:r>
              <a:rPr lang="en-US" dirty="0"/>
              <a:t>(imp)</a:t>
            </a:r>
          </a:p>
          <a:p>
            <a:pPr marL="0" indent="0">
              <a:buNone/>
            </a:pPr>
            <a:r>
              <a:rPr lang="en-US" dirty="0" err="1"/>
              <a:t>dat_rep</a:t>
            </a:r>
            <a:r>
              <a:rPr lang="en-US" dirty="0"/>
              <a:t>&lt;-</a:t>
            </a:r>
            <a:r>
              <a:rPr lang="en-US" dirty="0" err="1"/>
              <a:t>rbind</a:t>
            </a:r>
            <a:r>
              <a:rPr lang="en-US" dirty="0"/>
              <a:t>(</a:t>
            </a:r>
            <a:r>
              <a:rPr lang="en-US" dirty="0" err="1"/>
              <a:t>dat_r,imp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Mean_rep</a:t>
            </a:r>
            <a:r>
              <a:rPr lang="en-US" dirty="0"/>
              <a:t>&lt;-apply(dat_rep,2,mean)</a:t>
            </a:r>
          </a:p>
          <a:p>
            <a:pPr marL="0" indent="0">
              <a:buNone/>
            </a:pPr>
            <a:r>
              <a:rPr lang="en-US" dirty="0" err="1"/>
              <a:t>Median_rep</a:t>
            </a:r>
            <a:r>
              <a:rPr lang="en-US" dirty="0"/>
              <a:t>&lt;-apply(dat_rep,2,median)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est1_MI&lt;-mean(</a:t>
            </a:r>
            <a:r>
              <a:rPr lang="en-US" dirty="0" err="1"/>
              <a:t>Mean_rep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/>
              <a:t>est2_MI&lt;-mean(</a:t>
            </a:r>
            <a:r>
              <a:rPr lang="en-US" dirty="0" err="1"/>
              <a:t>Median_rep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err="1"/>
              <a:t>est_MI</a:t>
            </a:r>
            <a:r>
              <a:rPr lang="en-US" dirty="0"/>
              <a:t>&lt;-c(est1_MI,est2_MI)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2571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fr-FR" dirty="0"/>
              <a:t>&gt; est</a:t>
            </a:r>
          </a:p>
          <a:p>
            <a:pPr marL="0" indent="0">
              <a:buNone/>
            </a:pPr>
            <a:r>
              <a:rPr lang="fr-FR" dirty="0"/>
              <a:t>[1] 118.056 116.000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est_Sim_Mean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117.8492 118.0000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est_Par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117.9625 116.0000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est_HD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117.8435 114.0000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est_PMM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118.1275 116.0000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est_DREG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118.1182 117.6042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est_SREG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117.9777 116.0000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est_BREG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118.152 116.000</a:t>
            </a:r>
          </a:p>
          <a:p>
            <a:pPr marL="0" indent="0">
              <a:buNone/>
            </a:pPr>
            <a:r>
              <a:rPr lang="fr-FR" dirty="0"/>
              <a:t>&gt; </a:t>
            </a:r>
            <a:r>
              <a:rPr lang="fr-FR" dirty="0" err="1"/>
              <a:t>est_MI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[1] 118.1628 116.0000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57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 imputation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Mean imputation: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 smtClean="0"/>
                  <a:t> 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Advantage: simple and easy to compute</a:t>
                </a:r>
              </a:p>
              <a:p>
                <a:pPr lvl="1"/>
                <a:r>
                  <a:rPr lang="en-US" dirty="0" smtClean="0"/>
                  <a:t>Disadvantage: it is only valid for estimating population mean </a:t>
                </a:r>
              </a:p>
              <a:p>
                <a:r>
                  <a:rPr lang="en-US" dirty="0" smtClean="0"/>
                  <a:t>Median/Mode imputation: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is equal to respondents’ median/mode </a:t>
                </a:r>
              </a:p>
              <a:p>
                <a:pPr lvl="1"/>
                <a:r>
                  <a:rPr lang="en-US" dirty="0" smtClean="0"/>
                  <a:t>Advantage: simple and easy to compute</a:t>
                </a:r>
              </a:p>
              <a:p>
                <a:pPr lvl="1"/>
                <a:r>
                  <a:rPr lang="en-US" dirty="0" smtClean="0"/>
                  <a:t>Disadvantage: it is only valid for estimating population median/mode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4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5562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 MI (multiple imputation)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/*import csv file*/</a:t>
            </a:r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import</a:t>
            </a:r>
            <a:r>
              <a:rPr lang="en-US" dirty="0"/>
              <a:t> </a:t>
            </a:r>
            <a:r>
              <a:rPr lang="en-US" dirty="0" err="1"/>
              <a:t>datafile</a:t>
            </a:r>
            <a:r>
              <a:rPr lang="en-US" dirty="0"/>
              <a:t>="R:\teaching\short course\missing data\session2\Empirical study\outdat.csv" </a:t>
            </a:r>
          </a:p>
          <a:p>
            <a:pPr marL="0" indent="0">
              <a:buNone/>
            </a:pPr>
            <a:r>
              <a:rPr lang="en-US" dirty="0"/>
              <a:t>out=</a:t>
            </a:r>
            <a:r>
              <a:rPr lang="en-US" dirty="0" err="1"/>
              <a:t>indat</a:t>
            </a:r>
            <a:r>
              <a:rPr lang="en-US" dirty="0"/>
              <a:t> </a:t>
            </a:r>
            <a:r>
              <a:rPr lang="en-US" dirty="0" err="1"/>
              <a:t>dbms</a:t>
            </a:r>
            <a:r>
              <a:rPr lang="en-US" dirty="0"/>
              <a:t>=csv replace; </a:t>
            </a:r>
          </a:p>
          <a:p>
            <a:pPr marL="0" indent="0">
              <a:buNone/>
            </a:pPr>
            <a:r>
              <a:rPr lang="en-US" dirty="0" err="1"/>
              <a:t>getnames</a:t>
            </a:r>
            <a:r>
              <a:rPr lang="en-US" dirty="0"/>
              <a:t>=yes; 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11671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MI (multiple imputation</a:t>
            </a:r>
            <a:r>
              <a:rPr lang="en-US" dirty="0" smtClean="0"/>
              <a:t>)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/*create missing values*/</a:t>
            </a:r>
          </a:p>
          <a:p>
            <a:pPr marL="0" indent="0">
              <a:buNone/>
            </a:pPr>
            <a:r>
              <a:rPr lang="en-US" b="1" dirty="0"/>
              <a:t>data</a:t>
            </a:r>
            <a:r>
              <a:rPr lang="en-US" dirty="0"/>
              <a:t> indat2;</a:t>
            </a:r>
          </a:p>
          <a:p>
            <a:pPr marL="0" indent="0">
              <a:buNone/>
            </a:pPr>
            <a:r>
              <a:rPr lang="en-US" dirty="0"/>
              <a:t>set </a:t>
            </a:r>
            <a:r>
              <a:rPr lang="en-US" dirty="0" err="1"/>
              <a:t>indat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if r=</a:t>
            </a:r>
            <a:r>
              <a:rPr lang="en-US" b="1" dirty="0"/>
              <a:t>1</a:t>
            </a:r>
            <a:r>
              <a:rPr lang="en-US" dirty="0"/>
              <a:t> then Y=BPXSY1;</a:t>
            </a:r>
          </a:p>
          <a:p>
            <a:pPr marL="0" indent="0">
              <a:buNone/>
            </a:pPr>
            <a:r>
              <a:rPr lang="en-US" dirty="0"/>
              <a:t>else Y=</a:t>
            </a:r>
            <a:r>
              <a:rPr lang="en-US" b="1" dirty="0"/>
              <a:t>.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Y_I=Y;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/*Multiple imputation*/</a:t>
            </a:r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mi</a:t>
            </a:r>
            <a:r>
              <a:rPr lang="en-US" dirty="0"/>
              <a:t> </a:t>
            </a:r>
            <a:r>
              <a:rPr lang="en-US" dirty="0" err="1"/>
              <a:t>nimpute</a:t>
            </a:r>
            <a:r>
              <a:rPr lang="en-US" dirty="0"/>
              <a:t>=</a:t>
            </a:r>
            <a:r>
              <a:rPr lang="en-US" b="1" dirty="0"/>
              <a:t>5</a:t>
            </a:r>
            <a:r>
              <a:rPr lang="en-US" dirty="0"/>
              <a:t> seed=</a:t>
            </a:r>
            <a:r>
              <a:rPr lang="en-US" b="1" dirty="0"/>
              <a:t>74970</a:t>
            </a:r>
            <a:r>
              <a:rPr lang="en-US" dirty="0"/>
              <a:t> simple round=</a:t>
            </a:r>
            <a:r>
              <a:rPr lang="en-US" b="1" dirty="0"/>
              <a:t>1</a:t>
            </a:r>
            <a:r>
              <a:rPr lang="en-US" dirty="0"/>
              <a:t> data=indat2 out=</a:t>
            </a:r>
            <a:r>
              <a:rPr lang="en-US" dirty="0" err="1"/>
              <a:t>indat_mi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X1 X2 Y_I;</a:t>
            </a:r>
          </a:p>
          <a:p>
            <a:pPr marL="0" indent="0">
              <a:buNone/>
            </a:pPr>
            <a:r>
              <a:rPr lang="en-US" dirty="0"/>
              <a:t>monotone </a:t>
            </a:r>
            <a:r>
              <a:rPr lang="en-US" dirty="0" err="1"/>
              <a:t>reg</a:t>
            </a:r>
            <a:r>
              <a:rPr lang="en-US" dirty="0"/>
              <a:t>(Y_I=X1 X2);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621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MI (multiple imputation)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54" y="2057400"/>
            <a:ext cx="8038958" cy="38862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976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MI (multiple imputation)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/*Inference*/</a:t>
            </a:r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univariate</a:t>
            </a:r>
            <a:r>
              <a:rPr lang="en-US" dirty="0"/>
              <a:t> data=</a:t>
            </a:r>
            <a:r>
              <a:rPr lang="en-US" dirty="0" err="1"/>
              <a:t>indat_mi</a:t>
            </a:r>
            <a:r>
              <a:rPr lang="en-US" dirty="0"/>
              <a:t> </a:t>
            </a:r>
            <a:r>
              <a:rPr lang="en-US" dirty="0" err="1"/>
              <a:t>noprint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var</a:t>
            </a:r>
            <a:r>
              <a:rPr lang="en-US" dirty="0"/>
              <a:t> Y_I;</a:t>
            </a:r>
          </a:p>
          <a:p>
            <a:pPr marL="0" indent="0">
              <a:buNone/>
            </a:pPr>
            <a:r>
              <a:rPr lang="en-US" dirty="0"/>
              <a:t>      output out=</a:t>
            </a:r>
            <a:r>
              <a:rPr lang="en-US" dirty="0" err="1"/>
              <a:t>outuni</a:t>
            </a:r>
            <a:r>
              <a:rPr lang="en-US" dirty="0"/>
              <a:t> mean=</a:t>
            </a:r>
            <a:r>
              <a:rPr lang="en-US" dirty="0" err="1"/>
              <a:t>m_Y_I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      </a:t>
            </a:r>
            <a:r>
              <a:rPr lang="en-US" dirty="0" err="1"/>
              <a:t>stderr</a:t>
            </a:r>
            <a:r>
              <a:rPr lang="en-US" dirty="0"/>
              <a:t>=S_Y_I;</a:t>
            </a:r>
          </a:p>
          <a:p>
            <a:pPr marL="0" indent="0">
              <a:buNone/>
            </a:pPr>
            <a:r>
              <a:rPr lang="en-US" dirty="0"/>
              <a:t>      by _Imputation_;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mianalyze</a:t>
            </a:r>
            <a:r>
              <a:rPr lang="en-US" dirty="0"/>
              <a:t> data=</a:t>
            </a:r>
            <a:r>
              <a:rPr lang="en-US" dirty="0" err="1"/>
              <a:t>outuni</a:t>
            </a:r>
            <a:r>
              <a:rPr lang="en-US" dirty="0"/>
              <a:t> </a:t>
            </a:r>
            <a:r>
              <a:rPr lang="en-US" dirty="0" err="1"/>
              <a:t>edf</a:t>
            </a:r>
            <a:r>
              <a:rPr lang="en-US" dirty="0"/>
              <a:t>=</a:t>
            </a:r>
            <a:r>
              <a:rPr lang="en-US" b="1" dirty="0"/>
              <a:t>7103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modeleffects</a:t>
            </a:r>
            <a:r>
              <a:rPr lang="en-US" dirty="0"/>
              <a:t> </a:t>
            </a:r>
            <a:r>
              <a:rPr lang="en-US" dirty="0" err="1"/>
              <a:t>m_Y_I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      </a:t>
            </a:r>
            <a:r>
              <a:rPr lang="en-US" dirty="0" err="1"/>
              <a:t>stderr</a:t>
            </a:r>
            <a:r>
              <a:rPr lang="en-US" dirty="0"/>
              <a:t> S_Y_I;</a:t>
            </a:r>
          </a:p>
          <a:p>
            <a:pPr marL="0" indent="0">
              <a:buNone/>
            </a:pPr>
            <a:r>
              <a:rPr lang="en-US" dirty="0"/>
              <a:t>   </a:t>
            </a:r>
            <a:r>
              <a:rPr lang="en-US" b="1" dirty="0"/>
              <a:t>run</a:t>
            </a:r>
            <a:r>
              <a:rPr lang="en-US" dirty="0"/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65846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MI (multiple imputation) </a:t>
            </a:r>
            <a:r>
              <a:rPr lang="en-US" dirty="0" smtClean="0"/>
              <a:t>(5)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7400"/>
            <a:ext cx="8038289" cy="3429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7888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 SURVEYIMPUTE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data</a:t>
            </a:r>
            <a:r>
              <a:rPr lang="en-US" dirty="0"/>
              <a:t> indat3;</a:t>
            </a:r>
          </a:p>
          <a:p>
            <a:pPr marL="0" indent="0">
              <a:buNone/>
            </a:pPr>
            <a:r>
              <a:rPr lang="en-US" dirty="0"/>
              <a:t>set indat2;</a:t>
            </a:r>
          </a:p>
          <a:p>
            <a:pPr marL="0" indent="0">
              <a:buNone/>
            </a:pPr>
            <a:r>
              <a:rPr lang="en-US" dirty="0"/>
              <a:t>if X1&lt;=-</a:t>
            </a:r>
            <a:r>
              <a:rPr lang="en-US" b="1" dirty="0"/>
              <a:t>0.94</a:t>
            </a:r>
            <a:r>
              <a:rPr lang="en-US" dirty="0"/>
              <a:t> then C1=</a:t>
            </a:r>
            <a:r>
              <a:rPr lang="en-US" b="1" dirty="0"/>
              <a:t>1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else if X1&lt;=-</a:t>
            </a:r>
            <a:r>
              <a:rPr lang="en-US" b="1" dirty="0"/>
              <a:t>0.07</a:t>
            </a:r>
            <a:r>
              <a:rPr lang="en-US" dirty="0"/>
              <a:t> then C1=</a:t>
            </a:r>
            <a:r>
              <a:rPr lang="en-US" b="1" dirty="0"/>
              <a:t>2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else if X1&lt;=</a:t>
            </a:r>
            <a:r>
              <a:rPr lang="en-US" b="1" dirty="0"/>
              <a:t>0.84</a:t>
            </a:r>
            <a:r>
              <a:rPr lang="en-US" dirty="0"/>
              <a:t> then C1=</a:t>
            </a:r>
            <a:r>
              <a:rPr lang="en-US" b="1" dirty="0"/>
              <a:t>3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else C1=</a:t>
            </a:r>
            <a:r>
              <a:rPr lang="en-US" b="1" dirty="0"/>
              <a:t>4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X2&lt;=-</a:t>
            </a:r>
            <a:r>
              <a:rPr lang="en-US" b="1" dirty="0"/>
              <a:t>0.70</a:t>
            </a:r>
            <a:r>
              <a:rPr lang="en-US" dirty="0"/>
              <a:t> then C2=</a:t>
            </a:r>
            <a:r>
              <a:rPr lang="en-US" b="1" dirty="0"/>
              <a:t>1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else if X2&lt;=-</a:t>
            </a:r>
            <a:r>
              <a:rPr lang="en-US" b="1" dirty="0"/>
              <a:t>0.13</a:t>
            </a:r>
            <a:r>
              <a:rPr lang="en-US" dirty="0"/>
              <a:t> then C2=</a:t>
            </a:r>
            <a:r>
              <a:rPr lang="en-US" b="1" dirty="0"/>
              <a:t>2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else if X2&lt;=</a:t>
            </a:r>
            <a:r>
              <a:rPr lang="en-US" b="1" dirty="0"/>
              <a:t>0.54</a:t>
            </a:r>
            <a:r>
              <a:rPr lang="en-US" dirty="0"/>
              <a:t> then C2=</a:t>
            </a:r>
            <a:r>
              <a:rPr lang="en-US" b="1" dirty="0"/>
              <a:t>3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else C2=</a:t>
            </a:r>
            <a:r>
              <a:rPr lang="en-US" b="1" dirty="0"/>
              <a:t>4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504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</a:t>
            </a:r>
            <a:r>
              <a:rPr lang="en-US" dirty="0" smtClean="0"/>
              <a:t>SURVEYIMPUTE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 err="1"/>
              <a:t>surveyimpute</a:t>
            </a:r>
            <a:r>
              <a:rPr lang="en-US" dirty="0"/>
              <a:t> data=indat3 method=HD(selection=SRSWR) NDONORS=</a:t>
            </a:r>
            <a:r>
              <a:rPr lang="en-US" b="1" dirty="0"/>
              <a:t>1</a:t>
            </a:r>
            <a:r>
              <a:rPr lang="en-US" dirty="0"/>
              <a:t> seed=</a:t>
            </a:r>
            <a:r>
              <a:rPr lang="en-US" b="1" dirty="0"/>
              <a:t>6786</a:t>
            </a:r>
            <a:r>
              <a:rPr lang="en-US" dirty="0"/>
              <a:t> </a:t>
            </a:r>
            <a:r>
              <a:rPr lang="en-US" dirty="0" err="1"/>
              <a:t>varmethod</a:t>
            </a:r>
            <a:r>
              <a:rPr lang="en-US" dirty="0"/>
              <a:t>=jackknife;</a:t>
            </a:r>
          </a:p>
          <a:p>
            <a:pPr marL="0" indent="0">
              <a:buNone/>
            </a:pPr>
            <a:r>
              <a:rPr lang="en-US" dirty="0"/>
              <a:t>cells C1 C2;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Y_I;</a:t>
            </a:r>
          </a:p>
          <a:p>
            <a:pPr marL="0" indent="0">
              <a:buNone/>
            </a:pPr>
            <a:r>
              <a:rPr lang="en-US" dirty="0"/>
              <a:t>output out=</a:t>
            </a:r>
            <a:r>
              <a:rPr lang="en-US" dirty="0" err="1"/>
              <a:t>outdat</a:t>
            </a:r>
            <a:r>
              <a:rPr lang="en-US" dirty="0"/>
              <a:t> </a:t>
            </a:r>
            <a:r>
              <a:rPr lang="en-US" dirty="0" err="1"/>
              <a:t>outjkcoefs</a:t>
            </a:r>
            <a:r>
              <a:rPr lang="en-US" dirty="0"/>
              <a:t>=</a:t>
            </a:r>
            <a:r>
              <a:rPr lang="en-US" dirty="0" err="1"/>
              <a:t>out_JKCoefs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err="1"/>
              <a:t>proc</a:t>
            </a:r>
            <a:r>
              <a:rPr lang="en-US" dirty="0"/>
              <a:t> </a:t>
            </a:r>
            <a:r>
              <a:rPr lang="en-US" b="1" dirty="0"/>
              <a:t>means</a:t>
            </a:r>
            <a:r>
              <a:rPr lang="en-US" dirty="0"/>
              <a:t> mean P50 data=</a:t>
            </a:r>
            <a:r>
              <a:rPr lang="en-US" dirty="0" err="1"/>
              <a:t>outdat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 err="1"/>
              <a:t>var</a:t>
            </a:r>
            <a:r>
              <a:rPr lang="en-US" dirty="0"/>
              <a:t> Y_I;</a:t>
            </a:r>
          </a:p>
          <a:p>
            <a:pPr marL="0" indent="0">
              <a:buNone/>
            </a:pPr>
            <a:r>
              <a:rPr lang="en-US" b="1" dirty="0"/>
              <a:t>run</a:t>
            </a:r>
            <a:r>
              <a:rPr lang="en-US" dirty="0"/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1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 SURVEYIMPUTE </a:t>
            </a:r>
            <a:r>
              <a:rPr lang="en-US" dirty="0" smtClean="0"/>
              <a:t>(3)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057400"/>
            <a:ext cx="5381585" cy="217256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0819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Kim, J. K. and Fuller, W. A. (2004). Fractional hot deck imputation. </a:t>
            </a:r>
            <a:r>
              <a:rPr lang="en-US" i="1" dirty="0" err="1" smtClean="0"/>
              <a:t>Biometrika</a:t>
            </a:r>
            <a:r>
              <a:rPr lang="en-US" dirty="0" smtClean="0"/>
              <a:t>, </a:t>
            </a:r>
            <a:r>
              <a:rPr lang="en-US" b="1" dirty="0" smtClean="0"/>
              <a:t>91</a:t>
            </a:r>
            <a:r>
              <a:rPr lang="en-US" dirty="0" smtClean="0"/>
              <a:t>, 559-578.</a:t>
            </a:r>
          </a:p>
          <a:p>
            <a:r>
              <a:rPr lang="en-US" dirty="0" smtClean="0"/>
              <a:t>Kim, J. K., Brick, M. J., Fuller, W. A. and </a:t>
            </a:r>
            <a:r>
              <a:rPr lang="en-US" dirty="0" err="1" smtClean="0"/>
              <a:t>Kalton</a:t>
            </a:r>
            <a:r>
              <a:rPr lang="en-US" dirty="0" smtClean="0"/>
              <a:t>, G. (2006). On the bias of the multiple imputation variance estimator in survey sampling. </a:t>
            </a:r>
            <a:r>
              <a:rPr lang="en-US" i="1" dirty="0" smtClean="0"/>
              <a:t>Journal of the Royal Statistical Society: Series B</a:t>
            </a:r>
            <a:r>
              <a:rPr lang="en-US" dirty="0" smtClean="0"/>
              <a:t>, </a:t>
            </a:r>
            <a:r>
              <a:rPr lang="en-US" b="1" dirty="0" smtClean="0"/>
              <a:t>68</a:t>
            </a:r>
            <a:r>
              <a:rPr lang="en-US" dirty="0" smtClean="0"/>
              <a:t>, 509-521.</a:t>
            </a:r>
          </a:p>
          <a:p>
            <a:r>
              <a:rPr lang="en-US" dirty="0" smtClean="0"/>
              <a:t>Kim, J. K. (2011). Parametric fractional imputation for missing data analysis. </a:t>
            </a:r>
            <a:r>
              <a:rPr lang="en-US" i="1" dirty="0" err="1" smtClean="0"/>
              <a:t>Biometrika</a:t>
            </a:r>
            <a:r>
              <a:rPr lang="en-US" dirty="0" smtClean="0"/>
              <a:t>, </a:t>
            </a:r>
            <a:r>
              <a:rPr lang="en-US" b="1" dirty="0" smtClean="0"/>
              <a:t>98</a:t>
            </a:r>
            <a:r>
              <a:rPr lang="en-US" dirty="0" smtClean="0"/>
              <a:t>, 119-132.</a:t>
            </a:r>
          </a:p>
          <a:p>
            <a:r>
              <a:rPr lang="en-US" dirty="0" smtClean="0"/>
              <a:t>Kim, J. K. and Yang, S. (2017). A note on multiple imputation under informative sampling. </a:t>
            </a:r>
            <a:r>
              <a:rPr lang="en-US" i="1" dirty="0" err="1" smtClean="0"/>
              <a:t>Biometrika</a:t>
            </a:r>
            <a:r>
              <a:rPr lang="en-US" dirty="0" smtClean="0"/>
              <a:t>, </a:t>
            </a:r>
            <a:r>
              <a:rPr lang="en-US" b="1" dirty="0" smtClean="0"/>
              <a:t>104</a:t>
            </a:r>
            <a:r>
              <a:rPr lang="en-US" dirty="0" smtClean="0"/>
              <a:t>, 221-228.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5503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Rubin, D. B. (1976). Inference and missing data. </a:t>
            </a:r>
            <a:r>
              <a:rPr lang="en-US" i="1" dirty="0" err="1"/>
              <a:t>Biometrika</a:t>
            </a:r>
            <a:r>
              <a:rPr lang="en-US" dirty="0"/>
              <a:t>, </a:t>
            </a:r>
            <a:r>
              <a:rPr lang="en-US" b="1" dirty="0"/>
              <a:t>63</a:t>
            </a:r>
            <a:r>
              <a:rPr lang="en-US" dirty="0"/>
              <a:t>, 581-590</a:t>
            </a:r>
            <a:r>
              <a:rPr lang="en-US" dirty="0" smtClean="0"/>
              <a:t>.</a:t>
            </a:r>
          </a:p>
          <a:p>
            <a:r>
              <a:rPr lang="en-US" dirty="0" smtClean="0"/>
              <a:t>Rubin</a:t>
            </a:r>
            <a:r>
              <a:rPr lang="en-US" dirty="0"/>
              <a:t>, D. B. (1987). </a:t>
            </a:r>
            <a:r>
              <a:rPr lang="en-US" i="1" dirty="0"/>
              <a:t>Multiple Imputation for Nonresponse in Surveys</a:t>
            </a:r>
            <a:r>
              <a:rPr lang="en-US" dirty="0"/>
              <a:t>. John Wiley &amp; Sons, New York.</a:t>
            </a:r>
          </a:p>
          <a:p>
            <a:r>
              <a:rPr lang="en-US" dirty="0"/>
              <a:t>Tanner, M. A. and Wong, W. H. (1987). The calculation of posterior distribution by data augmentation. </a:t>
            </a:r>
            <a:r>
              <a:rPr lang="en-US" i="1" dirty="0"/>
              <a:t>Journal of the American Statistical Association</a:t>
            </a:r>
            <a:r>
              <a:rPr lang="en-US" dirty="0"/>
              <a:t>, </a:t>
            </a:r>
            <a:r>
              <a:rPr lang="en-US" b="1" dirty="0"/>
              <a:t>82</a:t>
            </a:r>
            <a:r>
              <a:rPr lang="en-US" dirty="0"/>
              <a:t>, 528-540.</a:t>
            </a:r>
          </a:p>
          <a:p>
            <a:r>
              <a:rPr lang="en-US" dirty="0" smtClean="0"/>
              <a:t>Yang, S. and Kim, J. K. (2016). A note on multiple imputation for general-purpose estimation. </a:t>
            </a:r>
            <a:r>
              <a:rPr lang="en-US" i="1" dirty="0" err="1" smtClean="0"/>
              <a:t>Biometrika</a:t>
            </a:r>
            <a:r>
              <a:rPr lang="en-US" dirty="0" smtClean="0"/>
              <a:t>, </a:t>
            </a:r>
            <a:r>
              <a:rPr lang="en-US" b="1" dirty="0" smtClean="0"/>
              <a:t>103</a:t>
            </a:r>
            <a:r>
              <a:rPr lang="en-US" dirty="0" smtClean="0"/>
              <a:t>, 244-251.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0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Parametric </a:t>
            </a:r>
            <a:r>
              <a:rPr lang="en-US" dirty="0"/>
              <a:t>imputation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Step 1: obtain consistent estimator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</m:acc>
                  </m:oMath>
                </a14:m>
                <a:r>
                  <a:rPr lang="en-US" dirty="0" smtClean="0"/>
                  <a:t>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dirty="0" smtClean="0"/>
                  <a:t> by using respondents</a:t>
                </a:r>
                <a:endParaRPr lang="en-US" dirty="0"/>
              </a:p>
              <a:p>
                <a:r>
                  <a:rPr lang="en-US" dirty="0" smtClean="0"/>
                  <a:t> Step 2: generate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;</m:t>
                        </m:r>
                        <m:acc>
                          <m:accPr>
                            <m:chr m:val="̂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 for </a:t>
                </a:r>
                <a:r>
                  <a:rPr lang="en-US" dirty="0" err="1" smtClean="0"/>
                  <a:t>nonrespondents</a:t>
                </a:r>
                <a:endParaRPr lang="en-US" dirty="0" smtClean="0"/>
              </a:p>
              <a:p>
                <a:r>
                  <a:rPr lang="en-US" dirty="0" smtClean="0"/>
                  <a:t>Advantages: one can produce valid and efficient estimates for all parameters if the model is reasonable</a:t>
                </a:r>
              </a:p>
              <a:p>
                <a:r>
                  <a:rPr lang="en-US" dirty="0" smtClean="0"/>
                  <a:t>Disadvantages: the estimates may be biased if the model is wrong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2291" r="-1556" b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76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Normal distribution: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Missing at random</a:t>
                </a:r>
              </a:p>
              <a:p>
                <a:r>
                  <a:rPr lang="en-US" dirty="0" smtClean="0"/>
                  <a:t>(Step 1) obtain estimators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from the respondents: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bSup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 smtClean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sup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Sup>
                                  <m:sSub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sup>
                                </m:sSubSup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r>
                  <a:rPr lang="en-US" dirty="0" smtClean="0"/>
                  <a:t>(Step 2) generate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bSup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for </a:t>
                </a:r>
                <a:r>
                  <a:rPr lang="en-US" dirty="0" err="1" smtClean="0"/>
                  <a:t>nonrespondents</a:t>
                </a:r>
                <a:endParaRPr lang="en-US" dirty="0" smtClean="0"/>
              </a:p>
              <a:p>
                <a:r>
                  <a:rPr lang="en-US" dirty="0" smtClean="0"/>
                  <a:t>(Step 3) estimate population mean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 as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acc>
                          <m:accPr>
                            <m:chr m:val="̅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</m:acc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</m:sup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nary>
                          <m:naryPr>
                            <m:chr m:val="∑"/>
                            <m:limLoc m:val="subSup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5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sub>
                            </m:sSub>
                            <m:r>
                              <m:rPr>
                                <m:brk m:alnAt="25"/>
                              </m:rP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bSup>
                          </m:e>
                        </m:nary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50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Nonparametric imputation-</a:t>
            </a:r>
            <a:r>
              <a:rPr lang="en-US" dirty="0"/>
              <a:t>Kernel density</a:t>
            </a:r>
            <a:br>
              <a:rPr lang="en-US" dirty="0"/>
            </a:b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Nonparametric estimation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acc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chr m:val="∑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sup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w</a:t>
                </a:r>
                <a:r>
                  <a:rPr lang="en-US" dirty="0" smtClean="0"/>
                  <a:t>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dirty="0" smtClean="0"/>
                  <a:t> is the kernel function with bandwidth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 smtClean="0"/>
                  <a:t>Generate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/>
                  <a:t> from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acc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=1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r>
                  <a:rPr lang="en-US" dirty="0" smtClean="0"/>
                  <a:t>Advantages: robust to misspecification of underlying model</a:t>
                </a:r>
              </a:p>
              <a:p>
                <a:r>
                  <a:rPr lang="en-US" dirty="0" smtClean="0"/>
                  <a:t>Disadvantages: not very efficient, curse of dimensionality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415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Hot-deck imputation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Step one: constructing Hot-deck cells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=1,2,…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Step two: select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 smtClean="0"/>
                  <a:t>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={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=1}</m:t>
                    </m:r>
                  </m:oMath>
                </a14:m>
                <a:r>
                  <a:rPr lang="en-US" dirty="0" smtClean="0"/>
                  <a:t> randomly</a:t>
                </a:r>
              </a:p>
              <a:p>
                <a:r>
                  <a:rPr lang="en-US" dirty="0" smtClean="0"/>
                  <a:t>Assumptions: the distributions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 between respondents and non-respondents are the same within Hot-deck cell</a:t>
                </a:r>
              </a:p>
              <a:p>
                <a:r>
                  <a:rPr lang="en-US" dirty="0" smtClean="0"/>
                  <a:t>Advantages: simple, robust to model specification, imputed values are generated from existing real values</a:t>
                </a:r>
              </a:p>
              <a:p>
                <a:r>
                  <a:rPr lang="en-US" dirty="0" smtClean="0"/>
                  <a:t>Disadvantages: may not be very efficient  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81" t="-3504" r="-1037" b="-41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35FA5-4BD8-4F0F-BEDD-72EDF8E544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22822</TotalTime>
  <Words>2152</Words>
  <Application>Microsoft Office PowerPoint</Application>
  <PresentationFormat>On-screen Show (4:3)</PresentationFormat>
  <Paragraphs>494</Paragraphs>
  <Slides>59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3" baseType="lpstr">
      <vt:lpstr>Arial</vt:lpstr>
      <vt:lpstr>Calibri</vt:lpstr>
      <vt:lpstr>Cambria Math</vt:lpstr>
      <vt:lpstr>Office Theme</vt:lpstr>
      <vt:lpstr>Session 2: Imputation approach</vt:lpstr>
      <vt:lpstr>Outline</vt:lpstr>
      <vt:lpstr>Notations</vt:lpstr>
      <vt:lpstr>Notations (2)</vt:lpstr>
      <vt:lpstr>Simple imputation</vt:lpstr>
      <vt:lpstr>Parametric imputation</vt:lpstr>
      <vt:lpstr>Example</vt:lpstr>
      <vt:lpstr>Nonparametric imputation-Kernel density </vt:lpstr>
      <vt:lpstr>Hot-deck imputation</vt:lpstr>
      <vt:lpstr>Example</vt:lpstr>
      <vt:lpstr>Nearest neighbor imputation </vt:lpstr>
      <vt:lpstr>Example</vt:lpstr>
      <vt:lpstr>Semiparametric imputation-Regression imputation</vt:lpstr>
      <vt:lpstr>Regression imputation</vt:lpstr>
      <vt:lpstr>Regression imputation (2)</vt:lpstr>
      <vt:lpstr>Regression imputation (3)</vt:lpstr>
      <vt:lpstr>Regression imputation (4)</vt:lpstr>
      <vt:lpstr>Examples-Linear regression</vt:lpstr>
      <vt:lpstr>Fractional imputation-Hot-deck</vt:lpstr>
      <vt:lpstr>Fractional Hot-deck Imputation (FHDI)</vt:lpstr>
      <vt:lpstr>PROC SURVEYIMPUTE</vt:lpstr>
      <vt:lpstr>PROC SURVEYIMPUTE (2)</vt:lpstr>
      <vt:lpstr>PROC SURVEYIMPUTE (3)</vt:lpstr>
      <vt:lpstr>Parametric fractional imputation</vt:lpstr>
      <vt:lpstr>Procedures</vt:lpstr>
      <vt:lpstr>Procedures (2)</vt:lpstr>
      <vt:lpstr>Estimation</vt:lpstr>
      <vt:lpstr>Multiple imputation (MI)</vt:lpstr>
      <vt:lpstr>Procedures</vt:lpstr>
      <vt:lpstr>Estimation and inference</vt:lpstr>
      <vt:lpstr>Estimation and inference (2)</vt:lpstr>
      <vt:lpstr>Estimation and inference (3)</vt:lpstr>
      <vt:lpstr>Advantages</vt:lpstr>
      <vt:lpstr>Disadvantages</vt:lpstr>
      <vt:lpstr>Empirical study</vt:lpstr>
      <vt:lpstr>Empirical study (2)</vt:lpstr>
      <vt:lpstr>Empirical study (3)</vt:lpstr>
      <vt:lpstr>Empirical study (4)</vt:lpstr>
      <vt:lpstr>Creating missingness</vt:lpstr>
      <vt:lpstr>Creating Hot-deck cells</vt:lpstr>
      <vt:lpstr>Estimators </vt:lpstr>
      <vt:lpstr>Estimators (2)</vt:lpstr>
      <vt:lpstr>Estimators (3)</vt:lpstr>
      <vt:lpstr>Estimators (4)</vt:lpstr>
      <vt:lpstr>Estimators (5)</vt:lpstr>
      <vt:lpstr>Estimators (6)</vt:lpstr>
      <vt:lpstr>Estimators (7)</vt:lpstr>
      <vt:lpstr>Estimators (8)</vt:lpstr>
      <vt:lpstr>Results</vt:lpstr>
      <vt:lpstr>PROC MI (multiple imputation)</vt:lpstr>
      <vt:lpstr>PROC MI (multiple imputation) (2)</vt:lpstr>
      <vt:lpstr>PROC MI (multiple imputation) (3)</vt:lpstr>
      <vt:lpstr>PROC MI (multiple imputation) (4)</vt:lpstr>
      <vt:lpstr>PROC MI (multiple imputation) (5)</vt:lpstr>
      <vt:lpstr>PROC SURVEYIMPUTE</vt:lpstr>
      <vt:lpstr>PROC SURVEYIMPUTE (2)</vt:lpstr>
      <vt:lpstr>PROC SURVEYIMPUTE (3)</vt:lpstr>
      <vt:lpstr>References</vt:lpstr>
      <vt:lpstr>References (2)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Bratzler, Dale W (HSC)</dc:creator>
  <cp:lastModifiedBy>Chen, Sixia   (HSC)</cp:lastModifiedBy>
  <cp:revision>301</cp:revision>
  <dcterms:created xsi:type="dcterms:W3CDTF">2011-07-15T15:09:17Z</dcterms:created>
  <dcterms:modified xsi:type="dcterms:W3CDTF">2017-05-22T15:38:14Z</dcterms:modified>
</cp:coreProperties>
</file>