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56" r:id="rId2"/>
    <p:sldId id="257" r:id="rId3"/>
    <p:sldId id="369" r:id="rId4"/>
    <p:sldId id="370" r:id="rId5"/>
    <p:sldId id="371" r:id="rId6"/>
    <p:sldId id="372" r:id="rId7"/>
    <p:sldId id="321" r:id="rId8"/>
    <p:sldId id="375" r:id="rId9"/>
    <p:sldId id="373" r:id="rId10"/>
    <p:sldId id="374" r:id="rId11"/>
    <p:sldId id="376" r:id="rId12"/>
    <p:sldId id="377" r:id="rId13"/>
    <p:sldId id="378" r:id="rId14"/>
    <p:sldId id="379" r:id="rId15"/>
    <p:sldId id="380" r:id="rId16"/>
    <p:sldId id="381" r:id="rId17"/>
    <p:sldId id="382" r:id="rId18"/>
    <p:sldId id="383" r:id="rId19"/>
    <p:sldId id="393" r:id="rId20"/>
    <p:sldId id="394" r:id="rId21"/>
    <p:sldId id="395" r:id="rId22"/>
    <p:sldId id="396" r:id="rId23"/>
    <p:sldId id="384" r:id="rId24"/>
    <p:sldId id="385" r:id="rId25"/>
    <p:sldId id="386" r:id="rId26"/>
    <p:sldId id="387" r:id="rId27"/>
    <p:sldId id="388" r:id="rId28"/>
    <p:sldId id="389" r:id="rId29"/>
    <p:sldId id="390" r:id="rId30"/>
    <p:sldId id="391" r:id="rId31"/>
    <p:sldId id="397" r:id="rId32"/>
    <p:sldId id="392" r:id="rId33"/>
    <p:sldId id="338" r:id="rId34"/>
    <p:sldId id="35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6B5"/>
    <a:srgbClr val="A326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73" autoAdjust="0"/>
    <p:restoredTop sz="94660"/>
  </p:normalViewPr>
  <p:slideViewPr>
    <p:cSldViewPr showGuides="1">
      <p:cViewPr varScale="1">
        <p:scale>
          <a:sx n="102" d="100"/>
          <a:sy n="102" d="100"/>
        </p:scale>
        <p:origin x="37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C788E3-9E09-47FB-B418-DB4418B6DD1F}" type="datetimeFigureOut">
              <a:rPr lang="en-US" smtClean="0"/>
              <a:t>6/2/2017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71939E-A935-4B64-A6E7-69D262BE6232}" type="slidenum">
              <a:rPr lang="en-US" smtClean="0"/>
              <a:t>‹#›</a:t>
            </a:fld>
            <a:endParaRPr lang="en-US"/>
          </a:p>
        </p:txBody>
      </p:sp>
    </p:spTree>
    <p:extLst>
      <p:ext uri="{BB962C8B-B14F-4D97-AF65-F5344CB8AC3E}">
        <p14:creationId xmlns:p14="http://schemas.microsoft.com/office/powerpoint/2010/main" val="2162369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2794007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275039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2500885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4078329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3309390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327742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847740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1057605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35FA5-4BD8-4F0F-BEDD-72EDF8E5446F}" type="slidenum">
              <a:rPr lang="en-US" smtClean="0"/>
              <a:t>‹#›</a:t>
            </a:fld>
            <a:endParaRPr lang="en-US"/>
          </a:p>
        </p:txBody>
      </p:sp>
    </p:spTree>
    <p:extLst>
      <p:ext uri="{BB962C8B-B14F-4D97-AF65-F5344CB8AC3E}">
        <p14:creationId xmlns:p14="http://schemas.microsoft.com/office/powerpoint/2010/main" val="3467358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635FA5-4BD8-4F0F-BEDD-72EDF8E5446F}" type="slidenum">
              <a:rPr lang="en-US" smtClean="0"/>
              <a:t>‹#›</a:t>
            </a:fld>
            <a:endParaRPr lang="en-US"/>
          </a:p>
        </p:txBody>
      </p:sp>
      <p:pic>
        <p:nvPicPr>
          <p:cNvPr id="1026" name="Picture 2"/>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95250" y="6236056"/>
            <a:ext cx="1885950" cy="621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41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1"/>
            <a:ext cx="7772400" cy="2076450"/>
          </a:xfrm>
        </p:spPr>
        <p:txBody>
          <a:bodyPr/>
          <a:lstStyle/>
          <a:p>
            <a:r>
              <a:rPr lang="en-US" dirty="0" smtClean="0"/>
              <a:t>Session 3: Propensity score approach</a:t>
            </a:r>
            <a:endParaRPr lang="en-US" sz="3600" dirty="0"/>
          </a:p>
        </p:txBody>
      </p:sp>
      <p:sp>
        <p:nvSpPr>
          <p:cNvPr id="3" name="Subtitle 2"/>
          <p:cNvSpPr>
            <a:spLocks noGrp="1"/>
          </p:cNvSpPr>
          <p:nvPr>
            <p:ph type="subTitle" idx="1"/>
          </p:nvPr>
        </p:nvSpPr>
        <p:spPr>
          <a:xfrm>
            <a:off x="1371600" y="3600451"/>
            <a:ext cx="6400800" cy="2647949"/>
          </a:xfrm>
        </p:spPr>
        <p:txBody>
          <a:bodyPr>
            <a:normAutofit/>
          </a:bodyPr>
          <a:lstStyle/>
          <a:p>
            <a:r>
              <a:rPr lang="en-US" dirty="0" smtClean="0">
                <a:solidFill>
                  <a:schemeClr val="tx1"/>
                </a:solidFill>
              </a:rPr>
              <a:t>Sixia Chen, PhD</a:t>
            </a:r>
          </a:p>
          <a:p>
            <a:r>
              <a:rPr lang="en-US" sz="2600" dirty="0" smtClean="0">
                <a:solidFill>
                  <a:schemeClr val="tx1"/>
                </a:solidFill>
              </a:rPr>
              <a:t>Department of Biostatistics and Epidemiology</a:t>
            </a:r>
          </a:p>
          <a:p>
            <a:r>
              <a:rPr lang="en-US" sz="2600" dirty="0" smtClean="0">
                <a:solidFill>
                  <a:schemeClr val="tx1"/>
                </a:solidFill>
              </a:rPr>
              <a:t>College of Public Health, OUHSC</a:t>
            </a:r>
          </a:p>
          <a:p>
            <a:r>
              <a:rPr lang="en-US" sz="2600" dirty="0" smtClean="0">
                <a:solidFill>
                  <a:schemeClr val="tx1"/>
                </a:solidFill>
              </a:rPr>
              <a:t>6/2/2017</a:t>
            </a:r>
            <a:endParaRPr lang="en-US" sz="2600" dirty="0">
              <a:solidFill>
                <a:schemeClr val="tx1"/>
              </a:solidFill>
            </a:endParaRPr>
          </a:p>
        </p:txBody>
      </p:sp>
    </p:spTree>
    <p:extLst>
      <p:ext uri="{BB962C8B-B14F-4D97-AF65-F5344CB8AC3E}">
        <p14:creationId xmlns:p14="http://schemas.microsoft.com/office/powerpoint/2010/main" val="1715884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(Step1) Obtain estimators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𝛼</m:t>
                        </m:r>
                      </m:e>
                    </m:acc>
                  </m:oMath>
                </a14:m>
                <a:r>
                  <a:rPr lang="en-US" dirty="0" smtClean="0"/>
                  <a:t> by solving the following score equation</a:t>
                </a:r>
              </a:p>
              <a:p>
                <a:pPr marL="0" indent="0" algn="ctr">
                  <a:buNone/>
                </a:pPr>
                <a14:m>
                  <m:oMath xmlns:m="http://schemas.openxmlformats.org/officeDocument/2006/math">
                    <m:nary>
                      <m:naryPr>
                        <m:chr m:val="∑"/>
                        <m:ctrlPr>
                          <a:rPr lang="en-US"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rPr>
                              <m:t>)</m:t>
                            </m:r>
                          </m:num>
                          <m:den>
                            <m:r>
                              <a:rPr lang="en-US" i="1">
                                <a:latin typeface="Cambria Math" panose="02040503050406030204" pitchFamily="18" charset="0"/>
                              </a:rPr>
                              <m:t>𝑝</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e>
                            </m:d>
                            <m:r>
                              <a:rPr lang="en-US" b="0" i="1" smtClean="0">
                                <a:latin typeface="Cambria Math" panose="02040503050406030204" pitchFamily="18" charset="0"/>
                              </a:rPr>
                              <m:t>{1−</m:t>
                            </m:r>
                            <m:r>
                              <a:rPr lang="en-US" i="1">
                                <a:latin typeface="Cambria Math" panose="02040503050406030204" pitchFamily="18" charset="0"/>
                              </a:rPr>
                              <m:t>𝑝</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rPr>
                              <m:t>)</m:t>
                            </m:r>
                            <m:r>
                              <a:rPr lang="en-US" b="0" i="1" smtClean="0">
                                <a:latin typeface="Cambria Math" panose="02040503050406030204" pitchFamily="18" charset="0"/>
                              </a:rPr>
                              <m:t>}</m:t>
                            </m:r>
                          </m:den>
                        </m:f>
                      </m:e>
                    </m:nary>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𝑝</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rPr>
                          <m:t>)</m:t>
                        </m:r>
                      </m:num>
                      <m:den>
                        <m:r>
                          <a:rPr lang="en-US" i="1" smtClean="0">
                            <a:latin typeface="Cambria Math" panose="02040503050406030204" pitchFamily="18" charset="0"/>
                            <a:ea typeface="Cambria Math" panose="02040503050406030204" pitchFamily="18" charset="0"/>
                          </a:rPr>
                          <m:t>𝜕𝛼</m:t>
                        </m:r>
                      </m:den>
                    </m:f>
                    <m:r>
                      <a:rPr lang="en-US" b="0" i="1" smtClean="0">
                        <a:latin typeface="Cambria Math" panose="02040503050406030204" pitchFamily="18" charset="0"/>
                      </a:rPr>
                      <m:t>=0</m:t>
                    </m:r>
                  </m:oMath>
                </a14:m>
                <a:r>
                  <a:rPr lang="en-US" dirty="0" smtClean="0"/>
                  <a:t> </a:t>
                </a:r>
              </a:p>
              <a:p>
                <a:r>
                  <a:rPr lang="en-US" dirty="0" smtClean="0"/>
                  <a:t>(Step2) Obtain estimator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𝜂</m:t>
                        </m:r>
                      </m:e>
                    </m:acc>
                  </m:oMath>
                </a14:m>
                <a:r>
                  <a:rPr lang="en-US" dirty="0" smtClean="0"/>
                  <a:t> by solving</a:t>
                </a:r>
              </a:p>
              <a:p>
                <a:pPr marL="0" indent="0">
                  <a:buNone/>
                </a:pPr>
                <a14:m>
                  <m:oMathPara xmlns:m="http://schemas.openxmlformats.org/officeDocument/2006/math">
                    <m:oMathParaPr>
                      <m:jc m:val="centerGroup"/>
                    </m:oMathParaPr>
                    <m:oMath xmlns:m="http://schemas.openxmlformats.org/officeDocument/2006/math">
                      <m:nary>
                        <m:naryPr>
                          <m:chr m:val="∑"/>
                          <m:limLoc m:val="subSup"/>
                          <m:ctrlPr>
                            <a:rPr lang="en-US" i="1" smtClean="0">
                              <a:latin typeface="Cambria Math" panose="02040503050406030204" pitchFamily="18" charset="0"/>
                            </a:rPr>
                          </m:ctrlPr>
                        </m:naryPr>
                        <m:sub>
                          <m:r>
                            <m:rPr>
                              <m:brk m:alnAt="25"/>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num>
                            <m:den>
                              <m:r>
                                <a:rPr lang="en-US" i="1">
                                  <a:latin typeface="Cambria Math" panose="02040503050406030204" pitchFamily="18" charset="0"/>
                                </a:rPr>
                                <m:t>𝑝</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d>
                            </m:den>
                          </m:f>
                          <m:r>
                            <a:rPr lang="en-US" i="1">
                              <a:latin typeface="Cambria Math" panose="02040503050406030204" pitchFamily="18" charset="0"/>
                            </a:rPr>
                            <m:t>𝑈</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e>
                          </m:d>
                        </m:e>
                      </m:nary>
                      <m:r>
                        <a:rPr lang="en-US" b="0" i="1" smtClean="0">
                          <a:latin typeface="Cambria Math" panose="02040503050406030204" pitchFamily="18" charset="0"/>
                        </a:rPr>
                        <m:t>=0</m:t>
                      </m:r>
                    </m:oMath>
                  </m:oMathPara>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61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10</a:t>
            </a:fld>
            <a:endParaRPr lang="en-US"/>
          </a:p>
        </p:txBody>
      </p:sp>
    </p:spTree>
    <p:extLst>
      <p:ext uri="{BB962C8B-B14F-4D97-AF65-F5344CB8AC3E}">
        <p14:creationId xmlns:p14="http://schemas.microsoft.com/office/powerpoint/2010/main" val="959792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(Step3) Variance estimator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𝑉</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𝜂</m:t>
                        </m:r>
                      </m:e>
                    </m:acc>
                    <m:r>
                      <a:rPr lang="en-US" i="1">
                        <a:latin typeface="Cambria Math" panose="02040503050406030204" pitchFamily="18" charset="0"/>
                      </a:rPr>
                      <m:t>)</m:t>
                    </m:r>
                  </m:oMath>
                </a14:m>
                <a:r>
                  <a:rPr lang="en-US" dirty="0"/>
                  <a:t> of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𝜂</m:t>
                        </m:r>
                      </m:e>
                    </m:acc>
                  </m:oMath>
                </a14:m>
                <a:r>
                  <a:rPr lang="en-US" dirty="0"/>
                  <a:t> can be obtained by using either Tayler method or resampling methods such as bootstrap or jackknife</a:t>
                </a:r>
              </a:p>
              <a:p>
                <a:r>
                  <a:rPr lang="en-US" dirty="0" smtClean="0"/>
                  <a:t>(Step4) </a:t>
                </a:r>
                <a14:m>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m:t>
                    </m:r>
                  </m:oMath>
                </a14:m>
                <a:r>
                  <a:rPr lang="en-US" dirty="0" smtClean="0"/>
                  <a:t> confidence interval for </a:t>
                </a:r>
                <a14:m>
                  <m:oMath xmlns:m="http://schemas.openxmlformats.org/officeDocument/2006/math">
                    <m:r>
                      <a:rPr lang="en-US" i="1" smtClean="0">
                        <a:latin typeface="Cambria Math" panose="02040503050406030204" pitchFamily="18" charset="0"/>
                        <a:ea typeface="Cambria Math" panose="02040503050406030204" pitchFamily="18" charset="0"/>
                      </a:rPr>
                      <m:t>𝜂</m:t>
                    </m:r>
                  </m:oMath>
                </a14:m>
                <a:r>
                  <a:rPr lang="en-US" dirty="0" smtClean="0"/>
                  <a:t> can be written as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𝜂</m:t>
                        </m:r>
                      </m:e>
                    </m:acc>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𝑧</m:t>
                        </m:r>
                      </m:e>
                      <m:sub>
                        <m:r>
                          <a:rPr lang="en-US" b="0" i="1" smtClean="0">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m:t>
                        </m:r>
                      </m:sub>
                    </m:sSub>
                    <m:rad>
                      <m:radPr>
                        <m:degHide m:val="on"/>
                        <m:ctrlPr>
                          <a:rPr lang="en-US" i="1" smtClean="0">
                            <a:latin typeface="Cambria Math" panose="02040503050406030204" pitchFamily="18" charset="0"/>
                            <a:ea typeface="Cambria Math" panose="02040503050406030204" pitchFamily="18" charset="0"/>
                          </a:rPr>
                        </m:ctrlPr>
                      </m:radPr>
                      <m:deg/>
                      <m:e>
                        <m:acc>
                          <m:accPr>
                            <m:chr m:val="̂"/>
                            <m:ctrlPr>
                              <a:rPr lang="en-US" i="1">
                                <a:latin typeface="Cambria Math" panose="02040503050406030204" pitchFamily="18" charset="0"/>
                              </a:rPr>
                            </m:ctrlPr>
                          </m:accPr>
                          <m:e>
                            <m:r>
                              <a:rPr lang="en-US" i="1">
                                <a:latin typeface="Cambria Math" panose="02040503050406030204" pitchFamily="18" charset="0"/>
                              </a:rPr>
                              <m:t>𝑉</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𝜂</m:t>
                            </m:r>
                          </m:e>
                        </m:acc>
                        <m:r>
                          <a:rPr lang="en-US" i="1">
                            <a:latin typeface="Cambria Math" panose="02040503050406030204" pitchFamily="18" charset="0"/>
                          </a:rPr>
                          <m:t>)</m:t>
                        </m:r>
                      </m:e>
                    </m:rad>
                  </m:oMath>
                </a14:m>
                <a:r>
                  <a:rPr lang="en-US" dirty="0" smtClean="0"/>
                  <a:t> with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𝑧</m:t>
                        </m:r>
                      </m:e>
                      <m:sub>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𝛾</m:t>
                        </m:r>
                        <m:r>
                          <a:rPr lang="en-US" i="1">
                            <a:latin typeface="Cambria Math" panose="02040503050406030204" pitchFamily="18" charset="0"/>
                            <a:ea typeface="Cambria Math" panose="02040503050406030204" pitchFamily="18" charset="0"/>
                          </a:rPr>
                          <m:t>/2%</m:t>
                        </m:r>
                      </m:sub>
                    </m:sSub>
                  </m:oMath>
                </a14:m>
                <a:r>
                  <a:rPr lang="en-US" dirty="0" smtClean="0"/>
                  <a:t> as the upper </a:t>
                </a:r>
                <a14:m>
                  <m:oMath xmlns:m="http://schemas.openxmlformats.org/officeDocument/2006/math">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𝛾</m:t>
                    </m:r>
                    <m:r>
                      <a:rPr lang="en-US" i="1">
                        <a:latin typeface="Cambria Math" panose="02040503050406030204" pitchFamily="18" charset="0"/>
                        <a:ea typeface="Cambria Math" panose="02040503050406030204" pitchFamily="18" charset="0"/>
                      </a:rPr>
                      <m:t>/2%</m:t>
                    </m:r>
                  </m:oMath>
                </a14:m>
                <a:r>
                  <a:rPr lang="en-US" dirty="0" smtClean="0"/>
                  <a:t> critical value for the standard normal distribution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34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11</a:t>
            </a:fld>
            <a:endParaRPr lang="en-US"/>
          </a:p>
        </p:txBody>
      </p:sp>
    </p:spTree>
    <p:extLst>
      <p:ext uri="{BB962C8B-B14F-4D97-AF65-F5344CB8AC3E}">
        <p14:creationId xmlns:p14="http://schemas.microsoft.com/office/powerpoint/2010/main" val="1978257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Semi/Nonparametric method</a:t>
            </a:r>
            <a:endParaRPr lang="en-US" dirty="0"/>
          </a:p>
        </p:txBody>
      </p:sp>
      <p:sp>
        <p:nvSpPr>
          <p:cNvPr id="3" name="Content Placeholder 2"/>
          <p:cNvSpPr>
            <a:spLocks noGrp="1"/>
          </p:cNvSpPr>
          <p:nvPr>
            <p:ph idx="1"/>
          </p:nvPr>
        </p:nvSpPr>
        <p:spPr/>
        <p:txBody>
          <a:bodyPr/>
          <a:lstStyle/>
          <a:p>
            <a:r>
              <a:rPr lang="en-US" dirty="0" smtClean="0"/>
              <a:t>Weighting cell method</a:t>
            </a:r>
          </a:p>
          <a:p>
            <a:pPr lvl="1"/>
            <a:r>
              <a:rPr lang="en-US" dirty="0" smtClean="0"/>
              <a:t>Create cell by using covariates </a:t>
            </a:r>
          </a:p>
          <a:p>
            <a:pPr lvl="1"/>
            <a:r>
              <a:rPr lang="en-US" dirty="0" smtClean="0"/>
              <a:t>Create cell by using estimated propensity scores</a:t>
            </a:r>
          </a:p>
          <a:p>
            <a:r>
              <a:rPr lang="en-US" dirty="0" smtClean="0"/>
              <a:t>Kernel smoothing method </a:t>
            </a:r>
          </a:p>
          <a:p>
            <a:r>
              <a:rPr lang="en-US" dirty="0" smtClean="0"/>
              <a:t>Spline method, see Yu, Legg and Liu (2013)</a:t>
            </a:r>
          </a:p>
          <a:p>
            <a:r>
              <a:rPr lang="en-US" dirty="0" smtClean="0"/>
              <a:t>Random forest, see Lee, Stuart, and </a:t>
            </a:r>
            <a:r>
              <a:rPr lang="en-US" dirty="0" err="1" smtClean="0"/>
              <a:t>Lessler</a:t>
            </a:r>
            <a:r>
              <a:rPr lang="en-US" dirty="0" smtClean="0"/>
              <a:t> (2010)</a:t>
            </a:r>
          </a:p>
          <a:p>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12</a:t>
            </a:fld>
            <a:endParaRPr lang="en-US"/>
          </a:p>
        </p:txBody>
      </p:sp>
    </p:spTree>
    <p:extLst>
      <p:ext uri="{BB962C8B-B14F-4D97-AF65-F5344CB8AC3E}">
        <p14:creationId xmlns:p14="http://schemas.microsoft.com/office/powerpoint/2010/main" val="4080571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Weighting cell (WC) method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smtClean="0"/>
                  <a:t>(Step1) Create weighting cells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=1,…</m:t>
                    </m:r>
                    <m:r>
                      <a:rPr lang="en-US" b="0" i="1" smtClean="0">
                        <a:latin typeface="Cambria Math" panose="02040503050406030204" pitchFamily="18" charset="0"/>
                      </a:rPr>
                      <m:t>𝐻</m:t>
                    </m:r>
                    <m:r>
                      <a:rPr lang="en-US" b="0" i="1" smtClean="0">
                        <a:latin typeface="Cambria Math" panose="02040503050406030204" pitchFamily="18" charset="0"/>
                      </a:rPr>
                      <m:t>)</m:t>
                    </m:r>
                  </m:oMath>
                </a14:m>
                <a:r>
                  <a:rPr lang="en-US" dirty="0" smtClean="0"/>
                  <a:t> by using covariates which are correlated with study variable or response indicator</a:t>
                </a:r>
              </a:p>
              <a:p>
                <a:r>
                  <a:rPr lang="en-US" dirty="0" smtClean="0"/>
                  <a:t>(Step2) Estimate propensity score for each cell </a:t>
                </a:r>
                <a14:m>
                  <m:oMath xmlns:m="http://schemas.openxmlformats.org/officeDocument/2006/math">
                    <m:r>
                      <a:rPr lang="en-US" b="0" i="1" smtClean="0">
                        <a:latin typeface="Cambria Math" panose="02040503050406030204" pitchFamily="18" charset="0"/>
                      </a:rPr>
                      <m:t>h</m:t>
                    </m:r>
                  </m:oMath>
                </a14:m>
                <a:r>
                  <a:rPr lang="en-US" dirty="0" smtClean="0"/>
                  <a:t> with </a:t>
                </a:r>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𝑝</m:t>
                            </m:r>
                          </m:e>
                        </m:acc>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h</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h</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h</m:t>
                        </m:r>
                      </m:sub>
                    </m:sSub>
                  </m:oMath>
                </a14:m>
                <a:r>
                  <a:rPr lang="en-US" dirty="0" smtClean="0"/>
                  <a:t> where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𝑟</m:t>
                        </m:r>
                        <m:r>
                          <a:rPr lang="en-US" i="1">
                            <a:latin typeface="Cambria Math" panose="02040503050406030204" pitchFamily="18" charset="0"/>
                          </a:rPr>
                          <m:t>,</m:t>
                        </m:r>
                        <m:r>
                          <a:rPr lang="en-US" i="1">
                            <a:latin typeface="Cambria Math" panose="02040503050406030204" pitchFamily="18" charset="0"/>
                          </a:rPr>
                          <m:t>h</m:t>
                        </m:r>
                      </m:sub>
                    </m:sSub>
                  </m:oMath>
                </a14:m>
                <a:r>
                  <a:rPr lang="en-US" dirty="0" smtClean="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h</m:t>
                        </m:r>
                      </m:sub>
                    </m:sSub>
                  </m:oMath>
                </a14:m>
                <a:r>
                  <a:rPr lang="en-US" dirty="0" smtClean="0"/>
                  <a:t> are the # of respondents and # of total cases in cell </a:t>
                </a:r>
                <a14:m>
                  <m:oMath xmlns:m="http://schemas.openxmlformats.org/officeDocument/2006/math">
                    <m:r>
                      <a:rPr lang="en-US" i="1">
                        <a:latin typeface="Cambria Math" panose="02040503050406030204" pitchFamily="18" charset="0"/>
                      </a:rPr>
                      <m:t>h</m:t>
                    </m:r>
                  </m:oMath>
                </a14:m>
                <a:endParaRPr lang="en-US" dirty="0" smtClean="0"/>
              </a:p>
              <a:p>
                <a:r>
                  <a:rPr lang="en-US" dirty="0" smtClean="0"/>
                  <a:t>(Step3)-(Step5) are similar as (Step2)-(Step4) for parametric method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2695" r="-214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13</a:t>
            </a:fld>
            <a:endParaRPr lang="en-US"/>
          </a:p>
        </p:txBody>
      </p:sp>
    </p:spTree>
    <p:extLst>
      <p:ext uri="{BB962C8B-B14F-4D97-AF65-F5344CB8AC3E}">
        <p14:creationId xmlns:p14="http://schemas.microsoft.com/office/powerpoint/2010/main" val="3789212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WC by using covariates</a:t>
            </a:r>
            <a:endParaRPr lang="en-US" dirty="0"/>
          </a:p>
        </p:txBody>
      </p:sp>
      <p:sp>
        <p:nvSpPr>
          <p:cNvPr id="3" name="Content Placeholder 2"/>
          <p:cNvSpPr>
            <a:spLocks noGrp="1"/>
          </p:cNvSpPr>
          <p:nvPr>
            <p:ph idx="1"/>
          </p:nvPr>
        </p:nvSpPr>
        <p:spPr/>
        <p:txBody>
          <a:bodyPr/>
          <a:lstStyle/>
          <a:p>
            <a:r>
              <a:rPr lang="en-US" dirty="0" smtClean="0"/>
              <a:t>(Step1) Conduct bivariate analysis and keep covariates which are correlated with study variable or response indicator</a:t>
            </a:r>
          </a:p>
          <a:p>
            <a:r>
              <a:rPr lang="en-US" dirty="0" smtClean="0"/>
              <a:t>(Step2) Perform variable selection procedure to select final set of variables by using logistic regression and multiple regression</a:t>
            </a:r>
          </a:p>
          <a:p>
            <a:r>
              <a:rPr lang="en-US" dirty="0" smtClean="0"/>
              <a:t>(Step3) Use classification tree approach to build the final weighting cells</a:t>
            </a:r>
          </a:p>
          <a:p>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14</a:t>
            </a:fld>
            <a:endParaRPr lang="en-US"/>
          </a:p>
        </p:txBody>
      </p:sp>
    </p:spTree>
    <p:extLst>
      <p:ext uri="{BB962C8B-B14F-4D97-AF65-F5344CB8AC3E}">
        <p14:creationId xmlns:p14="http://schemas.microsoft.com/office/powerpoint/2010/main" val="770705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Create WC by using estimated propensity scores </a:t>
            </a:r>
            <a:endParaRPr lang="en-US" dirty="0"/>
          </a:p>
        </p:txBody>
      </p:sp>
      <p:sp>
        <p:nvSpPr>
          <p:cNvPr id="3" name="Content Placeholder 2"/>
          <p:cNvSpPr>
            <a:spLocks noGrp="1"/>
          </p:cNvSpPr>
          <p:nvPr>
            <p:ph idx="1"/>
          </p:nvPr>
        </p:nvSpPr>
        <p:spPr/>
        <p:txBody>
          <a:bodyPr>
            <a:normAutofit lnSpcReduction="10000"/>
          </a:bodyPr>
          <a:lstStyle/>
          <a:p>
            <a:r>
              <a:rPr lang="en-US" dirty="0" smtClean="0"/>
              <a:t>(Step1) </a:t>
            </a:r>
            <a:r>
              <a:rPr lang="en-US" dirty="0"/>
              <a:t>Conduct bivariate analysis and keep covariates which are correlated with study variable or response indicator</a:t>
            </a:r>
          </a:p>
          <a:p>
            <a:r>
              <a:rPr lang="en-US" dirty="0" smtClean="0"/>
              <a:t>(Step2) Perform variable selection procedure to build the final logistic regression model</a:t>
            </a:r>
          </a:p>
          <a:p>
            <a:r>
              <a:rPr lang="en-US" dirty="0" smtClean="0"/>
              <a:t>(Step3) Create weighting cells by using the percentiles of estimated propensity scores (Each cell should have at least </a:t>
            </a:r>
            <a:r>
              <a:rPr lang="en-US" dirty="0"/>
              <a:t>2</a:t>
            </a:r>
            <a:r>
              <a:rPr lang="en-US" dirty="0" smtClean="0"/>
              <a:t>0 respondents) </a:t>
            </a: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15</a:t>
            </a:fld>
            <a:endParaRPr lang="en-US"/>
          </a:p>
        </p:txBody>
      </p:sp>
    </p:spTree>
    <p:extLst>
      <p:ext uri="{BB962C8B-B14F-4D97-AF65-F5344CB8AC3E}">
        <p14:creationId xmlns:p14="http://schemas.microsoft.com/office/powerpoint/2010/main" val="228235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Kernel smoothing method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(Step1) Estimate propensity score by</a:t>
                </a:r>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𝑝</m:t>
                          </m:r>
                        </m:e>
                      </m:acc>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𝑥</m:t>
                                      </m:r>
                                    </m:sub>
                                  </m:sSub>
                                </m:sub>
                              </m:sSub>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e>
                          </m:nary>
                        </m:num>
                        <m:den>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𝑛</m:t>
                              </m:r>
                            </m:sup>
                            <m:e>
                              <m:sSub>
                                <m:sSubPr>
                                  <m:ctrlPr>
                                    <a:rPr lang="en-US" i="1">
                                      <a:latin typeface="Cambria Math" panose="02040503050406030204" pitchFamily="18" charset="0"/>
                                    </a:rPr>
                                  </m:ctrlPr>
                                </m:sSubPr>
                                <m:e>
                                  <m:r>
                                    <a:rPr lang="en-US" i="1">
                                      <a:latin typeface="Cambria Math" panose="02040503050406030204" pitchFamily="18" charset="0"/>
                                    </a:rPr>
                                    <m:t>𝐾</m:t>
                                  </m:r>
                                </m:e>
                                <m:sub>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𝑥</m:t>
                                      </m:r>
                                    </m:sub>
                                  </m:sSub>
                                </m:sub>
                              </m:sSub>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e>
                          </m:nary>
                        </m:den>
                      </m:f>
                    </m:oMath>
                  </m:oMathPara>
                </a14:m>
                <a:endParaRPr lang="en-US" dirty="0" smtClean="0"/>
              </a:p>
              <a:p>
                <a:pPr marL="0" indent="0">
                  <a:buNone/>
                </a:pPr>
                <a:r>
                  <a:rPr lang="en-US" dirty="0" smtClean="0"/>
                  <a:t>where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𝑥</m:t>
                            </m:r>
                          </m:sub>
                        </m:sSub>
                      </m:sub>
                    </m:sSub>
                  </m:oMath>
                </a14:m>
                <a:r>
                  <a:rPr lang="en-US" dirty="0" smtClean="0"/>
                  <a:t> is the kernel function with bandwidth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𝑥</m:t>
                        </m:r>
                      </m:sub>
                    </m:sSub>
                  </m:oMath>
                </a14:m>
                <a:endParaRPr lang="en-US" dirty="0" smtClean="0"/>
              </a:p>
              <a:p>
                <a:r>
                  <a:rPr lang="en-US" dirty="0" smtClean="0"/>
                  <a:t> (Step2)-(Step4) are similar as that for parametric method</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852" t="-1752" r="-296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16</a:t>
            </a:fld>
            <a:endParaRPr lang="en-US"/>
          </a:p>
        </p:txBody>
      </p:sp>
    </p:spTree>
    <p:extLst>
      <p:ext uri="{BB962C8B-B14F-4D97-AF65-F5344CB8AC3E}">
        <p14:creationId xmlns:p14="http://schemas.microsoft.com/office/powerpoint/2010/main" val="931307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Doubly robust estimation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Assumptions:</a:t>
                </a:r>
              </a:p>
              <a:p>
                <a:pPr lvl="1"/>
                <a:r>
                  <a:rPr lang="en-US" dirty="0" smtClean="0"/>
                  <a:t>Nonresponse model: </a:t>
                </a:r>
                <a14:m>
                  <m:oMath xmlns:m="http://schemas.openxmlformats.org/officeDocument/2006/math">
                    <m:r>
                      <m:rPr>
                        <m:sty m:val="p"/>
                      </m:rPr>
                      <a:rPr lang="en-US" b="0" i="0" smtClean="0">
                        <a:latin typeface="Cambria Math" panose="02040503050406030204" pitchFamily="18" charset="0"/>
                      </a:rPr>
                      <m:t>E</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R</m:t>
                        </m:r>
                        <m:r>
                          <a:rPr lang="en-US" b="0" i="0" smtClean="0">
                            <a:latin typeface="Cambria Math" panose="02040503050406030204" pitchFamily="18" charset="0"/>
                          </a:rPr>
                          <m:t>=1</m:t>
                        </m:r>
                      </m:e>
                      <m:e>
                        <m:r>
                          <m:rPr>
                            <m:sty m:val="p"/>
                          </m:rPr>
                          <a:rPr lang="en-US" b="0" i="0" smtClean="0">
                            <a:latin typeface="Cambria Math" panose="02040503050406030204" pitchFamily="18" charset="0"/>
                          </a:rPr>
                          <m:t>X</m:t>
                        </m:r>
                      </m:e>
                    </m:d>
                    <m:r>
                      <a:rPr lang="en-US" b="0" i="0"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rPr>
                      <m:t>)</m:t>
                    </m:r>
                  </m:oMath>
                </a14:m>
                <a:endParaRPr lang="en-US" dirty="0" smtClean="0"/>
              </a:p>
              <a:p>
                <a:pPr lvl="1"/>
                <a:r>
                  <a:rPr lang="en-US" dirty="0" smtClean="0"/>
                  <a:t>Imputation model: </a:t>
                </a:r>
                <a14:m>
                  <m:oMath xmlns:m="http://schemas.openxmlformats.org/officeDocument/2006/math">
                    <m:r>
                      <m:rPr>
                        <m:sty m:val="p"/>
                      </m:rPr>
                      <a:rPr lang="en-US" b="0" i="0" smtClean="0">
                        <a:latin typeface="Cambria Math" panose="02040503050406030204" pitchFamily="18" charset="0"/>
                      </a:rPr>
                      <m:t>E</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Y</m:t>
                        </m:r>
                      </m:e>
                      <m:e>
                        <m:r>
                          <m:rPr>
                            <m:sty m:val="p"/>
                          </m:rPr>
                          <a:rPr lang="en-US" b="0" i="0" smtClean="0">
                            <a:latin typeface="Cambria Math" panose="02040503050406030204" pitchFamily="18" charset="0"/>
                          </a:rPr>
                          <m:t>X</m:t>
                        </m:r>
                      </m:e>
                    </m:d>
                    <m:r>
                      <a:rPr lang="en-US" b="0" i="0"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rPr>
                      <m:t>)</m:t>
                    </m:r>
                  </m:oMath>
                </a14:m>
                <a:endParaRPr lang="en-US" dirty="0" smtClean="0"/>
              </a:p>
              <a:p>
                <a:r>
                  <a:rPr lang="en-US" dirty="0" smtClean="0"/>
                  <a:t>Properties: Doubly robust (DR) estimator is consistent if one of the two models is correctly specified</a:t>
                </a:r>
              </a:p>
              <a:p>
                <a:r>
                  <a:rPr lang="en-US" dirty="0" smtClean="0"/>
                  <a:t>References: Bang and Robins (2005), Tan (2010)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75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17</a:t>
            </a:fld>
            <a:endParaRPr lang="en-US"/>
          </a:p>
        </p:txBody>
      </p:sp>
    </p:spTree>
    <p:extLst>
      <p:ext uri="{BB962C8B-B14F-4D97-AF65-F5344CB8AC3E}">
        <p14:creationId xmlns:p14="http://schemas.microsoft.com/office/powerpoint/2010/main" val="1304874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Doubly robust </a:t>
            </a:r>
            <a:r>
              <a:rPr lang="en-US" dirty="0" smtClean="0"/>
              <a:t>estimation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Estimator:</a:t>
                </a:r>
              </a:p>
              <a:p>
                <a:pPr marL="0" indent="0">
                  <a:buNone/>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acc>
                            <m:accPr>
                              <m:chr m:val="̂"/>
                              <m:ctrlPr>
                                <a:rPr lang="en-US" sz="2800" i="1" smtClean="0">
                                  <a:latin typeface="Cambria Math" panose="02040503050406030204" pitchFamily="18" charset="0"/>
                                </a:rPr>
                              </m:ctrlPr>
                            </m:accPr>
                            <m:e>
                              <m:acc>
                                <m:accPr>
                                  <m:chr m:val="̅"/>
                                  <m:ctrlPr>
                                    <a:rPr lang="en-US" sz="2800" i="1" smtClean="0">
                                      <a:latin typeface="Cambria Math" panose="02040503050406030204" pitchFamily="18" charset="0"/>
                                    </a:rPr>
                                  </m:ctrlPr>
                                </m:accPr>
                                <m:e>
                                  <m:r>
                                    <a:rPr lang="en-US" sz="2800" b="0" i="1" smtClean="0">
                                      <a:latin typeface="Cambria Math" panose="02040503050406030204" pitchFamily="18" charset="0"/>
                                    </a:rPr>
                                    <m:t>𝑌</m:t>
                                  </m:r>
                                </m:e>
                              </m:acc>
                            </m:e>
                          </m:acc>
                        </m:e>
                        <m:sub>
                          <m:r>
                            <a:rPr lang="en-US" sz="2800" b="0" i="1" smtClean="0">
                              <a:latin typeface="Cambria Math" panose="02040503050406030204" pitchFamily="18" charset="0"/>
                            </a:rPr>
                            <m:t>𝐷𝑅</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𝑛</m:t>
                          </m:r>
                        </m:den>
                      </m:f>
                      <m:d>
                        <m:dPr>
                          <m:begChr m:val="{"/>
                          <m:endChr m:val="}"/>
                          <m:ctrlPr>
                            <a:rPr lang="en-US" sz="2800" b="0" i="1" smtClean="0">
                              <a:latin typeface="Cambria Math" panose="02040503050406030204" pitchFamily="18" charset="0"/>
                            </a:rPr>
                          </m:ctrlPr>
                        </m:dPr>
                        <m:e>
                          <m:nary>
                            <m:naryPr>
                              <m:chr m:val="∑"/>
                              <m:ctrlPr>
                                <a:rPr lang="en-US" sz="2800" b="0" i="1" smtClean="0">
                                  <a:latin typeface="Cambria Math" panose="02040503050406030204" pitchFamily="18" charset="0"/>
                                </a:rPr>
                              </m:ctrlPr>
                            </m:naryPr>
                            <m:sub>
                              <m:r>
                                <m:rPr>
                                  <m:brk m:alnAt="23"/>
                                </m:rPr>
                                <a:rPr lang="en-US" sz="2800" b="0" i="1" smtClean="0">
                                  <a:latin typeface="Cambria Math" panose="02040503050406030204" pitchFamily="18" charset="0"/>
                                </a:rPr>
                                <m:t>𝑖</m:t>
                              </m:r>
                              <m:r>
                                <a:rPr lang="en-US" sz="2800" b="0" i="1" smtClean="0">
                                  <a:latin typeface="Cambria Math" panose="02040503050406030204" pitchFamily="18" charset="0"/>
                                </a:rPr>
                                <m:t>=</m:t>
                              </m:r>
                              <m:r>
                                <a:rPr lang="en-US" sz="2800" b="0" i="1" smtClean="0">
                                  <a:latin typeface="Cambria Math" panose="02040503050406030204" pitchFamily="18" charset="0"/>
                                </a:rPr>
                                <m:t>1</m:t>
                              </m:r>
                            </m:sub>
                            <m:sup>
                              <m:r>
                                <a:rPr lang="en-US" sz="2800" b="0" i="1" smtClean="0">
                                  <a:latin typeface="Cambria Math" panose="02040503050406030204" pitchFamily="18" charset="0"/>
                                </a:rPr>
                                <m:t>𝑛</m:t>
                              </m:r>
                            </m:sup>
                            <m:e>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𝑅</m:t>
                                      </m:r>
                                    </m:e>
                                    <m:sub>
                                      <m:r>
                                        <a:rPr lang="en-US" sz="2800" b="0" i="1" smtClean="0">
                                          <a:latin typeface="Cambria Math" panose="02040503050406030204" pitchFamily="18" charset="0"/>
                                        </a:rPr>
                                        <m:t>𝑖</m:t>
                                      </m:r>
                                    </m:sub>
                                  </m:sSub>
                                </m:num>
                                <m:den>
                                  <m:r>
                                    <a:rPr lang="en-US" sz="2800" b="0" i="1" smtClean="0">
                                      <a:latin typeface="Cambria Math" panose="02040503050406030204" pitchFamily="18" charset="0"/>
                                    </a:rPr>
                                    <m:t>𝑝</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𝑋</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ea typeface="Cambria Math" panose="02040503050406030204" pitchFamily="18" charset="0"/>
                                        </a:rPr>
                                        <m:t>𝛼</m:t>
                                      </m:r>
                                    </m:e>
                                  </m:acc>
                                  <m:r>
                                    <a:rPr lang="en-US" sz="2800" b="0" i="1" smtClean="0">
                                      <a:latin typeface="Cambria Math" panose="02040503050406030204" pitchFamily="18" charset="0"/>
                                    </a:rPr>
                                    <m:t>)</m:t>
                                  </m:r>
                                </m:den>
                              </m:f>
                            </m:e>
                          </m:nary>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𝑌</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nary>
                            <m:naryPr>
                              <m:chr m:val="∑"/>
                              <m:ctrlPr>
                                <a:rPr lang="en-US" sz="2800" b="0" i="1" smtClean="0">
                                  <a:latin typeface="Cambria Math" panose="02040503050406030204" pitchFamily="18" charset="0"/>
                                </a:rPr>
                              </m:ctrlPr>
                            </m:naryPr>
                            <m:sub>
                              <m:r>
                                <m:rPr>
                                  <m:brk m:alnAt="23"/>
                                </m:rPr>
                                <a:rPr lang="en-US" sz="2800" b="0" i="1" smtClean="0">
                                  <a:latin typeface="Cambria Math" panose="02040503050406030204" pitchFamily="18" charset="0"/>
                                </a:rPr>
                                <m:t>𝑖</m:t>
                              </m:r>
                              <m:r>
                                <a:rPr lang="en-US" sz="2800" b="0" i="1" smtClean="0">
                                  <a:latin typeface="Cambria Math" panose="02040503050406030204" pitchFamily="18" charset="0"/>
                                </a:rPr>
                                <m:t>=</m:t>
                              </m:r>
                              <m:r>
                                <a:rPr lang="en-US" sz="2800" b="0" i="1" smtClean="0">
                                  <a:latin typeface="Cambria Math" panose="02040503050406030204" pitchFamily="18" charset="0"/>
                                </a:rPr>
                                <m:t>1</m:t>
                              </m:r>
                            </m:sub>
                            <m:sup>
                              <m:r>
                                <a:rPr lang="en-US" sz="2800" b="0" i="1" smtClean="0">
                                  <a:latin typeface="Cambria Math" panose="02040503050406030204" pitchFamily="18" charset="0"/>
                                </a:rPr>
                                <m:t>𝑛</m:t>
                              </m:r>
                            </m:sup>
                            <m:e>
                              <m:d>
                                <m:dPr>
                                  <m:ctrlPr>
                                    <a:rPr lang="en-US" sz="2800" b="0" i="1" smtClean="0">
                                      <a:latin typeface="Cambria Math" panose="02040503050406030204" pitchFamily="18" charset="0"/>
                                    </a:rPr>
                                  </m:ctrlPr>
                                </m:dPr>
                                <m:e>
                                  <m:r>
                                    <a:rPr lang="en-US" sz="2800" b="0" i="1" smtClean="0">
                                      <a:latin typeface="Cambria Math" panose="02040503050406030204" pitchFamily="18" charset="0"/>
                                    </a:rPr>
                                    <m:t>1</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𝑅</m:t>
                                          </m:r>
                                        </m:e>
                                        <m:sub>
                                          <m:r>
                                            <a:rPr lang="en-US" sz="2800" b="0" i="1" smtClean="0">
                                              <a:latin typeface="Cambria Math" panose="02040503050406030204" pitchFamily="18" charset="0"/>
                                            </a:rPr>
                                            <m:t>𝑖</m:t>
                                          </m:r>
                                        </m:sub>
                                      </m:sSub>
                                    </m:num>
                                    <m:den>
                                      <m:r>
                                        <a:rPr lang="en-US" sz="2800" i="1">
                                          <a:latin typeface="Cambria Math" panose="02040503050406030204" pitchFamily="18" charset="0"/>
                                        </a:rPr>
                                        <m:t>𝑝</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𝑖</m:t>
                                              </m:r>
                                            </m:sub>
                                          </m:sSub>
                                          <m:r>
                                            <a:rPr lang="en-US" sz="2800" i="1">
                                              <a:latin typeface="Cambria Math" panose="02040503050406030204" pitchFamily="18" charset="0"/>
                                            </a:rPr>
                                            <m:t>,</m:t>
                                          </m:r>
                                          <m:acc>
                                            <m:accPr>
                                              <m:chr m:val="̂"/>
                                              <m:ctrlPr>
                                                <a:rPr lang="en-US" sz="2800" i="1">
                                                  <a:latin typeface="Cambria Math" panose="02040503050406030204" pitchFamily="18" charset="0"/>
                                                </a:rPr>
                                              </m:ctrlPr>
                                            </m:accPr>
                                            <m:e>
                                              <m:r>
                                                <a:rPr lang="en-US" sz="2800" i="1">
                                                  <a:latin typeface="Cambria Math" panose="02040503050406030204" pitchFamily="18" charset="0"/>
                                                  <a:ea typeface="Cambria Math" panose="02040503050406030204" pitchFamily="18" charset="0"/>
                                                </a:rPr>
                                                <m:t>𝛼</m:t>
                                              </m:r>
                                            </m:e>
                                          </m:acc>
                                        </m:e>
                                      </m:d>
                                    </m:den>
                                  </m:f>
                                </m:e>
                              </m:d>
                            </m:e>
                          </m:nary>
                          <m:r>
                            <a:rPr lang="en-US" sz="2800" b="0" i="1" smtClean="0">
                              <a:latin typeface="Cambria Math" panose="02040503050406030204" pitchFamily="18" charset="0"/>
                            </a:rPr>
                            <m:t>𝑚</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𝑋</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ea typeface="Cambria Math" panose="02040503050406030204" pitchFamily="18" charset="0"/>
                                </a:rPr>
                                <m:t>𝛽</m:t>
                              </m:r>
                            </m:e>
                          </m:acc>
                          <m:r>
                            <a:rPr lang="en-US" sz="2800" b="0" i="1" smtClean="0">
                              <a:latin typeface="Cambria Math" panose="02040503050406030204" pitchFamily="18" charset="0"/>
                            </a:rPr>
                            <m:t>)</m:t>
                          </m:r>
                        </m:e>
                      </m:d>
                    </m:oMath>
                  </m:oMathPara>
                </a14:m>
                <a:endParaRPr lang="en-US" sz="2800" dirty="0" smtClean="0"/>
              </a:p>
              <a:p>
                <a:pPr marL="0" indent="0">
                  <a:buNone/>
                </a:pPr>
                <a:r>
                  <a:rPr lang="en-US" sz="2800" dirty="0"/>
                  <a:t>w</a:t>
                </a:r>
                <a:r>
                  <a:rPr lang="en-US" sz="2800" dirty="0" smtClean="0"/>
                  <a:t>here </a:t>
                </a:r>
                <a14:m>
                  <m:oMath xmlns:m="http://schemas.openxmlformats.org/officeDocument/2006/math">
                    <m:acc>
                      <m:accPr>
                        <m:chr m:val="̂"/>
                        <m:ctrlPr>
                          <a:rPr lang="en-US" sz="2800" i="1">
                            <a:latin typeface="Cambria Math" panose="02040503050406030204" pitchFamily="18" charset="0"/>
                          </a:rPr>
                        </m:ctrlPr>
                      </m:accPr>
                      <m:e>
                        <m:r>
                          <a:rPr lang="en-US" sz="2800" i="1">
                            <a:latin typeface="Cambria Math" panose="02040503050406030204" pitchFamily="18" charset="0"/>
                            <a:ea typeface="Cambria Math" panose="02040503050406030204" pitchFamily="18" charset="0"/>
                          </a:rPr>
                          <m:t>𝛼</m:t>
                        </m:r>
                      </m:e>
                    </m:acc>
                  </m:oMath>
                </a14:m>
                <a:r>
                  <a:rPr lang="en-US" sz="2800" dirty="0" smtClean="0"/>
                  <a:t> and </a:t>
                </a:r>
                <a14:m>
                  <m:oMath xmlns:m="http://schemas.openxmlformats.org/officeDocument/2006/math">
                    <m:acc>
                      <m:accPr>
                        <m:chr m:val="̂"/>
                        <m:ctrlPr>
                          <a:rPr lang="en-US" sz="2800" i="1">
                            <a:latin typeface="Cambria Math" panose="02040503050406030204" pitchFamily="18" charset="0"/>
                          </a:rPr>
                        </m:ctrlPr>
                      </m:accPr>
                      <m:e>
                        <m:r>
                          <a:rPr lang="en-US" sz="2800" i="1">
                            <a:latin typeface="Cambria Math" panose="02040503050406030204" pitchFamily="18" charset="0"/>
                            <a:ea typeface="Cambria Math" panose="02040503050406030204" pitchFamily="18" charset="0"/>
                          </a:rPr>
                          <m:t>𝛽</m:t>
                        </m:r>
                      </m:e>
                    </m:acc>
                  </m:oMath>
                </a14:m>
                <a:r>
                  <a:rPr lang="en-US" sz="2800" dirty="0" smtClean="0"/>
                  <a:t> are consistent estimators obtained by solving corresponding estimating equations described before</a:t>
                </a:r>
              </a:p>
              <a:p>
                <a:r>
                  <a:rPr lang="en-US" sz="2800" dirty="0" smtClean="0"/>
                  <a:t>Haziza and Rao (2006) proposed doubly robust imputation method</a:t>
                </a:r>
              </a:p>
              <a:p>
                <a:r>
                  <a:rPr lang="en-US" sz="2800" dirty="0" smtClean="0"/>
                  <a:t>Chen and Haziza (2017) proposed multiply robust imputation procedure with complex survey data</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t="-269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18</a:t>
            </a:fld>
            <a:endParaRPr lang="en-US"/>
          </a:p>
        </p:txBody>
      </p:sp>
    </p:spTree>
    <p:extLst>
      <p:ext uri="{BB962C8B-B14F-4D97-AF65-F5344CB8AC3E}">
        <p14:creationId xmlns:p14="http://schemas.microsoft.com/office/powerpoint/2010/main" val="2040578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Estimating treatment effect</a:t>
            </a:r>
            <a:endParaRPr lang="en-US" dirty="0"/>
          </a:p>
        </p:txBody>
      </p:sp>
      <p:sp>
        <p:nvSpPr>
          <p:cNvPr id="3" name="Content Placeholder 2"/>
          <p:cNvSpPr>
            <a:spLocks noGrp="1"/>
          </p:cNvSpPr>
          <p:nvPr>
            <p:ph idx="1"/>
          </p:nvPr>
        </p:nvSpPr>
        <p:spPr/>
        <p:txBody>
          <a:bodyPr>
            <a:normAutofit/>
          </a:bodyPr>
          <a:lstStyle/>
          <a:p>
            <a:r>
              <a:rPr lang="en-US" dirty="0" smtClean="0"/>
              <a:t>In observational study, it is difficult to randomize the treatment assignments and we want to adjust the effect of confounders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19</a:t>
            </a:fld>
            <a:endParaRPr lang="en-US"/>
          </a:p>
        </p:txBody>
      </p:sp>
    </p:spTree>
    <p:extLst>
      <p:ext uri="{BB962C8B-B14F-4D97-AF65-F5344CB8AC3E}">
        <p14:creationId xmlns:p14="http://schemas.microsoft.com/office/powerpoint/2010/main" val="4026741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a:t>Outline</a:t>
            </a:r>
          </a:p>
        </p:txBody>
      </p:sp>
      <p:sp>
        <p:nvSpPr>
          <p:cNvPr id="3" name="Content Placeholder 2"/>
          <p:cNvSpPr>
            <a:spLocks noGrp="1"/>
          </p:cNvSpPr>
          <p:nvPr>
            <p:ph idx="1"/>
          </p:nvPr>
        </p:nvSpPr>
        <p:spPr>
          <a:xfrm>
            <a:off x="457200" y="1417637"/>
            <a:ext cx="8229600" cy="4525963"/>
          </a:xfrm>
        </p:spPr>
        <p:txBody>
          <a:bodyPr>
            <a:normAutofit/>
          </a:bodyPr>
          <a:lstStyle/>
          <a:p>
            <a:r>
              <a:rPr lang="en-US" dirty="0" smtClean="0"/>
              <a:t>Introduction</a:t>
            </a:r>
          </a:p>
          <a:p>
            <a:r>
              <a:rPr lang="en-US" dirty="0" smtClean="0"/>
              <a:t>Notations</a:t>
            </a:r>
          </a:p>
          <a:p>
            <a:r>
              <a:rPr lang="en-US" dirty="0" smtClean="0"/>
              <a:t>Parametric method</a:t>
            </a:r>
          </a:p>
          <a:p>
            <a:r>
              <a:rPr lang="en-US" dirty="0" smtClean="0"/>
              <a:t>Semi/Nonparametric method</a:t>
            </a:r>
            <a:endParaRPr lang="en-US" dirty="0"/>
          </a:p>
          <a:p>
            <a:r>
              <a:rPr lang="en-US" dirty="0" smtClean="0"/>
              <a:t>Doubly robust estimation</a:t>
            </a:r>
          </a:p>
          <a:p>
            <a:r>
              <a:rPr lang="en-US" dirty="0" smtClean="0"/>
              <a:t>Estimating treatment effect</a:t>
            </a:r>
          </a:p>
          <a:p>
            <a:r>
              <a:rPr lang="en-US" dirty="0" smtClean="0"/>
              <a:t>Computational examples</a:t>
            </a:r>
          </a:p>
        </p:txBody>
      </p:sp>
      <p:sp>
        <p:nvSpPr>
          <p:cNvPr id="4" name="Slide Number Placeholder 3"/>
          <p:cNvSpPr>
            <a:spLocks noGrp="1"/>
          </p:cNvSpPr>
          <p:nvPr>
            <p:ph type="sldNum" sz="quarter" idx="12"/>
          </p:nvPr>
        </p:nvSpPr>
        <p:spPr/>
        <p:txBody>
          <a:bodyPr/>
          <a:lstStyle/>
          <a:p>
            <a:fld id="{87635FA5-4BD8-4F0F-BEDD-72EDF8E5446F}" type="slidenum">
              <a:rPr lang="en-US" smtClean="0"/>
              <a:t>2</a:t>
            </a:fld>
            <a:endParaRPr lang="en-US"/>
          </a:p>
        </p:txBody>
      </p:sp>
    </p:spTree>
    <p:extLst>
      <p:ext uri="{BB962C8B-B14F-4D97-AF65-F5344CB8AC3E}">
        <p14:creationId xmlns:p14="http://schemas.microsoft.com/office/powerpoint/2010/main" val="143030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notations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𝑖</m:t>
                        </m:r>
                      </m:sub>
                    </m:sSub>
                  </m:oMath>
                </a14:m>
                <a:r>
                  <a:rPr lang="en-US" dirty="0"/>
                  <a:t>: treatment indicator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𝑖</m:t>
                        </m:r>
                      </m:sub>
                    </m:sSub>
                    <m:r>
                      <a:rPr lang="en-US" i="1">
                        <a:latin typeface="Cambria Math" panose="02040503050406030204" pitchFamily="18" charset="0"/>
                      </a:rPr>
                      <m:t>=1</m:t>
                    </m:r>
                  </m:oMath>
                </a14:m>
                <a:r>
                  <a:rPr lang="en-US" dirty="0"/>
                  <a:t> for treatment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𝑖</m:t>
                        </m:r>
                      </m:sub>
                    </m:sSub>
                    <m:r>
                      <a:rPr lang="en-US" i="1">
                        <a:latin typeface="Cambria Math" panose="02040503050406030204" pitchFamily="18" charset="0"/>
                      </a:rPr>
                      <m:t>=0</m:t>
                    </m:r>
                  </m:oMath>
                </a14:m>
                <a:r>
                  <a:rPr lang="en-US" dirty="0"/>
                  <a:t> for control)</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1</m:t>
                        </m:r>
                        <m:r>
                          <a:rPr lang="en-US" i="1">
                            <a:latin typeface="Cambria Math" panose="02040503050406030204" pitchFamily="18" charset="0"/>
                          </a:rPr>
                          <m:t>𝑖</m:t>
                        </m:r>
                      </m:sub>
                    </m:sSub>
                  </m:oMath>
                </a14:m>
                <a:r>
                  <a:rPr lang="en-US" dirty="0"/>
                  <a:t>: outcome under treatment</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0</m:t>
                        </m:r>
                        <m:r>
                          <a:rPr lang="en-US" i="1">
                            <a:latin typeface="Cambria Math" panose="02040503050406030204" pitchFamily="18" charset="0"/>
                          </a:rPr>
                          <m:t>𝑖</m:t>
                        </m:r>
                      </m:sub>
                    </m:sSub>
                  </m:oMath>
                </a14:m>
                <a:r>
                  <a:rPr lang="en-US" dirty="0"/>
                  <a:t>: outcome under control</a:t>
                </a:r>
              </a:p>
              <a:p>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1</m:t>
                        </m:r>
                      </m:sub>
                    </m:sSub>
                  </m:oMath>
                </a14:m>
                <a:r>
                  <a:rPr lang="en-US" dirty="0"/>
                  <a:t>: Average effect under treatment</a:t>
                </a:r>
              </a:p>
              <a:p>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0</m:t>
                        </m:r>
                      </m:sub>
                    </m:sSub>
                  </m:oMath>
                </a14:m>
                <a:r>
                  <a:rPr lang="en-US" dirty="0"/>
                  <a:t>: Average effect under </a:t>
                </a:r>
                <a:r>
                  <a:rPr lang="en-US" dirty="0" smtClean="0"/>
                  <a:t>control</a:t>
                </a:r>
              </a:p>
              <a:p>
                <a:endParaRPr lang="en-US" dirty="0" smtClean="0"/>
              </a:p>
              <a:p>
                <a:pPr marL="0" indent="0">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t="-161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20</a:t>
            </a:fld>
            <a:endParaRPr lang="en-US"/>
          </a:p>
        </p:txBody>
      </p:sp>
    </p:spTree>
    <p:extLst>
      <p:ext uri="{BB962C8B-B14F-4D97-AF65-F5344CB8AC3E}">
        <p14:creationId xmlns:p14="http://schemas.microsoft.com/office/powerpoint/2010/main" val="992150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a:t>
            </a:r>
            <a:r>
              <a:rPr lang="en-US" dirty="0" smtClean="0"/>
              <a:t>notations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oMath>
                </a14:m>
                <a:r>
                  <a:rPr lang="en-US" dirty="0"/>
                  <a:t>: Confounding covariates such as age, gender, race and so </a:t>
                </a:r>
                <a:r>
                  <a:rPr lang="en-US" dirty="0" smtClean="0"/>
                  <a:t>on</a:t>
                </a:r>
              </a:p>
              <a:p>
                <a:r>
                  <a:rPr lang="en-US" dirty="0" smtClean="0"/>
                  <a:t>Model for treatment assignment: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r>
                      <m:rPr>
                        <m:sty m:val="p"/>
                      </m:rPr>
                      <a:rPr lang="en-US" b="0" i="0" smtClean="0">
                        <a:latin typeface="Cambria Math" panose="02040503050406030204" pitchFamily="18" charset="0"/>
                      </a:rPr>
                      <m:t>Pr</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oMath>
                </a14:m>
                <a:endParaRPr lang="en-US" dirty="0" smtClean="0"/>
              </a:p>
              <a:p>
                <a:r>
                  <a:rPr lang="en-US" dirty="0"/>
                  <a:t>Model for </a:t>
                </a:r>
                <a:r>
                  <a:rPr lang="en-US" dirty="0" smtClean="0"/>
                  <a:t>control </a:t>
                </a:r>
                <a:r>
                  <a:rPr lang="en-US" dirty="0"/>
                  <a:t>assignment: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b="0" i="1" smtClean="0">
                            <a:latin typeface="Cambria Math" panose="02040503050406030204" pitchFamily="18" charset="0"/>
                          </a:rPr>
                          <m:t>0</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e>
                    </m:d>
                    <m:r>
                      <a:rPr lang="en-US" i="1">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Pr</m:t>
                        </m:r>
                      </m:fName>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𝑖</m:t>
                                </m:r>
                              </m:sub>
                            </m:sSub>
                            <m:r>
                              <a:rPr lang="en-US" i="1">
                                <a:latin typeface="Cambria Math" panose="02040503050406030204" pitchFamily="18" charset="0"/>
                              </a:rPr>
                              <m:t>=</m:t>
                            </m:r>
                            <m:r>
                              <a:rPr lang="en-US" b="0" i="1" smtClean="0">
                                <a:latin typeface="Cambria Math" panose="02040503050406030204" pitchFamily="18" charset="0"/>
                              </a:rPr>
                              <m:t>0</m:t>
                            </m:r>
                          </m:e>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e>
                        </m:d>
                      </m:e>
                    </m:func>
                    <m:r>
                      <a:rPr lang="en-US" b="0" i="1" smtClean="0">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1</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e>
                    </m:d>
                  </m:oMath>
                </a14:m>
                <a:endParaRPr lang="en-US" dirty="0"/>
              </a:p>
              <a:p>
                <a:r>
                  <a:rPr lang="en-US" dirty="0"/>
                  <a:t>Parameter of interest: </a:t>
                </a:r>
                <a14:m>
                  <m:oMath xmlns:m="http://schemas.openxmlformats.org/officeDocument/2006/math">
                    <m:r>
                      <m:rPr>
                        <m:sty m:val="p"/>
                      </m:rPr>
                      <a:rPr lang="en-US" b="0" i="0" smtClean="0">
                        <a:latin typeface="Cambria Math" panose="02040503050406030204" pitchFamily="18" charset="0"/>
                      </a:rPr>
                      <m:t>d</m:t>
                    </m:r>
                    <m:r>
                      <a:rPr lang="en-US" b="0" i="0" smtClean="0">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0</m:t>
                        </m:r>
                      </m:sub>
                    </m:sSub>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61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21</a:t>
            </a:fld>
            <a:endParaRPr lang="en-US"/>
          </a:p>
        </p:txBody>
      </p:sp>
    </p:spTree>
    <p:extLst>
      <p:ext uri="{BB962C8B-B14F-4D97-AF65-F5344CB8AC3E}">
        <p14:creationId xmlns:p14="http://schemas.microsoft.com/office/powerpoint/2010/main" val="770338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Propensity score adjusted estimator:</a:t>
                </a:r>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𝑑</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𝑌</m:t>
                                  </m:r>
                                </m:e>
                              </m:acc>
                            </m:e>
                          </m:acc>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acc>
                        </m:e>
                        <m:sub>
                          <m:r>
                            <a:rPr lang="en-US" b="0" i="1" smtClean="0">
                              <a:latin typeface="Cambria Math" panose="02040503050406030204" pitchFamily="18" charset="0"/>
                            </a:rPr>
                            <m:t>0</m:t>
                          </m:r>
                        </m:sub>
                      </m:sSub>
                    </m:oMath>
                  </m:oMathPara>
                </a14:m>
                <a:endParaRPr lang="en-US" dirty="0" smtClean="0"/>
              </a:p>
              <a:p>
                <a:pPr marL="0" indent="0">
                  <a:buNone/>
                </a:pPr>
                <a:r>
                  <a:rPr lang="en-US" dirty="0" smtClean="0"/>
                  <a:t>where </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acc>
                        </m:e>
                        <m:sub>
                          <m:r>
                            <a:rPr lang="en-US" i="1">
                              <a:latin typeface="Cambria Math" panose="02040503050406030204" pitchFamily="18" charset="0"/>
                            </a:rPr>
                            <m:t>1</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−1</m:t>
                          </m:r>
                        </m:sup>
                      </m:sSup>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𝑝</m:t>
                                      </m:r>
                                    </m:e>
                                  </m:acc>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den>
                          </m:f>
                        </m:e>
                      </m:nary>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1</m:t>
                          </m:r>
                          <m:r>
                            <a:rPr lang="en-US" b="0" i="1" smtClean="0">
                              <a:latin typeface="Cambria Math" panose="02040503050406030204" pitchFamily="18" charset="0"/>
                            </a:rPr>
                            <m:t>𝑖</m:t>
                          </m:r>
                        </m:sub>
                      </m:sSub>
                    </m:oMath>
                  </m:oMathPara>
                </a14:m>
                <a:endParaRPr lang="en-US" dirty="0" smtClean="0"/>
              </a:p>
              <a:p>
                <a:pPr marL="0" indent="0">
                  <a:buNone/>
                </a:pPr>
                <a:r>
                  <a:rPr lang="en-US" dirty="0"/>
                  <a:t>a</a:t>
                </a:r>
                <a:r>
                  <a:rPr lang="en-US" dirty="0" smtClean="0"/>
                  <a:t>nd</a:t>
                </a:r>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acc>
                                <m:accPr>
                                  <m:chr m:val="̅"/>
                                  <m:ctrlPr>
                                    <a:rPr lang="en-US" i="1">
                                      <a:latin typeface="Cambria Math" panose="02040503050406030204" pitchFamily="18" charset="0"/>
                                    </a:rPr>
                                  </m:ctrlPr>
                                </m:accPr>
                                <m:e>
                                  <m:r>
                                    <a:rPr lang="en-US" i="1">
                                      <a:latin typeface="Cambria Math" panose="02040503050406030204" pitchFamily="18" charset="0"/>
                                    </a:rPr>
                                    <m:t>𝑌</m:t>
                                  </m:r>
                                </m:e>
                              </m:acc>
                            </m:e>
                          </m:acc>
                        </m:e>
                        <m:sub>
                          <m:r>
                            <a:rPr lang="en-US" b="0" i="1" smtClean="0">
                              <a:latin typeface="Cambria Math" panose="02040503050406030204" pitchFamily="18" charset="0"/>
                            </a:rPr>
                            <m:t>0</m:t>
                          </m:r>
                        </m:sub>
                      </m:sSub>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−1</m:t>
                          </m:r>
                        </m:sup>
                      </m:sSup>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𝑛</m:t>
                          </m:r>
                        </m:sup>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1−</m:t>
                                  </m:r>
                                  <m:r>
                                    <a:rPr lang="en-US" i="1">
                                      <a:latin typeface="Cambria Math" panose="02040503050406030204" pitchFamily="18" charset="0"/>
                                    </a:rPr>
                                    <m:t>𝑇</m:t>
                                  </m:r>
                                </m:e>
                                <m:sub>
                                  <m:r>
                                    <a:rPr lang="en-US" i="1">
                                      <a:latin typeface="Cambria Math" panose="02040503050406030204" pitchFamily="18" charset="0"/>
                                    </a:rPr>
                                    <m:t>𝑖</m:t>
                                  </m:r>
                                </m:sub>
                              </m:sSub>
                            </m:num>
                            <m:den>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𝑝</m:t>
                                      </m:r>
                                    </m:e>
                                  </m:acc>
                                </m:e>
                                <m:sub>
                                  <m:r>
                                    <a:rPr lang="en-US" b="0" i="1" smtClean="0">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den>
                          </m:f>
                        </m:e>
                      </m:nary>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b="0" i="1" smtClean="0">
                              <a:latin typeface="Cambria Math" panose="02040503050406030204" pitchFamily="18" charset="0"/>
                            </a:rPr>
                            <m:t>0</m:t>
                          </m:r>
                          <m:r>
                            <a:rPr lang="en-US" i="1">
                              <a:latin typeface="Cambria Math" panose="02040503050406030204" pitchFamily="18" charset="0"/>
                            </a:rPr>
                            <m:t>𝑖</m:t>
                          </m:r>
                        </m:sub>
                      </m:sSub>
                    </m:oMath>
                  </m:oMathPara>
                </a14:m>
                <a:endParaRPr lang="en-US" dirty="0" smtClean="0"/>
              </a:p>
              <a:p>
                <a:r>
                  <a:rPr lang="en-US" dirty="0" smtClean="0"/>
                  <a:t>Doubly robust adjusted estimator can also be derived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07" t="-2830" b="-53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22</a:t>
            </a:fld>
            <a:endParaRPr lang="en-US"/>
          </a:p>
        </p:txBody>
      </p:sp>
    </p:spTree>
    <p:extLst>
      <p:ext uri="{BB962C8B-B14F-4D97-AF65-F5344CB8AC3E}">
        <p14:creationId xmlns:p14="http://schemas.microsoft.com/office/powerpoint/2010/main" val="387061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Computational examples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Outcome model:</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𝑌</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1</m:t>
                          </m:r>
                        </m:sub>
                      </m:sSub>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3</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4</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4</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𝜖</m:t>
                      </m:r>
                    </m:oMath>
                  </m:oMathPara>
                </a14:m>
                <a:endParaRPr lang="en-US" dirty="0" smtClean="0"/>
              </a:p>
              <a:p>
                <a:pPr marL="0" indent="0">
                  <a:buNone/>
                </a:pPr>
                <a:r>
                  <a:rPr lang="en-US" dirty="0"/>
                  <a:t>w</a:t>
                </a:r>
                <a:r>
                  <a:rPr lang="en-US" dirty="0" smtClean="0"/>
                  <a:t>here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3</m:t>
                        </m:r>
                      </m:sub>
                    </m:sSub>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4</m:t>
                        </m:r>
                      </m:sub>
                    </m:sSub>
                  </m:oMath>
                </a14:m>
                <a:r>
                  <a:rPr lang="en-US" dirty="0" smtClean="0"/>
                  <a:t> and </a:t>
                </a:r>
                <a14:m>
                  <m:oMath xmlns:m="http://schemas.openxmlformats.org/officeDocument/2006/math">
                    <m:r>
                      <a:rPr lang="en-US" i="1">
                        <a:latin typeface="Cambria Math" panose="02040503050406030204" pitchFamily="18" charset="0"/>
                        <a:ea typeface="Cambria Math" panose="02040503050406030204" pitchFamily="18" charset="0"/>
                      </a:rPr>
                      <m:t>𝜖</m:t>
                    </m:r>
                  </m:oMath>
                </a14:m>
                <a:r>
                  <a:rPr lang="en-US" dirty="0" smtClean="0"/>
                  <a:t> are generated from standard normal distribution and </a:t>
                </a:r>
                <a14:m>
                  <m:oMath xmlns:m="http://schemas.openxmlformats.org/officeDocument/2006/math">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4</m:t>
                            </m:r>
                          </m:sub>
                        </m:sSub>
                      </m:e>
                    </m:d>
                    <m:r>
                      <a:rPr lang="en-US" b="0" i="1" smtClean="0">
                        <a:latin typeface="Cambria Math" panose="02040503050406030204" pitchFamily="18" charset="0"/>
                      </a:rPr>
                      <m:t>=(210,27.4,13.7,13.7,13.7)</m:t>
                    </m:r>
                  </m:oMath>
                </a14:m>
                <a:endParaRPr lang="en-US" dirty="0" smtClean="0"/>
              </a:p>
              <a:p>
                <a:r>
                  <a:rPr lang="en-US" dirty="0" smtClean="0"/>
                  <a:t>Nonresponse model: </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m:t>
                          </m:r>
                          <m:r>
                            <m:rPr>
                              <m:sty m:val="p"/>
                            </m:rPr>
                            <a:rPr lang="en-US" b="0" i="0" smtClean="0">
                              <a:latin typeface="Cambria Math" panose="02040503050406030204" pitchFamily="18" charset="0"/>
                            </a:rPr>
                            <m:t>exp</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3</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4</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4</m:t>
                              </m:r>
                            </m:sub>
                          </m:sSub>
                          <m:r>
                            <a:rPr lang="en-US" b="0" i="1" smtClean="0">
                              <a:latin typeface="Cambria Math" panose="02040503050406030204" pitchFamily="18" charset="0"/>
                            </a:rPr>
                            <m:t>)</m:t>
                          </m:r>
                        </m:den>
                      </m:f>
                    </m:oMath>
                  </m:oMathPara>
                </a14:m>
                <a:endParaRPr lang="en-US" dirty="0" smtClean="0"/>
              </a:p>
              <a:p>
                <a:pPr marL="0" indent="0">
                  <a:buNone/>
                </a:pPr>
                <a:r>
                  <a:rPr lang="en-US" dirty="0" smtClean="0"/>
                  <a:t>where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3</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4</m:t>
                            </m:r>
                          </m:sub>
                        </m:sSub>
                      </m:e>
                    </m:d>
                    <m:r>
                      <a:rPr lang="en-US" b="0" i="1" smtClean="0">
                        <a:latin typeface="Cambria Math" panose="02040503050406030204" pitchFamily="18" charset="0"/>
                        <a:ea typeface="Cambria Math" panose="02040503050406030204" pitchFamily="18" charset="0"/>
                      </a:rPr>
                      <m:t>=(0,1,−0.5,0.25,0.1)</m:t>
                    </m:r>
                  </m:oMath>
                </a14:m>
                <a:r>
                  <a:rPr lang="en-US" dirty="0" smtClean="0"/>
                  <a:t> corresponds to 50% response rate</a:t>
                </a:r>
              </a:p>
              <a:p>
                <a:pPr marL="0" indent="0">
                  <a:buNone/>
                </a:pPr>
                <a:r>
                  <a:rPr lang="en-US" dirty="0" smtClean="0"/>
                  <a:t>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07" t="-283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23</a:t>
            </a:fld>
            <a:endParaRPr lang="en-US"/>
          </a:p>
        </p:txBody>
      </p:sp>
    </p:spTree>
    <p:extLst>
      <p:ext uri="{BB962C8B-B14F-4D97-AF65-F5344CB8AC3E}">
        <p14:creationId xmlns:p14="http://schemas.microsoft.com/office/powerpoint/2010/main" val="3998855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Computational </a:t>
            </a:r>
            <a:r>
              <a:rPr lang="en-US" dirty="0" smtClean="0"/>
              <a:t>examples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Sample size: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=800</m:t>
                    </m:r>
                  </m:oMath>
                </a14:m>
                <a:endParaRPr lang="en-US" dirty="0" smtClean="0"/>
              </a:p>
              <a:p>
                <a:r>
                  <a:rPr lang="en-US" dirty="0" smtClean="0"/>
                  <a:t>Data transformation: </a:t>
                </a:r>
              </a:p>
              <a:p>
                <a:pPr lvl="1"/>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1</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exp</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r>
                      <a:rPr lang="en-US" b="0" i="1" smtClean="0">
                        <a:latin typeface="Cambria Math" panose="02040503050406030204" pitchFamily="18" charset="0"/>
                      </a:rPr>
                      <m:t>/2)</m:t>
                    </m:r>
                  </m:oMath>
                </a14:m>
                <a:endParaRPr lang="en-US" dirty="0" smtClean="0"/>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sSup>
                      <m:sSupPr>
                        <m:ctrlPr>
                          <a:rPr lang="en-US" b="0" i="1" smtClean="0">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1+</m:t>
                            </m:r>
                            <m:r>
                              <m:rPr>
                                <m:sty m:val="p"/>
                              </m:rPr>
                              <a:rPr lang="en-US">
                                <a:latin typeface="Cambria Math" panose="02040503050406030204" pitchFamily="18" charset="0"/>
                              </a:rPr>
                              <m:t>exp</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e>
                        </m:d>
                      </m:e>
                      <m:sup>
                        <m:r>
                          <a:rPr lang="en-US" b="0" i="1" smtClean="0">
                            <a:latin typeface="Cambria Math" panose="02040503050406030204" pitchFamily="18" charset="0"/>
                          </a:rPr>
                          <m:t>−1</m:t>
                        </m:r>
                      </m:sup>
                    </m:sSup>
                    <m:r>
                      <a:rPr lang="en-US" b="0" i="1" smtClean="0">
                        <a:latin typeface="Cambria Math" panose="02040503050406030204" pitchFamily="18" charset="0"/>
                      </a:rPr>
                      <m:t>+10</m:t>
                    </m:r>
                  </m:oMath>
                </a14:m>
                <a:endParaRPr lang="en-US" dirty="0" smtClean="0"/>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b="0" i="1" smtClean="0">
                            <a:latin typeface="Cambria Math" panose="02040503050406030204" pitchFamily="18" charset="0"/>
                          </a:rPr>
                          <m:t>3</m:t>
                        </m:r>
                      </m:sub>
                    </m:sSub>
                    <m:r>
                      <a:rPr lang="en-US" i="1">
                        <a:latin typeface="Cambria Math" panose="02040503050406030204" pitchFamily="18" charset="0"/>
                      </a:rPr>
                      <m:t>=</m:t>
                    </m:r>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3</m:t>
                                    </m:r>
                                  </m:sub>
                                </m:sSub>
                              </m:num>
                              <m:den>
                                <m:r>
                                  <a:rPr lang="en-US" b="0" i="1" smtClean="0">
                                    <a:latin typeface="Cambria Math" panose="02040503050406030204" pitchFamily="18" charset="0"/>
                                  </a:rPr>
                                  <m:t>25</m:t>
                                </m:r>
                              </m:den>
                            </m:f>
                            <m:r>
                              <a:rPr lang="en-US" b="0" i="1" smtClean="0">
                                <a:latin typeface="Cambria Math" panose="02040503050406030204" pitchFamily="18" charset="0"/>
                              </a:rPr>
                              <m:t>+0.6</m:t>
                            </m:r>
                          </m:e>
                        </m:d>
                      </m:e>
                      <m:sup>
                        <m:r>
                          <a:rPr lang="en-US" b="0" i="1" smtClean="0">
                            <a:latin typeface="Cambria Math" panose="02040503050406030204" pitchFamily="18" charset="0"/>
                          </a:rPr>
                          <m:t>3</m:t>
                        </m:r>
                      </m:sup>
                    </m:sSup>
                  </m:oMath>
                </a14:m>
                <a:endParaRPr lang="en-US" dirty="0" smtClean="0"/>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b="0" i="1" smtClean="0">
                            <a:latin typeface="Cambria Math" panose="02040503050406030204" pitchFamily="18" charset="0"/>
                          </a:rPr>
                          <m:t>4</m:t>
                        </m:r>
                      </m:sub>
                    </m:sSub>
                    <m:r>
                      <a:rPr lang="en-US" i="1">
                        <a:latin typeface="Cambria Math" panose="02040503050406030204" pitchFamily="18" charset="0"/>
                      </a:rPr>
                      <m:t>=</m:t>
                    </m:r>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4</m:t>
                                </m:r>
                              </m:sub>
                            </m:sSub>
                            <m:r>
                              <a:rPr lang="en-US" b="0" i="1" smtClean="0">
                                <a:latin typeface="Cambria Math" panose="02040503050406030204" pitchFamily="18" charset="0"/>
                              </a:rPr>
                              <m:t>+20</m:t>
                            </m:r>
                          </m:e>
                        </m:d>
                      </m:e>
                      <m:sup>
                        <m:r>
                          <a:rPr lang="en-US" b="0" i="1" smtClean="0">
                            <a:latin typeface="Cambria Math" panose="02040503050406030204" pitchFamily="18" charset="0"/>
                          </a:rPr>
                          <m:t>2</m:t>
                        </m:r>
                      </m:sup>
                    </m:sSup>
                  </m:oMath>
                </a14:m>
                <a:endParaRPr lang="en-US" dirty="0" smtClean="0"/>
              </a:p>
              <a:p>
                <a:r>
                  <a:rPr lang="en-US" dirty="0" smtClean="0"/>
                  <a:t>Parameter of interest: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𝑌</m:t>
                        </m:r>
                      </m:e>
                    </m:acc>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61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24</a:t>
            </a:fld>
            <a:endParaRPr lang="en-US"/>
          </a:p>
        </p:txBody>
      </p:sp>
    </p:spTree>
    <p:extLst>
      <p:ext uri="{BB962C8B-B14F-4D97-AF65-F5344CB8AC3E}">
        <p14:creationId xmlns:p14="http://schemas.microsoft.com/office/powerpoint/2010/main" val="1229139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Content Placeholder 2"/>
          <p:cNvSpPr>
            <a:spLocks noGrp="1"/>
          </p:cNvSpPr>
          <p:nvPr>
            <p:ph idx="1"/>
          </p:nvPr>
        </p:nvSpPr>
        <p:spPr/>
        <p:txBody>
          <a:bodyPr/>
          <a:lstStyle/>
          <a:p>
            <a:r>
              <a:rPr lang="en-US" dirty="0" smtClean="0"/>
              <a:t>Parametric method (Logistic model)</a:t>
            </a:r>
          </a:p>
          <a:p>
            <a:r>
              <a:rPr lang="en-US" dirty="0" smtClean="0"/>
              <a:t>Semi/Nonparametric method</a:t>
            </a:r>
          </a:p>
          <a:p>
            <a:pPr lvl="1"/>
            <a:r>
              <a:rPr lang="en-US" dirty="0"/>
              <a:t>Create cell by using covariates </a:t>
            </a:r>
          </a:p>
          <a:p>
            <a:pPr lvl="1"/>
            <a:r>
              <a:rPr lang="en-US" dirty="0"/>
              <a:t>Create cell by using estimated propensity </a:t>
            </a:r>
            <a:r>
              <a:rPr lang="en-US" dirty="0" smtClean="0"/>
              <a:t>scores</a:t>
            </a:r>
          </a:p>
          <a:p>
            <a:r>
              <a:rPr lang="en-US" dirty="0" smtClean="0"/>
              <a:t>Doubly robust method (Logistic model and regression model)</a:t>
            </a: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25</a:t>
            </a:fld>
            <a:endParaRPr lang="en-US"/>
          </a:p>
        </p:txBody>
      </p:sp>
    </p:spTree>
    <p:extLst>
      <p:ext uri="{BB962C8B-B14F-4D97-AF65-F5344CB8AC3E}">
        <p14:creationId xmlns:p14="http://schemas.microsoft.com/office/powerpoint/2010/main" val="1957023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 codes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###generating sample</a:t>
            </a:r>
          </a:p>
          <a:p>
            <a:pPr marL="0" indent="0">
              <a:buNone/>
            </a:pPr>
            <a:r>
              <a:rPr lang="en-US" dirty="0"/>
              <a:t>n&lt;-800</a:t>
            </a:r>
          </a:p>
          <a:p>
            <a:pPr marL="0" indent="0">
              <a:buNone/>
            </a:pPr>
            <a:r>
              <a:rPr lang="en-US" dirty="0"/>
              <a:t>x1&lt;-</a:t>
            </a:r>
            <a:r>
              <a:rPr lang="en-US" dirty="0" err="1"/>
              <a:t>rnorm</a:t>
            </a:r>
            <a:r>
              <a:rPr lang="en-US" dirty="0"/>
              <a:t>(n)</a:t>
            </a:r>
          </a:p>
          <a:p>
            <a:pPr marL="0" indent="0">
              <a:buNone/>
            </a:pPr>
            <a:r>
              <a:rPr lang="en-US" dirty="0"/>
              <a:t>x2&lt;-</a:t>
            </a:r>
            <a:r>
              <a:rPr lang="en-US" dirty="0" err="1"/>
              <a:t>rnorm</a:t>
            </a:r>
            <a:r>
              <a:rPr lang="en-US" dirty="0"/>
              <a:t>(n)</a:t>
            </a:r>
          </a:p>
          <a:p>
            <a:pPr marL="0" indent="0">
              <a:buNone/>
            </a:pPr>
            <a:r>
              <a:rPr lang="en-US" dirty="0"/>
              <a:t>x3&lt;-</a:t>
            </a:r>
            <a:r>
              <a:rPr lang="en-US" dirty="0" err="1"/>
              <a:t>rnorm</a:t>
            </a:r>
            <a:r>
              <a:rPr lang="en-US" dirty="0"/>
              <a:t>(n)</a:t>
            </a:r>
          </a:p>
          <a:p>
            <a:pPr marL="0" indent="0">
              <a:buNone/>
            </a:pPr>
            <a:r>
              <a:rPr lang="en-US" dirty="0"/>
              <a:t>x4&lt;-</a:t>
            </a:r>
            <a:r>
              <a:rPr lang="en-US" dirty="0" err="1"/>
              <a:t>rnorm</a:t>
            </a:r>
            <a:r>
              <a:rPr lang="en-US" dirty="0"/>
              <a:t>(n)</a:t>
            </a:r>
          </a:p>
          <a:p>
            <a:pPr marL="0" indent="0">
              <a:buNone/>
            </a:pPr>
            <a:r>
              <a:rPr lang="en-US" dirty="0"/>
              <a:t>epsilon&lt;-</a:t>
            </a:r>
            <a:r>
              <a:rPr lang="en-US" dirty="0" err="1"/>
              <a:t>rnorm</a:t>
            </a:r>
            <a:r>
              <a:rPr lang="en-US" dirty="0"/>
              <a:t>(n)</a:t>
            </a:r>
          </a:p>
          <a:p>
            <a:pPr marL="0" indent="0">
              <a:buNone/>
            </a:pPr>
            <a:r>
              <a:rPr lang="en-US" dirty="0"/>
              <a:t>y&lt;-210+27.4*x1+13.7*(x2+x3+x4)+epsilon</a:t>
            </a:r>
          </a:p>
          <a:p>
            <a:pPr marL="0" indent="0">
              <a:buNone/>
            </a:pPr>
            <a:r>
              <a:rPr lang="en-US" dirty="0"/>
              <a:t>alpha&lt;-c(0,1,-0.5,0.25,0.1)</a:t>
            </a:r>
          </a:p>
          <a:p>
            <a:pPr marL="0" indent="0">
              <a:buNone/>
            </a:pPr>
            <a:r>
              <a:rPr lang="en-US" dirty="0"/>
              <a:t>p&lt;-(1+exp(alpha[1]+alpha[2]*x1+alpha[3]*x2+alpha[4]*x3+alpha[5]*x4))^{-1}</a:t>
            </a:r>
          </a:p>
          <a:p>
            <a:pPr marL="0" indent="0">
              <a:buNone/>
            </a:pPr>
            <a:r>
              <a:rPr lang="en-US" dirty="0"/>
              <a:t>r&lt;-</a:t>
            </a:r>
            <a:r>
              <a:rPr lang="en-US" dirty="0" err="1"/>
              <a:t>rbinom</a:t>
            </a:r>
            <a:r>
              <a:rPr lang="en-US" dirty="0"/>
              <a:t>(n,1,p)</a:t>
            </a:r>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26</a:t>
            </a:fld>
            <a:endParaRPr lang="en-US"/>
          </a:p>
        </p:txBody>
      </p:sp>
    </p:spTree>
    <p:extLst>
      <p:ext uri="{BB962C8B-B14F-4D97-AF65-F5344CB8AC3E}">
        <p14:creationId xmlns:p14="http://schemas.microsoft.com/office/powerpoint/2010/main" val="66549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 </a:t>
            </a:r>
            <a:r>
              <a:rPr lang="en-US" dirty="0" smtClean="0"/>
              <a:t>codes (2)</a:t>
            </a:r>
            <a:endParaRPr lang="en-US" dirty="0"/>
          </a:p>
        </p:txBody>
      </p:sp>
      <p:sp>
        <p:nvSpPr>
          <p:cNvPr id="3" name="Content Placeholder 2"/>
          <p:cNvSpPr>
            <a:spLocks noGrp="1"/>
          </p:cNvSpPr>
          <p:nvPr>
            <p:ph idx="1"/>
          </p:nvPr>
        </p:nvSpPr>
        <p:spPr/>
        <p:txBody>
          <a:bodyPr/>
          <a:lstStyle/>
          <a:p>
            <a:pPr marL="0" indent="0">
              <a:buNone/>
            </a:pPr>
            <a:r>
              <a:rPr lang="en-US" dirty="0"/>
              <a:t>z1&lt;-</a:t>
            </a:r>
            <a:r>
              <a:rPr lang="en-US" dirty="0" err="1"/>
              <a:t>exp</a:t>
            </a:r>
            <a:r>
              <a:rPr lang="en-US" dirty="0"/>
              <a:t>(x1/2)</a:t>
            </a:r>
          </a:p>
          <a:p>
            <a:pPr marL="0" indent="0">
              <a:buNone/>
            </a:pPr>
            <a:r>
              <a:rPr lang="en-US" dirty="0"/>
              <a:t>z2&lt;-x2*(1+exp(x1))^{-1}+10</a:t>
            </a:r>
          </a:p>
          <a:p>
            <a:pPr marL="0" indent="0">
              <a:buNone/>
            </a:pPr>
            <a:r>
              <a:rPr lang="en-US" dirty="0"/>
              <a:t>z3&lt;-(x1*x3/25+0.6)^{3}</a:t>
            </a:r>
          </a:p>
          <a:p>
            <a:pPr marL="0" indent="0">
              <a:buNone/>
            </a:pPr>
            <a:r>
              <a:rPr lang="en-US" dirty="0"/>
              <a:t>z4&lt;-(x2+x4+20)^{2}</a:t>
            </a:r>
          </a:p>
          <a:p>
            <a:pPr marL="0" indent="0">
              <a:buNone/>
            </a:pPr>
            <a:endParaRPr lang="en-US" dirty="0"/>
          </a:p>
          <a:p>
            <a:pPr marL="0" indent="0">
              <a:buNone/>
            </a:pPr>
            <a:r>
              <a:rPr lang="en-US" dirty="0"/>
              <a:t>theta0&lt;-mean(y)</a:t>
            </a:r>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27</a:t>
            </a:fld>
            <a:endParaRPr lang="en-US"/>
          </a:p>
        </p:txBody>
      </p:sp>
    </p:spTree>
    <p:extLst>
      <p:ext uri="{BB962C8B-B14F-4D97-AF65-F5344CB8AC3E}">
        <p14:creationId xmlns:p14="http://schemas.microsoft.com/office/powerpoint/2010/main" val="1649104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 codes </a:t>
            </a:r>
            <a:r>
              <a:rPr lang="en-US" dirty="0" smtClean="0"/>
              <a:t>(3)</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###Parametric method</a:t>
            </a:r>
          </a:p>
          <a:p>
            <a:pPr marL="0" indent="0">
              <a:buNone/>
            </a:pPr>
            <a:r>
              <a:rPr lang="en-US" dirty="0"/>
              <a:t>fit&lt;-</a:t>
            </a:r>
            <a:r>
              <a:rPr lang="en-US" dirty="0" err="1"/>
              <a:t>glm</a:t>
            </a:r>
            <a:r>
              <a:rPr lang="en-US" dirty="0"/>
              <a:t>(r~z1+z2+z3+z4,family=binomial(link="logit"))</a:t>
            </a:r>
          </a:p>
          <a:p>
            <a:pPr marL="0" indent="0">
              <a:buNone/>
            </a:pPr>
            <a:r>
              <a:rPr lang="en-US" dirty="0"/>
              <a:t>ep1&lt;-</a:t>
            </a:r>
            <a:r>
              <a:rPr lang="en-US" dirty="0" err="1"/>
              <a:t>fit$fitted.values</a:t>
            </a:r>
            <a:endParaRPr lang="en-US" dirty="0"/>
          </a:p>
          <a:p>
            <a:pPr marL="0" indent="0">
              <a:buNone/>
            </a:pPr>
            <a:r>
              <a:rPr lang="en-US" dirty="0" err="1"/>
              <a:t>etheta_P</a:t>
            </a:r>
            <a:r>
              <a:rPr lang="en-US" dirty="0"/>
              <a:t>&lt;-1/n*sum(r/ep1*y)</a:t>
            </a:r>
          </a:p>
          <a:p>
            <a:pPr marL="0" indent="0">
              <a:buNone/>
            </a:pPr>
            <a:endParaRPr lang="en-US" dirty="0"/>
          </a:p>
          <a:p>
            <a:pPr marL="0" indent="0">
              <a:buNone/>
            </a:pPr>
            <a:r>
              <a:rPr lang="en-US" dirty="0"/>
              <a:t>###Semi/Nonparametric method</a:t>
            </a:r>
          </a:p>
          <a:p>
            <a:pPr marL="0" indent="0">
              <a:buNone/>
            </a:pPr>
            <a:endParaRPr lang="en-US" dirty="0"/>
          </a:p>
          <a:p>
            <a:pPr marL="0" indent="0">
              <a:buNone/>
            </a:pPr>
            <a:r>
              <a:rPr lang="en-US" dirty="0"/>
              <a:t>#Create cell by using covariates</a:t>
            </a:r>
          </a:p>
          <a:p>
            <a:pPr marL="0" indent="0">
              <a:buNone/>
            </a:pPr>
            <a:r>
              <a:rPr lang="en-US" dirty="0"/>
              <a:t>library(</a:t>
            </a:r>
            <a:r>
              <a:rPr lang="en-US" dirty="0" err="1"/>
              <a:t>rpart</a:t>
            </a:r>
            <a:r>
              <a:rPr lang="en-US" dirty="0"/>
              <a:t>)</a:t>
            </a:r>
          </a:p>
          <a:p>
            <a:pPr marL="0" indent="0">
              <a:buNone/>
            </a:pPr>
            <a:r>
              <a:rPr lang="en-US" dirty="0"/>
              <a:t>fit&lt;-</a:t>
            </a:r>
            <a:r>
              <a:rPr lang="en-US" dirty="0" err="1"/>
              <a:t>rpart</a:t>
            </a:r>
            <a:r>
              <a:rPr lang="en-US" dirty="0"/>
              <a:t>(r~z1+z2+z3+z4)</a:t>
            </a:r>
          </a:p>
          <a:p>
            <a:pPr marL="0" indent="0">
              <a:buNone/>
            </a:pPr>
            <a:r>
              <a:rPr lang="en-US" dirty="0"/>
              <a:t>plot(fit)</a:t>
            </a:r>
          </a:p>
          <a:p>
            <a:pPr marL="0" indent="0">
              <a:buNone/>
            </a:pPr>
            <a:r>
              <a:rPr lang="en-US" dirty="0"/>
              <a:t>text(</a:t>
            </a:r>
            <a:r>
              <a:rPr lang="en-US" dirty="0" err="1"/>
              <a:t>fit,use.n</a:t>
            </a:r>
            <a:r>
              <a:rPr lang="en-US" dirty="0"/>
              <a:t>=TRUE)</a:t>
            </a:r>
          </a:p>
          <a:p>
            <a:pPr marL="0" indent="0">
              <a:buNone/>
            </a:pPr>
            <a:r>
              <a:rPr lang="en-US" dirty="0"/>
              <a:t>ep2&lt;-predict(fit)</a:t>
            </a:r>
          </a:p>
          <a:p>
            <a:pPr marL="0" indent="0">
              <a:buNone/>
            </a:pPr>
            <a:r>
              <a:rPr lang="en-US" dirty="0" err="1"/>
              <a:t>etheta_WC_Cov</a:t>
            </a:r>
            <a:r>
              <a:rPr lang="en-US" dirty="0"/>
              <a:t>&lt;-1/n*sum(r/ep2*y)</a:t>
            </a:r>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28</a:t>
            </a:fld>
            <a:endParaRPr lang="en-US"/>
          </a:p>
        </p:txBody>
      </p:sp>
    </p:spTree>
    <p:extLst>
      <p:ext uri="{BB962C8B-B14F-4D97-AF65-F5344CB8AC3E}">
        <p14:creationId xmlns:p14="http://schemas.microsoft.com/office/powerpoint/2010/main" val="2961278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 codes </a:t>
            </a:r>
            <a:r>
              <a:rPr lang="en-US" dirty="0" smtClean="0"/>
              <a:t>(4)</a:t>
            </a:r>
            <a:endParaRPr lang="en-US" dirty="0"/>
          </a:p>
        </p:txBody>
      </p:sp>
      <p:sp>
        <p:nvSpPr>
          <p:cNvPr id="3" name="Content Placeholder 2"/>
          <p:cNvSpPr>
            <a:spLocks noGrp="1"/>
          </p:cNvSpPr>
          <p:nvPr>
            <p:ph idx="1"/>
          </p:nvPr>
        </p:nvSpPr>
        <p:spPr/>
        <p:txBody>
          <a:bodyPr>
            <a:normAutofit fontScale="32500" lnSpcReduction="20000"/>
          </a:bodyPr>
          <a:lstStyle/>
          <a:p>
            <a:pPr marL="0" indent="0">
              <a:buNone/>
            </a:pPr>
            <a:r>
              <a:rPr lang="en-US" dirty="0"/>
              <a:t>#Create cell by using estimated propensity scores</a:t>
            </a:r>
          </a:p>
          <a:p>
            <a:pPr marL="0" indent="0">
              <a:buNone/>
            </a:pPr>
            <a:endParaRPr lang="en-US" dirty="0"/>
          </a:p>
          <a:p>
            <a:pPr marL="0" indent="0">
              <a:buNone/>
            </a:pPr>
            <a:r>
              <a:rPr lang="en-US" dirty="0" err="1"/>
              <a:t>fp</a:t>
            </a:r>
            <a:r>
              <a:rPr lang="en-US" dirty="0"/>
              <a:t>&lt;-function(x0,G){</a:t>
            </a:r>
          </a:p>
          <a:p>
            <a:pPr marL="0" indent="0">
              <a:buNone/>
            </a:pPr>
            <a:r>
              <a:rPr lang="en-US" dirty="0"/>
              <a:t>n0&lt;-length(x0)</a:t>
            </a:r>
          </a:p>
          <a:p>
            <a:pPr marL="0" indent="0">
              <a:buNone/>
            </a:pPr>
            <a:r>
              <a:rPr lang="en-US" dirty="0"/>
              <a:t>a&lt;-</a:t>
            </a:r>
            <a:r>
              <a:rPr lang="en-US" dirty="0" err="1"/>
              <a:t>seq</a:t>
            </a:r>
            <a:r>
              <a:rPr lang="en-US" dirty="0"/>
              <a:t>(0,1,length.out=(G+1))</a:t>
            </a:r>
          </a:p>
          <a:p>
            <a:pPr marL="0" indent="0">
              <a:buNone/>
            </a:pPr>
            <a:r>
              <a:rPr lang="en-US" dirty="0"/>
              <a:t>b&lt;-quantile(x0,probs=a)</a:t>
            </a:r>
          </a:p>
          <a:p>
            <a:pPr marL="0" indent="0">
              <a:buNone/>
            </a:pPr>
            <a:r>
              <a:rPr lang="en-US" dirty="0"/>
              <a:t>WC&lt;-rep(1,n0)</a:t>
            </a:r>
          </a:p>
          <a:p>
            <a:pPr marL="0" indent="0">
              <a:buNone/>
            </a:pPr>
            <a:r>
              <a:rPr lang="en-US" dirty="0"/>
              <a:t>ep3&lt;-rep(0,n0)</a:t>
            </a:r>
          </a:p>
          <a:p>
            <a:pPr marL="0" indent="0">
              <a:buNone/>
            </a:pPr>
            <a:r>
              <a:rPr lang="en-US" dirty="0" err="1"/>
              <a:t>iter</a:t>
            </a:r>
            <a:r>
              <a:rPr lang="en-US" dirty="0"/>
              <a:t>&lt;-0</a:t>
            </a:r>
          </a:p>
          <a:p>
            <a:pPr marL="0" indent="0">
              <a:buNone/>
            </a:pPr>
            <a:r>
              <a:rPr lang="en-US" dirty="0"/>
              <a:t>repeat{</a:t>
            </a:r>
          </a:p>
          <a:p>
            <a:pPr marL="0" indent="0">
              <a:buNone/>
            </a:pPr>
            <a:r>
              <a:rPr lang="en-US" dirty="0" err="1"/>
              <a:t>iter</a:t>
            </a:r>
            <a:r>
              <a:rPr lang="en-US" dirty="0"/>
              <a:t>&lt;-iter+1</a:t>
            </a:r>
          </a:p>
          <a:p>
            <a:pPr marL="0" indent="0">
              <a:buNone/>
            </a:pPr>
            <a:r>
              <a:rPr lang="en-US" dirty="0"/>
              <a:t>if(</a:t>
            </a:r>
            <a:r>
              <a:rPr lang="en-US" dirty="0" err="1"/>
              <a:t>iter</a:t>
            </a:r>
            <a:r>
              <a:rPr lang="en-US" dirty="0"/>
              <a:t>&lt;=(G-1)){</a:t>
            </a:r>
          </a:p>
          <a:p>
            <a:pPr marL="0" indent="0">
              <a:buNone/>
            </a:pPr>
            <a:r>
              <a:rPr lang="en-US" dirty="0"/>
              <a:t>WC[ep1&gt;=b[</a:t>
            </a:r>
            <a:r>
              <a:rPr lang="en-US" dirty="0" err="1"/>
              <a:t>iter</a:t>
            </a:r>
            <a:r>
              <a:rPr lang="en-US" dirty="0"/>
              <a:t>] &amp; ep1&lt;b[iter+1]]&lt;-</a:t>
            </a:r>
            <a:r>
              <a:rPr lang="en-US" dirty="0" err="1"/>
              <a:t>iter</a:t>
            </a:r>
            <a:endParaRPr lang="en-US" dirty="0"/>
          </a:p>
          <a:p>
            <a:pPr marL="0" indent="0">
              <a:buNone/>
            </a:pPr>
            <a:r>
              <a:rPr lang="en-US" dirty="0"/>
              <a:t>ep3[ep1&gt;=b[</a:t>
            </a:r>
            <a:r>
              <a:rPr lang="en-US" dirty="0" err="1"/>
              <a:t>iter</a:t>
            </a:r>
            <a:r>
              <a:rPr lang="en-US" dirty="0"/>
              <a:t>] &amp; ep1&lt;b[iter+1]]&lt;-mean(r[ep1&gt;=b[</a:t>
            </a:r>
            <a:r>
              <a:rPr lang="en-US" dirty="0" err="1"/>
              <a:t>iter</a:t>
            </a:r>
            <a:r>
              <a:rPr lang="en-US" dirty="0"/>
              <a:t>] &amp; ep1&lt;b[iter+1]])</a:t>
            </a:r>
          </a:p>
          <a:p>
            <a:pPr marL="0" indent="0">
              <a:buNone/>
            </a:pPr>
            <a:r>
              <a:rPr lang="en-US" dirty="0"/>
              <a:t>}</a:t>
            </a:r>
          </a:p>
          <a:p>
            <a:pPr marL="0" indent="0">
              <a:buNone/>
            </a:pPr>
            <a:r>
              <a:rPr lang="en-US" dirty="0"/>
              <a:t>else if(</a:t>
            </a:r>
            <a:r>
              <a:rPr lang="en-US" dirty="0" err="1"/>
              <a:t>iter</a:t>
            </a:r>
            <a:r>
              <a:rPr lang="en-US" dirty="0"/>
              <a:t>&gt;(G-1)){</a:t>
            </a:r>
          </a:p>
          <a:p>
            <a:pPr marL="0" indent="0">
              <a:buNone/>
            </a:pPr>
            <a:r>
              <a:rPr lang="en-US" dirty="0"/>
              <a:t>WC[ep1&gt;=b[</a:t>
            </a:r>
            <a:r>
              <a:rPr lang="en-US" dirty="0" err="1"/>
              <a:t>iter</a:t>
            </a:r>
            <a:r>
              <a:rPr lang="en-US" dirty="0"/>
              <a:t>]]&lt;-</a:t>
            </a:r>
            <a:r>
              <a:rPr lang="en-US" dirty="0" err="1"/>
              <a:t>iter</a:t>
            </a:r>
            <a:endParaRPr lang="en-US" dirty="0"/>
          </a:p>
          <a:p>
            <a:pPr marL="0" indent="0">
              <a:buNone/>
            </a:pPr>
            <a:r>
              <a:rPr lang="en-US" dirty="0"/>
              <a:t>ep3[ep1&gt;=b[</a:t>
            </a:r>
            <a:r>
              <a:rPr lang="en-US" dirty="0" err="1"/>
              <a:t>iter</a:t>
            </a:r>
            <a:r>
              <a:rPr lang="en-US" dirty="0"/>
              <a:t>]]&lt;-mean(r[ep1&gt;=b[</a:t>
            </a:r>
            <a:r>
              <a:rPr lang="en-US" dirty="0" err="1"/>
              <a:t>iter</a:t>
            </a:r>
            <a:r>
              <a:rPr lang="en-US" dirty="0"/>
              <a:t>]])</a:t>
            </a:r>
          </a:p>
          <a:p>
            <a:pPr marL="0" indent="0">
              <a:buNone/>
            </a:pPr>
            <a:r>
              <a:rPr lang="en-US" dirty="0"/>
              <a:t>break</a:t>
            </a:r>
          </a:p>
          <a:p>
            <a:pPr marL="0" indent="0">
              <a:buNone/>
            </a:pPr>
            <a:r>
              <a:rPr lang="en-US" dirty="0"/>
              <a:t>}</a:t>
            </a:r>
          </a:p>
          <a:p>
            <a:pPr marL="0" indent="0">
              <a:buNone/>
            </a:pPr>
            <a:r>
              <a:rPr lang="en-US" dirty="0"/>
              <a:t>}</a:t>
            </a:r>
          </a:p>
          <a:p>
            <a:pPr marL="0" indent="0">
              <a:buNone/>
            </a:pPr>
            <a:r>
              <a:rPr lang="en-US" dirty="0"/>
              <a:t>return(</a:t>
            </a:r>
            <a:r>
              <a:rPr lang="en-US" dirty="0" err="1"/>
              <a:t>cbind</a:t>
            </a:r>
            <a:r>
              <a:rPr lang="en-US" dirty="0"/>
              <a:t>(WC,ep3))</a:t>
            </a:r>
          </a:p>
          <a:p>
            <a:pPr marL="0" indent="0">
              <a:buNone/>
            </a:pPr>
            <a:r>
              <a:rPr lang="en-US" dirty="0"/>
              <a:t>}</a:t>
            </a:r>
          </a:p>
          <a:p>
            <a:pPr marL="0" indent="0">
              <a:buNone/>
            </a:pPr>
            <a:endParaRPr lang="en-US" dirty="0"/>
          </a:p>
          <a:p>
            <a:pPr marL="0" indent="0">
              <a:buNone/>
            </a:pPr>
            <a:r>
              <a:rPr lang="en-US" dirty="0"/>
              <a:t>RES_WC&lt;-</a:t>
            </a:r>
            <a:r>
              <a:rPr lang="en-US" dirty="0" err="1"/>
              <a:t>fp</a:t>
            </a:r>
            <a:r>
              <a:rPr lang="en-US" dirty="0"/>
              <a:t>(ep1,10)</a:t>
            </a:r>
          </a:p>
          <a:p>
            <a:pPr marL="0" indent="0">
              <a:buNone/>
            </a:pPr>
            <a:r>
              <a:rPr lang="en-US" dirty="0"/>
              <a:t>ep3&lt;-RES_WC[,2]</a:t>
            </a:r>
          </a:p>
          <a:p>
            <a:pPr marL="0" indent="0">
              <a:buNone/>
            </a:pPr>
            <a:r>
              <a:rPr lang="en-US" dirty="0" err="1"/>
              <a:t>etheta_WC_p</a:t>
            </a:r>
            <a:r>
              <a:rPr lang="en-US" dirty="0"/>
              <a:t>&lt;-1/n*sum(r/ep3*y)</a:t>
            </a:r>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29</a:t>
            </a:fld>
            <a:endParaRPr lang="en-US"/>
          </a:p>
        </p:txBody>
      </p:sp>
    </p:spTree>
    <p:extLst>
      <p:ext uri="{BB962C8B-B14F-4D97-AF65-F5344CB8AC3E}">
        <p14:creationId xmlns:p14="http://schemas.microsoft.com/office/powerpoint/2010/main" val="3151546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Propensity score approach (PSA) was first proposed by Paul and Donald (1983) in observational studies for causal effects</a:t>
            </a:r>
          </a:p>
          <a:p>
            <a:r>
              <a:rPr lang="en-US" dirty="0" smtClean="0"/>
              <a:t>PSA is equivalent to </a:t>
            </a:r>
            <a:r>
              <a:rPr lang="en-US" dirty="0" err="1" smtClean="0"/>
              <a:t>Hajek</a:t>
            </a:r>
            <a:r>
              <a:rPr lang="en-US" dirty="0" smtClean="0"/>
              <a:t> estimator (</a:t>
            </a:r>
            <a:r>
              <a:rPr lang="en-US" dirty="0" err="1" smtClean="0"/>
              <a:t>Hajek</a:t>
            </a:r>
            <a:r>
              <a:rPr lang="en-US" dirty="0" smtClean="0"/>
              <a:t>, 1971) in survey sampling statistics when the selection probabilities (Propensity scores) are known</a:t>
            </a: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3</a:t>
            </a:fld>
            <a:endParaRPr lang="en-US"/>
          </a:p>
        </p:txBody>
      </p:sp>
    </p:spTree>
    <p:extLst>
      <p:ext uri="{BB962C8B-B14F-4D97-AF65-F5344CB8AC3E}">
        <p14:creationId xmlns:p14="http://schemas.microsoft.com/office/powerpoint/2010/main" val="2017253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 codes </a:t>
            </a:r>
            <a:r>
              <a:rPr lang="en-US" dirty="0" smtClean="0"/>
              <a:t>(5)</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###Doubly robust method</a:t>
            </a:r>
          </a:p>
          <a:p>
            <a:pPr marL="0" indent="0">
              <a:buNone/>
            </a:pPr>
            <a:endParaRPr lang="en-US" dirty="0"/>
          </a:p>
          <a:p>
            <a:pPr marL="0" indent="0">
              <a:buNone/>
            </a:pPr>
            <a:r>
              <a:rPr lang="en-US" dirty="0"/>
              <a:t>#fit regression model of Y versus Z</a:t>
            </a:r>
          </a:p>
          <a:p>
            <a:pPr marL="0" indent="0">
              <a:buNone/>
            </a:pPr>
            <a:r>
              <a:rPr lang="en-US" dirty="0" err="1"/>
              <a:t>yr</a:t>
            </a:r>
            <a:r>
              <a:rPr lang="en-US" dirty="0"/>
              <a:t>&lt;-y[r==1]</a:t>
            </a:r>
          </a:p>
          <a:p>
            <a:pPr marL="0" indent="0">
              <a:buNone/>
            </a:pPr>
            <a:r>
              <a:rPr lang="en-US" dirty="0"/>
              <a:t>z1r&lt;-z1[r==1]</a:t>
            </a:r>
          </a:p>
          <a:p>
            <a:pPr marL="0" indent="0">
              <a:buNone/>
            </a:pPr>
            <a:r>
              <a:rPr lang="en-US" dirty="0"/>
              <a:t>z2r&lt;-z2[r==1]</a:t>
            </a:r>
          </a:p>
          <a:p>
            <a:pPr marL="0" indent="0">
              <a:buNone/>
            </a:pPr>
            <a:r>
              <a:rPr lang="en-US" dirty="0"/>
              <a:t>z3r&lt;-z3[r==1]</a:t>
            </a:r>
          </a:p>
          <a:p>
            <a:pPr marL="0" indent="0">
              <a:buNone/>
            </a:pPr>
            <a:r>
              <a:rPr lang="en-US" dirty="0"/>
              <a:t>z4r&lt;-z4[r==1]</a:t>
            </a:r>
          </a:p>
          <a:p>
            <a:pPr marL="0" indent="0">
              <a:buNone/>
            </a:pPr>
            <a:endParaRPr lang="en-US" dirty="0"/>
          </a:p>
          <a:p>
            <a:pPr marL="0" indent="0">
              <a:buNone/>
            </a:pPr>
            <a:r>
              <a:rPr lang="en-US" dirty="0"/>
              <a:t>fit&lt;-lm(yr~z1r+z2r+z3r+z4r)</a:t>
            </a:r>
          </a:p>
          <a:p>
            <a:pPr marL="0" indent="0">
              <a:buNone/>
            </a:pPr>
            <a:r>
              <a:rPr lang="en-US" dirty="0" err="1"/>
              <a:t>ebeta</a:t>
            </a:r>
            <a:r>
              <a:rPr lang="en-US" dirty="0"/>
              <a:t>&lt;-</a:t>
            </a:r>
            <a:r>
              <a:rPr lang="en-US" dirty="0" err="1"/>
              <a:t>fit$coefficients</a:t>
            </a:r>
            <a:endParaRPr lang="en-US" dirty="0"/>
          </a:p>
          <a:p>
            <a:pPr marL="0" indent="0">
              <a:buNone/>
            </a:pPr>
            <a:r>
              <a:rPr lang="en-US" dirty="0" err="1"/>
              <a:t>em</a:t>
            </a:r>
            <a:r>
              <a:rPr lang="en-US" dirty="0"/>
              <a:t>&lt;-</a:t>
            </a:r>
            <a:r>
              <a:rPr lang="en-US" dirty="0" err="1"/>
              <a:t>ebeta</a:t>
            </a:r>
            <a:r>
              <a:rPr lang="en-US" dirty="0"/>
              <a:t>[1]+</a:t>
            </a:r>
            <a:r>
              <a:rPr lang="en-US" dirty="0" err="1"/>
              <a:t>ebeta</a:t>
            </a:r>
            <a:r>
              <a:rPr lang="en-US" dirty="0"/>
              <a:t>[2]*z1+ebeta[3]*z2+ebeta[4]*z3+ebeta[5]*z4</a:t>
            </a:r>
          </a:p>
          <a:p>
            <a:pPr marL="0" indent="0">
              <a:buNone/>
            </a:pPr>
            <a:r>
              <a:rPr lang="en-US" dirty="0" err="1"/>
              <a:t>etheta_DR</a:t>
            </a:r>
            <a:r>
              <a:rPr lang="en-US" dirty="0"/>
              <a:t>&lt;-1/n*(sum(r/ep1*y)+sum((1-r/ep1)*</a:t>
            </a:r>
            <a:r>
              <a:rPr lang="en-US" dirty="0" err="1"/>
              <a:t>em</a:t>
            </a:r>
            <a:r>
              <a:rPr lang="en-US" dirty="0"/>
              <a:t>))</a:t>
            </a: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30</a:t>
            </a:fld>
            <a:endParaRPr lang="en-US"/>
          </a:p>
        </p:txBody>
      </p:sp>
    </p:spTree>
    <p:extLst>
      <p:ext uri="{BB962C8B-B14F-4D97-AF65-F5344CB8AC3E}">
        <p14:creationId xmlns:p14="http://schemas.microsoft.com/office/powerpoint/2010/main" val="3791216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312357"/>
            <a:ext cx="7620000" cy="4936043"/>
          </a:xfrm>
        </p:spPr>
      </p:pic>
      <p:sp>
        <p:nvSpPr>
          <p:cNvPr id="4" name="Slide Number Placeholder 3"/>
          <p:cNvSpPr>
            <a:spLocks noGrp="1"/>
          </p:cNvSpPr>
          <p:nvPr>
            <p:ph type="sldNum" sz="quarter" idx="12"/>
          </p:nvPr>
        </p:nvSpPr>
        <p:spPr/>
        <p:txBody>
          <a:bodyPr/>
          <a:lstStyle/>
          <a:p>
            <a:fld id="{87635FA5-4BD8-4F0F-BEDD-72EDF8E5446F}" type="slidenum">
              <a:rPr lang="en-US" smtClean="0"/>
              <a:t>31</a:t>
            </a:fld>
            <a:endParaRPr lang="en-US"/>
          </a:p>
        </p:txBody>
      </p:sp>
    </p:spTree>
    <p:extLst>
      <p:ext uri="{BB962C8B-B14F-4D97-AF65-F5344CB8AC3E}">
        <p14:creationId xmlns:p14="http://schemas.microsoft.com/office/powerpoint/2010/main" val="5153204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(2)</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&gt; theta0</a:t>
            </a:r>
          </a:p>
          <a:p>
            <a:pPr marL="0" indent="0">
              <a:buNone/>
            </a:pPr>
            <a:r>
              <a:rPr lang="en-US" dirty="0"/>
              <a:t>[1] 209.1987</a:t>
            </a:r>
          </a:p>
          <a:p>
            <a:pPr marL="0" indent="0">
              <a:buNone/>
            </a:pPr>
            <a:r>
              <a:rPr lang="en-US" dirty="0"/>
              <a:t>&gt; </a:t>
            </a:r>
            <a:r>
              <a:rPr lang="en-US" dirty="0" err="1"/>
              <a:t>etheta_P</a:t>
            </a:r>
            <a:endParaRPr lang="en-US" dirty="0"/>
          </a:p>
          <a:p>
            <a:pPr marL="0" indent="0">
              <a:buNone/>
            </a:pPr>
            <a:r>
              <a:rPr lang="en-US" dirty="0"/>
              <a:t>[1] 224.4192</a:t>
            </a:r>
          </a:p>
          <a:p>
            <a:pPr marL="0" indent="0">
              <a:buNone/>
            </a:pPr>
            <a:r>
              <a:rPr lang="en-US" dirty="0"/>
              <a:t>&gt; </a:t>
            </a:r>
            <a:r>
              <a:rPr lang="en-US" dirty="0" err="1"/>
              <a:t>etheta_WC_Cov</a:t>
            </a:r>
            <a:endParaRPr lang="en-US" dirty="0"/>
          </a:p>
          <a:p>
            <a:pPr marL="0" indent="0">
              <a:buNone/>
            </a:pPr>
            <a:r>
              <a:rPr lang="en-US" dirty="0"/>
              <a:t>[1] 208.2196</a:t>
            </a:r>
          </a:p>
          <a:p>
            <a:pPr marL="0" indent="0">
              <a:buNone/>
            </a:pPr>
            <a:r>
              <a:rPr lang="en-US" dirty="0"/>
              <a:t>&gt; </a:t>
            </a:r>
            <a:r>
              <a:rPr lang="en-US" dirty="0" err="1"/>
              <a:t>etheta_WC_p</a:t>
            </a:r>
            <a:endParaRPr lang="en-US" dirty="0"/>
          </a:p>
          <a:p>
            <a:pPr marL="0" indent="0">
              <a:buNone/>
            </a:pPr>
            <a:r>
              <a:rPr lang="en-US" dirty="0"/>
              <a:t>[1] 206.2251</a:t>
            </a:r>
          </a:p>
          <a:p>
            <a:pPr marL="0" indent="0">
              <a:buNone/>
            </a:pPr>
            <a:r>
              <a:rPr lang="en-US" dirty="0"/>
              <a:t>&gt; </a:t>
            </a:r>
            <a:r>
              <a:rPr lang="en-US" dirty="0" err="1"/>
              <a:t>etheta_DR</a:t>
            </a:r>
            <a:endParaRPr lang="en-US" dirty="0"/>
          </a:p>
          <a:p>
            <a:pPr marL="0" indent="0">
              <a:buNone/>
            </a:pPr>
            <a:r>
              <a:rPr lang="en-US" dirty="0"/>
              <a:t>[1] 203.8789</a:t>
            </a:r>
          </a:p>
          <a:p>
            <a:pPr marL="0" indent="0">
              <a:buNone/>
            </a:pP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32</a:t>
            </a:fld>
            <a:endParaRPr lang="en-US"/>
          </a:p>
        </p:txBody>
      </p:sp>
    </p:spTree>
    <p:extLst>
      <p:ext uri="{BB962C8B-B14F-4D97-AF65-F5344CB8AC3E}">
        <p14:creationId xmlns:p14="http://schemas.microsoft.com/office/powerpoint/2010/main" val="30478804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Bang, H. and Robins, J. (2005). Doubly robust estimation in missing data and causal inference models. </a:t>
            </a:r>
            <a:r>
              <a:rPr lang="en-US" i="1" dirty="0" smtClean="0"/>
              <a:t>Biometrics</a:t>
            </a:r>
            <a:r>
              <a:rPr lang="en-US" dirty="0" smtClean="0"/>
              <a:t>, </a:t>
            </a:r>
            <a:r>
              <a:rPr lang="en-US" b="1" dirty="0" smtClean="0"/>
              <a:t>61</a:t>
            </a:r>
            <a:r>
              <a:rPr lang="en-US" dirty="0" smtClean="0"/>
              <a:t>, 962-973</a:t>
            </a:r>
          </a:p>
          <a:p>
            <a:r>
              <a:rPr lang="en-US" dirty="0" smtClean="0"/>
              <a:t>Chen, S. and Haziza, D. (2017). Multiply robust imputation procedures for the treatment of item nonresponse in surveys. </a:t>
            </a:r>
            <a:r>
              <a:rPr lang="en-US" i="1" dirty="0" err="1" smtClean="0"/>
              <a:t>Biometrika</a:t>
            </a:r>
            <a:r>
              <a:rPr lang="en-US" dirty="0" smtClean="0"/>
              <a:t>, forthcoming</a:t>
            </a:r>
          </a:p>
          <a:p>
            <a:r>
              <a:rPr lang="en-US" dirty="0" err="1" smtClean="0"/>
              <a:t>Hajek</a:t>
            </a:r>
            <a:r>
              <a:rPr lang="en-US" dirty="0" smtClean="0"/>
              <a:t>, J. (1971). Comment on a paper by D. </a:t>
            </a:r>
            <a:r>
              <a:rPr lang="en-US" dirty="0" err="1" smtClean="0"/>
              <a:t>Basu</a:t>
            </a:r>
            <a:r>
              <a:rPr lang="en-US" dirty="0" smtClean="0"/>
              <a:t>. In: V.P. </a:t>
            </a:r>
            <a:r>
              <a:rPr lang="en-US" dirty="0" err="1" smtClean="0"/>
              <a:t>Godambe</a:t>
            </a:r>
            <a:r>
              <a:rPr lang="en-US" dirty="0" smtClean="0"/>
              <a:t> and D.A. </a:t>
            </a:r>
            <a:r>
              <a:rPr lang="en-US" dirty="0" err="1" smtClean="0"/>
              <a:t>Sprott</a:t>
            </a:r>
            <a:r>
              <a:rPr lang="en-US" dirty="0" smtClean="0"/>
              <a:t> (eds.), </a:t>
            </a:r>
            <a:r>
              <a:rPr lang="en-US" i="1" dirty="0" smtClean="0"/>
              <a:t>Foundations of Statistical Inference</a:t>
            </a:r>
            <a:r>
              <a:rPr lang="en-US" dirty="0" smtClean="0"/>
              <a:t>. Holt, Rinehart and Winston, Toronto, Ontario, Canada, p. 236</a:t>
            </a:r>
          </a:p>
          <a:p>
            <a:r>
              <a:rPr lang="en-US" dirty="0" smtClean="0"/>
              <a:t>Haziza, D. and Rao, J. N. K. (2006). A nonresponse model approach to inference under imputation for missing survey data. </a:t>
            </a:r>
            <a:r>
              <a:rPr lang="en-US" i="1" dirty="0" smtClean="0"/>
              <a:t>Survey Methodology</a:t>
            </a:r>
            <a:r>
              <a:rPr lang="en-US" dirty="0" smtClean="0"/>
              <a:t>, </a:t>
            </a:r>
            <a:r>
              <a:rPr lang="en-US" b="1" dirty="0" smtClean="0"/>
              <a:t>32</a:t>
            </a:r>
            <a:r>
              <a:rPr lang="en-US" dirty="0" smtClean="0"/>
              <a:t>, 53-64</a:t>
            </a:r>
          </a:p>
        </p:txBody>
      </p:sp>
      <p:sp>
        <p:nvSpPr>
          <p:cNvPr id="4" name="Slide Number Placeholder 3"/>
          <p:cNvSpPr>
            <a:spLocks noGrp="1"/>
          </p:cNvSpPr>
          <p:nvPr>
            <p:ph type="sldNum" sz="quarter" idx="12"/>
          </p:nvPr>
        </p:nvSpPr>
        <p:spPr/>
        <p:txBody>
          <a:bodyPr/>
          <a:lstStyle/>
          <a:p>
            <a:fld id="{87635FA5-4BD8-4F0F-BEDD-72EDF8E5446F}" type="slidenum">
              <a:rPr lang="en-US" smtClean="0"/>
              <a:t>33</a:t>
            </a:fld>
            <a:endParaRPr lang="en-US"/>
          </a:p>
        </p:txBody>
      </p:sp>
    </p:spTree>
    <p:extLst>
      <p:ext uri="{BB962C8B-B14F-4D97-AF65-F5344CB8AC3E}">
        <p14:creationId xmlns:p14="http://schemas.microsoft.com/office/powerpoint/2010/main" val="10466550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(2)</a:t>
            </a:r>
            <a:endParaRPr lang="en-US" dirty="0"/>
          </a:p>
        </p:txBody>
      </p:sp>
      <p:sp>
        <p:nvSpPr>
          <p:cNvPr id="3" name="Content Placeholder 2"/>
          <p:cNvSpPr>
            <a:spLocks noGrp="1"/>
          </p:cNvSpPr>
          <p:nvPr>
            <p:ph idx="1"/>
          </p:nvPr>
        </p:nvSpPr>
        <p:spPr/>
        <p:txBody>
          <a:bodyPr>
            <a:normAutofit fontScale="77500" lnSpcReduction="20000"/>
          </a:bodyPr>
          <a:lstStyle/>
          <a:p>
            <a:r>
              <a:rPr lang="en-US" dirty="0"/>
              <a:t>Lee, B., </a:t>
            </a:r>
            <a:r>
              <a:rPr lang="en-US" dirty="0" err="1"/>
              <a:t>Lessler</a:t>
            </a:r>
            <a:r>
              <a:rPr lang="en-US" dirty="0"/>
              <a:t>, J. and Stuart, E. (2010). Improving propensity score weighting using machine learning. </a:t>
            </a:r>
            <a:r>
              <a:rPr lang="en-US" i="1" dirty="0"/>
              <a:t>Statistics in Medicine</a:t>
            </a:r>
            <a:r>
              <a:rPr lang="en-US" dirty="0"/>
              <a:t>, </a:t>
            </a:r>
            <a:r>
              <a:rPr lang="en-US" b="1" dirty="0"/>
              <a:t>29</a:t>
            </a:r>
            <a:r>
              <a:rPr lang="en-US" dirty="0"/>
              <a:t>(3), </a:t>
            </a:r>
            <a:r>
              <a:rPr lang="en-US" dirty="0" smtClean="0"/>
              <a:t>337-346</a:t>
            </a:r>
          </a:p>
          <a:p>
            <a:r>
              <a:rPr lang="en-US" dirty="0" smtClean="0"/>
              <a:t>Rosenbaum</a:t>
            </a:r>
            <a:r>
              <a:rPr lang="en-US" dirty="0"/>
              <a:t>, Paul R. and Rubin, Donald B. (1983). The central role of the propensity score in observational studies for causal effects. </a:t>
            </a:r>
            <a:r>
              <a:rPr lang="en-US" i="1" dirty="0" err="1"/>
              <a:t>Biometrika</a:t>
            </a:r>
            <a:r>
              <a:rPr lang="en-US" dirty="0"/>
              <a:t>. </a:t>
            </a:r>
            <a:r>
              <a:rPr lang="en-US" b="1" dirty="0"/>
              <a:t>70 </a:t>
            </a:r>
            <a:r>
              <a:rPr lang="en-US" dirty="0"/>
              <a:t>(1), </a:t>
            </a:r>
            <a:r>
              <a:rPr lang="en-US" dirty="0" smtClean="0"/>
              <a:t>41-55</a:t>
            </a:r>
          </a:p>
          <a:p>
            <a:r>
              <a:rPr lang="en-US" dirty="0" smtClean="0"/>
              <a:t>Tan</a:t>
            </a:r>
            <a:r>
              <a:rPr lang="en-US" dirty="0"/>
              <a:t>, Z. (2010). Bounded, efficient and doubly robust estimation with inverse weighting. </a:t>
            </a:r>
            <a:r>
              <a:rPr lang="en-US" i="1" dirty="0" err="1"/>
              <a:t>Biometrika</a:t>
            </a:r>
            <a:r>
              <a:rPr lang="en-US" dirty="0"/>
              <a:t>, </a:t>
            </a:r>
            <a:r>
              <a:rPr lang="en-US" b="1" dirty="0"/>
              <a:t>97</a:t>
            </a:r>
            <a:r>
              <a:rPr lang="en-US" dirty="0"/>
              <a:t>(3), 661-682</a:t>
            </a:r>
          </a:p>
          <a:p>
            <a:r>
              <a:rPr lang="en-US" dirty="0"/>
              <a:t>Yu, C., Legg, J. and Liu, B. (2013). Estimating multiple treatment effects using two-phase semiparametric regression estimators. </a:t>
            </a:r>
            <a:r>
              <a:rPr lang="en-US" i="1" dirty="0"/>
              <a:t>Electronic Journal of Statistics</a:t>
            </a:r>
            <a:r>
              <a:rPr lang="en-US" dirty="0"/>
              <a:t>, </a:t>
            </a:r>
            <a:r>
              <a:rPr lang="en-US" b="1" dirty="0"/>
              <a:t>7</a:t>
            </a:r>
            <a:r>
              <a:rPr lang="en-US" dirty="0"/>
              <a:t>, 2737-2761</a:t>
            </a:r>
          </a:p>
          <a:p>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34</a:t>
            </a:fld>
            <a:endParaRPr lang="en-US"/>
          </a:p>
        </p:txBody>
      </p:sp>
    </p:spTree>
    <p:extLst>
      <p:ext uri="{BB962C8B-B14F-4D97-AF65-F5344CB8AC3E}">
        <p14:creationId xmlns:p14="http://schemas.microsoft.com/office/powerpoint/2010/main" val="358620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(2)</a:t>
            </a:r>
            <a:endParaRPr lang="en-US" dirty="0"/>
          </a:p>
        </p:txBody>
      </p:sp>
      <p:sp>
        <p:nvSpPr>
          <p:cNvPr id="3" name="Content Placeholder 2"/>
          <p:cNvSpPr>
            <a:spLocks noGrp="1"/>
          </p:cNvSpPr>
          <p:nvPr>
            <p:ph idx="1"/>
          </p:nvPr>
        </p:nvSpPr>
        <p:spPr/>
        <p:txBody>
          <a:bodyPr/>
          <a:lstStyle/>
          <a:p>
            <a:r>
              <a:rPr lang="en-US" dirty="0" smtClean="0"/>
              <a:t>PSA has been used extensively in unit nonresponse</a:t>
            </a:r>
          </a:p>
          <a:p>
            <a:pPr lvl="1"/>
            <a:r>
              <a:rPr lang="en-US" dirty="0" smtClean="0"/>
              <a:t>Little (1988) reviewed the PSA methods for handling unit nonresponse in survey sampling</a:t>
            </a:r>
          </a:p>
          <a:p>
            <a:pPr lvl="1"/>
            <a:r>
              <a:rPr lang="en-US" dirty="0" smtClean="0"/>
              <a:t>Kim and Riddles (2012) discussed some theoretical properties of PSA in survey </a:t>
            </a:r>
          </a:p>
          <a:p>
            <a:pPr lvl="1"/>
            <a:r>
              <a:rPr lang="en-US" dirty="0" smtClean="0"/>
              <a:t>Riddles, Kim and Lm (2016) discussed PSA for </a:t>
            </a:r>
            <a:r>
              <a:rPr lang="en-US" dirty="0" err="1" smtClean="0"/>
              <a:t>nonignorable</a:t>
            </a:r>
            <a:r>
              <a:rPr lang="en-US" dirty="0" smtClean="0"/>
              <a:t> nonresponse</a:t>
            </a:r>
          </a:p>
        </p:txBody>
      </p:sp>
      <p:sp>
        <p:nvSpPr>
          <p:cNvPr id="4" name="Slide Number Placeholder 3"/>
          <p:cNvSpPr>
            <a:spLocks noGrp="1"/>
          </p:cNvSpPr>
          <p:nvPr>
            <p:ph type="sldNum" sz="quarter" idx="12"/>
          </p:nvPr>
        </p:nvSpPr>
        <p:spPr/>
        <p:txBody>
          <a:bodyPr/>
          <a:lstStyle/>
          <a:p>
            <a:fld id="{87635FA5-4BD8-4F0F-BEDD-72EDF8E5446F}" type="slidenum">
              <a:rPr lang="en-US" smtClean="0"/>
              <a:t>4</a:t>
            </a:fld>
            <a:endParaRPr lang="en-US"/>
          </a:p>
        </p:txBody>
      </p:sp>
    </p:spTree>
    <p:extLst>
      <p:ext uri="{BB962C8B-B14F-4D97-AF65-F5344CB8AC3E}">
        <p14:creationId xmlns:p14="http://schemas.microsoft.com/office/powerpoint/2010/main" val="2840589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r>
              <a:rPr lang="en-US" dirty="0" smtClean="0"/>
              <a:t>A researcher at OU developed some intervention strategy for smoking. An observational study has been done. 100 volunteers have been assigned to the control group and 100 volunteers have been assigned to the intervention group. We want to compare the new intervention strategy with control group after adjusting for other </a:t>
            </a:r>
            <a:r>
              <a:rPr lang="en-US" dirty="0" err="1" smtClean="0"/>
              <a:t>confunders</a:t>
            </a:r>
            <a:r>
              <a:rPr lang="en-US" dirty="0" smtClean="0"/>
              <a:t> such as age, gender and race </a:t>
            </a: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5</a:t>
            </a:fld>
            <a:endParaRPr lang="en-US"/>
          </a:p>
        </p:txBody>
      </p:sp>
    </p:spTree>
    <p:extLst>
      <p:ext uri="{BB962C8B-B14F-4D97-AF65-F5344CB8AC3E}">
        <p14:creationId xmlns:p14="http://schemas.microsoft.com/office/powerpoint/2010/main" val="3733506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lstStyle/>
          <a:p>
            <a:r>
              <a:rPr lang="en-US" dirty="0" smtClean="0"/>
              <a:t>Unit </a:t>
            </a:r>
            <a:r>
              <a:rPr lang="en-US" dirty="0" err="1" smtClean="0"/>
              <a:t>nonrespondents</a:t>
            </a:r>
            <a:r>
              <a:rPr lang="en-US" dirty="0" smtClean="0"/>
              <a:t> in BRFSS due to disability, language problems, refusing, incorrect contact information and so on </a:t>
            </a:r>
            <a:endParaRPr lang="en-US" dirty="0"/>
          </a:p>
        </p:txBody>
      </p:sp>
      <p:sp>
        <p:nvSpPr>
          <p:cNvPr id="4" name="Slide Number Placeholder 3"/>
          <p:cNvSpPr>
            <a:spLocks noGrp="1"/>
          </p:cNvSpPr>
          <p:nvPr>
            <p:ph type="sldNum" sz="quarter" idx="12"/>
          </p:nvPr>
        </p:nvSpPr>
        <p:spPr/>
        <p:txBody>
          <a:bodyPr/>
          <a:lstStyle/>
          <a:p>
            <a:fld id="{87635FA5-4BD8-4F0F-BEDD-72EDF8E5446F}" type="slidenum">
              <a:rPr lang="en-US" smtClean="0"/>
              <a:t>6</a:t>
            </a:fld>
            <a:endParaRPr lang="en-US"/>
          </a:p>
        </p:txBody>
      </p:sp>
    </p:spTree>
    <p:extLst>
      <p:ext uri="{BB962C8B-B14F-4D97-AF65-F5344CB8AC3E}">
        <p14:creationId xmlns:p14="http://schemas.microsoft.com/office/powerpoint/2010/main" val="3439014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oMath>
                </a14:m>
                <a:r>
                  <a:rPr lang="en-US" dirty="0" smtClean="0"/>
                  <a:t>: study variable which has missing values</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oMath>
                </a14:m>
                <a:r>
                  <a:rPr lang="en-US" dirty="0" smtClean="0"/>
                  <a:t>: covariates which have no missing values</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oMath>
                </a14:m>
                <a:r>
                  <a:rPr lang="en-US" dirty="0" smtClean="0"/>
                  <a:t>: response indicator (1 for respondents/0 for </a:t>
                </a:r>
                <a:r>
                  <a:rPr lang="en-US" dirty="0" err="1" smtClean="0"/>
                  <a:t>nonrespondents</a:t>
                </a:r>
                <a:r>
                  <a:rPr lang="en-US" dirty="0" smtClean="0"/>
                  <a:t>) or treatment indicator (1 for treatment/0 for control)</a:t>
                </a:r>
              </a:p>
              <a:p>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𝑃𝑟</m:t>
                    </m:r>
                    <m:d>
                      <m:dPr>
                        <m:ctrlPr>
                          <a:rPr lang="en-US" b="0"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1</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𝑌</m:t>
                            </m:r>
                          </m:e>
                          <m:sub>
                            <m:r>
                              <a:rPr lang="en-US" i="1">
                                <a:latin typeface="Cambria Math" panose="02040503050406030204" pitchFamily="18" charset="0"/>
                              </a:rPr>
                              <m:t>𝑖</m:t>
                            </m:r>
                          </m:sub>
                        </m:sSub>
                      </m:e>
                    </m:d>
                  </m:oMath>
                </a14:m>
                <a:r>
                  <a:rPr lang="en-US" dirty="0" smtClean="0"/>
                  <a:t>: propensity score model</a:t>
                </a:r>
              </a:p>
              <a:p>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𝑌</m:t>
                        </m:r>
                      </m:e>
                    </m:acc>
                  </m:oMath>
                </a14:m>
                <a:r>
                  <a:rPr lang="en-US" dirty="0" smtClean="0"/>
                  <a:t> and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𝑋</m:t>
                        </m:r>
                      </m:e>
                    </m:acc>
                  </m:oMath>
                </a14:m>
                <a:r>
                  <a:rPr lang="en-US" dirty="0" smtClean="0"/>
                  <a:t>: population mean of </a:t>
                </a:r>
                <a14:m>
                  <m:oMath xmlns:m="http://schemas.openxmlformats.org/officeDocument/2006/math">
                    <m:r>
                      <a:rPr lang="en-US" b="0" i="1" smtClean="0">
                        <a:latin typeface="Cambria Math" panose="02040503050406030204" pitchFamily="18" charset="0"/>
                      </a:rPr>
                      <m:t>𝑌</m:t>
                    </m:r>
                  </m:oMath>
                </a14:m>
                <a:r>
                  <a:rPr lang="en-US" dirty="0" smtClean="0"/>
                  <a:t> and </a:t>
                </a:r>
                <a14:m>
                  <m:oMath xmlns:m="http://schemas.openxmlformats.org/officeDocument/2006/math">
                    <m:r>
                      <a:rPr lang="en-US" b="0" i="1" smtClean="0">
                        <a:latin typeface="Cambria Math" panose="02040503050406030204" pitchFamily="18" charset="0"/>
                      </a:rPr>
                      <m:t>𝑋</m:t>
                    </m:r>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t="-1617" r="-1481" b="-134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7</a:t>
            </a:fld>
            <a:endParaRPr lang="en-US"/>
          </a:p>
        </p:txBody>
      </p:sp>
    </p:spTree>
    <p:extLst>
      <p:ext uri="{BB962C8B-B14F-4D97-AF65-F5344CB8AC3E}">
        <p14:creationId xmlns:p14="http://schemas.microsoft.com/office/powerpoint/2010/main" val="2771362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Notations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𝜂</m:t>
                    </m:r>
                  </m:oMath>
                </a14:m>
                <a:r>
                  <a:rPr lang="en-US" dirty="0"/>
                  <a:t>: </a:t>
                </a:r>
                <a:r>
                  <a:rPr lang="en-US" dirty="0" smtClean="0"/>
                  <a:t>parameter of interest and it is the unique </a:t>
                </a:r>
                <a:r>
                  <a:rPr lang="en-US" dirty="0"/>
                  <a:t>solution of estimating equation </a:t>
                </a:r>
                <a14:m>
                  <m:oMath xmlns:m="http://schemas.openxmlformats.org/officeDocument/2006/math">
                    <m:r>
                      <a:rPr lang="en-US" i="1">
                        <a:latin typeface="Cambria Math" panose="02040503050406030204" pitchFamily="18" charset="0"/>
                      </a:rPr>
                      <m:t>𝐸</m:t>
                    </m:r>
                    <m:d>
                      <m:dPr>
                        <m:begChr m:val="{"/>
                        <m:endChr m:val="}"/>
                        <m:ctrlPr>
                          <a:rPr lang="en-US" i="1">
                            <a:latin typeface="Cambria Math" panose="02040503050406030204" pitchFamily="18" charset="0"/>
                          </a:rPr>
                        </m:ctrlPr>
                      </m:dPr>
                      <m:e>
                        <m:r>
                          <a:rPr lang="en-US" i="1">
                            <a:latin typeface="Cambria Math" panose="02040503050406030204" pitchFamily="18" charset="0"/>
                          </a:rPr>
                          <m:t>𝑈</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e>
                        </m:d>
                      </m:e>
                    </m:d>
                    <m:r>
                      <a:rPr lang="en-US" i="1">
                        <a:latin typeface="Cambria Math" panose="02040503050406030204" pitchFamily="18" charset="0"/>
                      </a:rPr>
                      <m:t>=0</m:t>
                    </m:r>
                  </m:oMath>
                </a14:m>
                <a:endParaRPr lang="en-US" dirty="0" smtClean="0"/>
              </a:p>
              <a:p>
                <a:r>
                  <a:rPr lang="en-US" dirty="0" smtClean="0"/>
                  <a:t>Examples</a:t>
                </a:r>
              </a:p>
              <a:p>
                <a:pPr lvl="1"/>
                <a:r>
                  <a:rPr lang="en-US" dirty="0" smtClean="0"/>
                  <a:t>Population mean: </a:t>
                </a:r>
                <a14:m>
                  <m:oMath xmlns:m="http://schemas.openxmlformats.org/officeDocument/2006/math">
                    <m:r>
                      <a:rPr lang="en-US" i="1">
                        <a:latin typeface="Cambria Math" panose="02040503050406030204" pitchFamily="18" charset="0"/>
                      </a:rPr>
                      <m:t>𝑈</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e>
                    </m:d>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oMath>
                </a14:m>
                <a:endParaRPr lang="en-US" dirty="0" smtClean="0"/>
              </a:p>
              <a:p>
                <a:pPr lvl="1"/>
                <a:r>
                  <a:rPr lang="en-US" dirty="0" smtClean="0"/>
                  <a:t>Regression coefficient: </a:t>
                </a:r>
                <a14:m>
                  <m:oMath xmlns:m="http://schemas.openxmlformats.org/officeDocument/2006/math">
                    <m:r>
                      <a:rPr lang="en-US" i="1">
                        <a:latin typeface="Cambria Math" panose="02040503050406030204" pitchFamily="18" charset="0"/>
                      </a:rPr>
                      <m:t>𝑈</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e>
                    </m:d>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𝑋</m:t>
                            </m:r>
                          </m:e>
                          <m:sub>
                            <m:r>
                              <a:rPr lang="en-US" b="0" i="1" smtClean="0">
                                <a:latin typeface="Cambria Math" panose="02040503050406030204" pitchFamily="18" charset="0"/>
                              </a:rPr>
                              <m:t>𝑖</m:t>
                            </m:r>
                          </m:sub>
                          <m:sup>
                            <m:r>
                              <a:rPr lang="en-US" b="0" i="1" smtClean="0">
                                <a:latin typeface="Cambria Math" panose="02040503050406030204" pitchFamily="18" charset="0"/>
                              </a:rPr>
                              <m:t>𝑇</m:t>
                            </m:r>
                          </m:sup>
                        </m:sSubSup>
                        <m:r>
                          <a:rPr lang="en-US" i="1">
                            <a:latin typeface="Cambria Math" panose="02040503050406030204" pitchFamily="18" charset="0"/>
                            <a:ea typeface="Cambria Math" panose="02040503050406030204" pitchFamily="18" charset="0"/>
                          </a:rPr>
                          <m:t>𝜂</m:t>
                        </m:r>
                      </m:e>
                    </m:d>
                  </m:oMath>
                </a14:m>
                <a:endParaRPr lang="en-US" dirty="0" smtClean="0"/>
              </a:p>
              <a:p>
                <a:pPr lvl="1"/>
                <a:r>
                  <a:rPr lang="en-US" dirty="0" smtClean="0"/>
                  <a:t>Population median: </a:t>
                </a:r>
                <a14:m>
                  <m:oMath xmlns:m="http://schemas.openxmlformats.org/officeDocument/2006/math">
                    <m:r>
                      <a:rPr lang="en-US" i="1">
                        <a:latin typeface="Cambria Math" panose="02040503050406030204" pitchFamily="18" charset="0"/>
                      </a:rPr>
                      <m:t>𝑈</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𝜂</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𝐼</m:t>
                    </m:r>
                    <m:d>
                      <m:dPr>
                        <m:ctrlPr>
                          <a:rPr lang="en-US" b="0" i="1" smtClean="0">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b="0" i="1" smtClean="0">
                            <a:latin typeface="Cambria Math" panose="02040503050406030204" pitchFamily="18" charset="0"/>
                          </a:rPr>
                          <m:t>&lt;</m:t>
                        </m:r>
                        <m:r>
                          <a:rPr lang="en-US" i="1">
                            <a:latin typeface="Cambria Math" panose="02040503050406030204" pitchFamily="18" charset="0"/>
                            <a:ea typeface="Cambria Math" panose="02040503050406030204" pitchFamily="18" charset="0"/>
                          </a:rPr>
                          <m:t>𝜂</m:t>
                        </m:r>
                      </m:e>
                    </m:d>
                    <m:r>
                      <a:rPr lang="en-US" b="0" i="1" smtClean="0">
                        <a:latin typeface="Cambria Math" panose="02040503050406030204" pitchFamily="18" charset="0"/>
                        <a:ea typeface="Cambria Math" panose="02040503050406030204" pitchFamily="18" charset="0"/>
                      </a:rPr>
                      <m:t>−0.5</m:t>
                    </m:r>
                  </m:oMath>
                </a14:m>
                <a:r>
                  <a:rPr lang="en-US" dirty="0" smtClean="0"/>
                  <a:t>, where </a:t>
                </a:r>
                <a14:m>
                  <m:oMath xmlns:m="http://schemas.openxmlformats.org/officeDocument/2006/math">
                    <m:r>
                      <a:rPr lang="en-US" i="1">
                        <a:latin typeface="Cambria Math" panose="02040503050406030204" pitchFamily="18" charset="0"/>
                        <a:ea typeface="Cambria Math" panose="02040503050406030204" pitchFamily="18" charset="0"/>
                      </a:rPr>
                      <m:t>𝐼</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&lt;</m:t>
                        </m:r>
                        <m:r>
                          <a:rPr lang="en-US" i="1">
                            <a:latin typeface="Cambria Math" panose="02040503050406030204" pitchFamily="18" charset="0"/>
                            <a:ea typeface="Cambria Math" panose="02040503050406030204" pitchFamily="18" charset="0"/>
                          </a:rPr>
                          <m:t>𝜂</m:t>
                        </m:r>
                      </m:e>
                    </m:d>
                    <m:r>
                      <a:rPr lang="en-US" b="0" i="1" smtClean="0">
                        <a:latin typeface="Cambria Math" panose="02040503050406030204" pitchFamily="18" charset="0"/>
                        <a:ea typeface="Cambria Math" panose="02040503050406030204" pitchFamily="18" charset="0"/>
                      </a:rPr>
                      <m:t>=1</m:t>
                    </m:r>
                  </m:oMath>
                </a14:m>
                <a:r>
                  <a:rPr lang="en-US" dirty="0" smtClean="0"/>
                  <a:t> if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&lt;</m:t>
                    </m:r>
                    <m:r>
                      <a:rPr lang="en-US" i="1">
                        <a:latin typeface="Cambria Math" panose="02040503050406030204" pitchFamily="18" charset="0"/>
                        <a:ea typeface="Cambria Math" panose="02040503050406030204" pitchFamily="18" charset="0"/>
                      </a:rPr>
                      <m:t>𝜂</m:t>
                    </m:r>
                  </m:oMath>
                </a14:m>
                <a:r>
                  <a:rPr lang="en-US" dirty="0" smtClean="0"/>
                  <a:t> and </a:t>
                </a:r>
                <a14:m>
                  <m:oMath xmlns:m="http://schemas.openxmlformats.org/officeDocument/2006/math">
                    <m:r>
                      <a:rPr lang="en-US" b="0" i="1" smtClean="0">
                        <a:latin typeface="Cambria Math" panose="02040503050406030204" pitchFamily="18" charset="0"/>
                      </a:rPr>
                      <m:t>0</m:t>
                    </m:r>
                  </m:oMath>
                </a14:m>
                <a:r>
                  <a:rPr lang="en-US" dirty="0" smtClean="0"/>
                  <a:t> otherwise</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t="-161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8</a:t>
            </a:fld>
            <a:endParaRPr lang="en-US"/>
          </a:p>
        </p:txBody>
      </p:sp>
    </p:spTree>
    <p:extLst>
      <p:ext uri="{BB962C8B-B14F-4D97-AF65-F5344CB8AC3E}">
        <p14:creationId xmlns:p14="http://schemas.microsoft.com/office/powerpoint/2010/main" val="3797229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Parametric method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Assumption:</a:t>
                </a:r>
              </a:p>
              <a:p>
                <a:pPr marL="0" indent="0" algn="ctr">
                  <a:buNone/>
                </a:pPr>
                <a14:m>
                  <m:oMath xmlns:m="http://schemas.openxmlformats.org/officeDocument/2006/math">
                    <m:r>
                      <a:rPr lang="en-US" i="1">
                        <a:latin typeface="Cambria Math" panose="02040503050406030204" pitchFamily="18" charset="0"/>
                      </a:rPr>
                      <m:t>𝑝</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e>
                    </m:d>
                    <m:r>
                      <a:rPr lang="en-US" i="1">
                        <a:latin typeface="Cambria Math" panose="02040503050406030204" pitchFamily="18" charset="0"/>
                      </a:rPr>
                      <m:t>=</m:t>
                    </m:r>
                    <m:r>
                      <a:rPr lang="en-US" i="1">
                        <a:latin typeface="Cambria Math" panose="02040503050406030204" pitchFamily="18" charset="0"/>
                      </a:rPr>
                      <m:t>𝑃𝑟</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𝑖</m:t>
                            </m:r>
                          </m:sub>
                        </m:sSub>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rPr>
                      <m:t>)</m:t>
                    </m:r>
                  </m:oMath>
                </a14:m>
                <a:r>
                  <a:rPr lang="en-US" dirty="0" smtClean="0"/>
                  <a:t> </a:t>
                </a:r>
              </a:p>
              <a:p>
                <a:pPr marL="0" indent="0">
                  <a:buNone/>
                </a:pPr>
                <a:r>
                  <a:rPr lang="en-US" dirty="0" smtClean="0"/>
                  <a:t>where </a:t>
                </a:r>
                <a14:m>
                  <m:oMath xmlns:m="http://schemas.openxmlformats.org/officeDocument/2006/math">
                    <m:r>
                      <a:rPr lang="en-US" i="1">
                        <a:latin typeface="Cambria Math" panose="02040503050406030204" pitchFamily="18" charset="0"/>
                      </a:rPr>
                      <m:t>𝑝</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rPr>
                      <m:t>)</m:t>
                    </m:r>
                  </m:oMath>
                </a14:m>
                <a:r>
                  <a:rPr lang="en-US" dirty="0"/>
                  <a:t> </a:t>
                </a:r>
                <a:r>
                  <a:rPr lang="en-US" dirty="0" smtClean="0"/>
                  <a:t>is a known parametric model with unknown parameter </a:t>
                </a:r>
                <a14:m>
                  <m:oMath xmlns:m="http://schemas.openxmlformats.org/officeDocument/2006/math">
                    <m:r>
                      <a:rPr lang="en-US" i="1">
                        <a:latin typeface="Cambria Math" panose="02040503050406030204" pitchFamily="18" charset="0"/>
                        <a:ea typeface="Cambria Math" panose="02040503050406030204" pitchFamily="18" charset="0"/>
                      </a:rPr>
                      <m:t>𝛼</m:t>
                    </m:r>
                  </m:oMath>
                </a14:m>
                <a:endParaRPr lang="en-US" dirty="0" smtClean="0"/>
              </a:p>
              <a:p>
                <a:r>
                  <a:rPr lang="en-US" dirty="0" smtClean="0"/>
                  <a:t>Examples:</a:t>
                </a:r>
              </a:p>
              <a:p>
                <a:pPr lvl="1"/>
                <a:r>
                  <a:rPr lang="en-US" dirty="0" smtClean="0"/>
                  <a:t>Logistic model: </a:t>
                </a:r>
                <a14:m>
                  <m:oMath xmlns:m="http://schemas.openxmlformats.org/officeDocument/2006/math">
                    <m:r>
                      <a:rPr lang="en-US" i="1">
                        <a:latin typeface="Cambria Math" panose="02040503050406030204" pitchFamily="18" charset="0"/>
                      </a:rPr>
                      <m:t>𝑝</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exp</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b="0" i="1" smtClean="0">
                            <a:latin typeface="Cambria Math" panose="02040503050406030204" pitchFamily="18" charset="0"/>
                          </a:rPr>
                          <m:t>)</m:t>
                        </m:r>
                      </m:num>
                      <m:den>
                        <m:r>
                          <a:rPr lang="en-US" b="0" i="1" smtClean="0">
                            <a:latin typeface="Cambria Math" panose="02040503050406030204" pitchFamily="18" charset="0"/>
                          </a:rPr>
                          <m:t>1+</m:t>
                        </m:r>
                        <m:r>
                          <m:rPr>
                            <m:sty m:val="p"/>
                          </m:rPr>
                          <a:rPr lang="en-US">
                            <a:latin typeface="Cambria Math" panose="02040503050406030204" pitchFamily="18" charset="0"/>
                          </a:rPr>
                          <m:t>exp</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den>
                    </m:f>
                  </m:oMath>
                </a14:m>
                <a:endParaRPr lang="en-US" dirty="0" smtClean="0"/>
              </a:p>
              <a:p>
                <a:pPr lvl="1"/>
                <a:r>
                  <a:rPr lang="en-US" dirty="0" err="1" smtClean="0"/>
                  <a:t>Probit</a:t>
                </a:r>
                <a:r>
                  <a:rPr lang="en-US" dirty="0" smtClean="0"/>
                  <a:t> model: </a:t>
                </a:r>
                <a14:m>
                  <m:oMath xmlns:m="http://schemas.openxmlformats.org/officeDocument/2006/math">
                    <m:r>
                      <a:rPr lang="en-US" i="1">
                        <a:latin typeface="Cambria Math" panose="02040503050406030204" pitchFamily="18" charset="0"/>
                      </a:rPr>
                      <m:t>𝑝</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e>
                    </m:d>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Φ</m:t>
                    </m:r>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oMath>
                </a14:m>
                <a:r>
                  <a:rPr lang="en-US" dirty="0" smtClean="0"/>
                  <a:t>, where </a:t>
                </a:r>
                <a14:m>
                  <m:oMath xmlns:m="http://schemas.openxmlformats.org/officeDocument/2006/math">
                    <m:r>
                      <m:rPr>
                        <m:sty m:val="p"/>
                      </m:rPr>
                      <a:rPr lang="el-GR" i="1">
                        <a:latin typeface="Cambria Math" panose="02040503050406030204" pitchFamily="18" charset="0"/>
                        <a:ea typeface="Cambria Math" panose="02040503050406030204" pitchFamily="18" charset="0"/>
                      </a:rPr>
                      <m:t>Φ</m:t>
                    </m:r>
                  </m:oMath>
                </a14:m>
                <a:r>
                  <a:rPr lang="en-US" dirty="0" smtClean="0"/>
                  <a:t> is the Cumulative Distribution Function (CDF) of the standard normal distribution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269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635FA5-4BD8-4F0F-BEDD-72EDF8E5446F}" type="slidenum">
              <a:rPr lang="en-US" smtClean="0"/>
              <a:t>9</a:t>
            </a:fld>
            <a:endParaRPr lang="en-US"/>
          </a:p>
        </p:txBody>
      </p:sp>
    </p:spTree>
    <p:extLst>
      <p:ext uri="{BB962C8B-B14F-4D97-AF65-F5344CB8AC3E}">
        <p14:creationId xmlns:p14="http://schemas.microsoft.com/office/powerpoint/2010/main" val="21055521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28467</TotalTime>
  <Words>1254</Words>
  <Application>Microsoft Office PowerPoint</Application>
  <PresentationFormat>On-screen Show (4:3)</PresentationFormat>
  <Paragraphs>263</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Cambria Math</vt:lpstr>
      <vt:lpstr>Office Theme</vt:lpstr>
      <vt:lpstr>Session 3: Propensity score approach</vt:lpstr>
      <vt:lpstr>Outline</vt:lpstr>
      <vt:lpstr>Introduction</vt:lpstr>
      <vt:lpstr>Introduction (2)</vt:lpstr>
      <vt:lpstr>Example 1</vt:lpstr>
      <vt:lpstr>Example 2</vt:lpstr>
      <vt:lpstr>Notations</vt:lpstr>
      <vt:lpstr>Notations (2)</vt:lpstr>
      <vt:lpstr>Parametric method</vt:lpstr>
      <vt:lpstr>Estimation</vt:lpstr>
      <vt:lpstr>Estimation (2)</vt:lpstr>
      <vt:lpstr>Semi/Nonparametric method</vt:lpstr>
      <vt:lpstr>Weighting cell (WC) method</vt:lpstr>
      <vt:lpstr>Create WC by using covariates</vt:lpstr>
      <vt:lpstr>Create WC by using estimated propensity scores </vt:lpstr>
      <vt:lpstr>Kernel smoothing method</vt:lpstr>
      <vt:lpstr>Doubly robust estimation</vt:lpstr>
      <vt:lpstr>Doubly robust estimation (2)</vt:lpstr>
      <vt:lpstr>Estimating treatment effect</vt:lpstr>
      <vt:lpstr>New notations</vt:lpstr>
      <vt:lpstr>New notations (2)</vt:lpstr>
      <vt:lpstr>Estimation</vt:lpstr>
      <vt:lpstr>Computational examples</vt:lpstr>
      <vt:lpstr>Computational examples (2)</vt:lpstr>
      <vt:lpstr>Approaches</vt:lpstr>
      <vt:lpstr>R codes</vt:lpstr>
      <vt:lpstr>R codes (2)</vt:lpstr>
      <vt:lpstr>R codes (3)</vt:lpstr>
      <vt:lpstr>R codes (4)</vt:lpstr>
      <vt:lpstr>R codes (5)</vt:lpstr>
      <vt:lpstr>Results </vt:lpstr>
      <vt:lpstr>Results (2)</vt:lpstr>
      <vt:lpstr>References</vt:lpstr>
      <vt:lpstr>References (2)</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Bratzler, Dale W (HSC)</dc:creator>
  <cp:lastModifiedBy>Chen, Sixia   (HSC)</cp:lastModifiedBy>
  <cp:revision>363</cp:revision>
  <dcterms:created xsi:type="dcterms:W3CDTF">2011-07-15T15:09:17Z</dcterms:created>
  <dcterms:modified xsi:type="dcterms:W3CDTF">2017-06-02T14:08:35Z</dcterms:modified>
</cp:coreProperties>
</file>