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433" r:id="rId4"/>
    <p:sldId id="434" r:id="rId5"/>
    <p:sldId id="435" r:id="rId6"/>
    <p:sldId id="436" r:id="rId7"/>
    <p:sldId id="437" r:id="rId8"/>
    <p:sldId id="438" r:id="rId9"/>
    <p:sldId id="457" r:id="rId10"/>
    <p:sldId id="458" r:id="rId11"/>
    <p:sldId id="459" r:id="rId12"/>
    <p:sldId id="460" r:id="rId13"/>
    <p:sldId id="461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8" r:id="rId23"/>
    <p:sldId id="447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38" r:id="rId32"/>
    <p:sldId id="45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6B5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3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88E3-9E09-47FB-B418-DB4418B6DD1F}" type="datetimeFigureOut">
              <a:rPr lang="en-US" smtClean="0"/>
              <a:t>6/9/2017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939E-A935-4B64-A6E7-69D262BE6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6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9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8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36056"/>
            <a:ext cx="1885950" cy="6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4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ran.r-project.org/web/packages/mice/mice.pdf" TargetMode="External"/><Relationship Id="rId2" Type="http://schemas.openxmlformats.org/officeDocument/2006/relationships/hyperlink" Target="https://support.sas.com/documentation/onlinedoc/stat/141/surveyimpute.pdf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/>
          <a:lstStyle/>
          <a:p>
            <a:r>
              <a:rPr lang="en-US" dirty="0" smtClean="0"/>
              <a:t>Session 4: Multivariate missing data problems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1"/>
            <a:ext cx="6400800" cy="26479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Sixia Chen, PhD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Department of Biostatistics and Epidemiology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College of Public Health, OUHSC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6/9/2017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data=dat_mp2 seed=</a:t>
            </a:r>
            <a:r>
              <a:rPr lang="en-US" b="1" dirty="0"/>
              <a:t>1518971</a:t>
            </a:r>
            <a:r>
              <a:rPr lang="en-US" dirty="0"/>
              <a:t> simple </a:t>
            </a:r>
            <a:r>
              <a:rPr lang="en-US" dirty="0" err="1" smtClean="0"/>
              <a:t>nimpute</a:t>
            </a:r>
            <a:r>
              <a:rPr lang="en-US" dirty="0" smtClean="0"/>
              <a:t>=</a:t>
            </a:r>
            <a:r>
              <a:rPr lang="en-US" b="1" dirty="0" smtClean="0"/>
              <a:t>6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 smtClean="0"/>
              <a:t>mcmc</a:t>
            </a:r>
            <a:r>
              <a:rPr lang="en-US" dirty="0" smtClean="0"/>
              <a:t> chain=multiple </a:t>
            </a:r>
            <a:r>
              <a:rPr lang="en-US" dirty="0" err="1" smtClean="0"/>
              <a:t>dispayinit</a:t>
            </a:r>
            <a:r>
              <a:rPr lang="en-US" dirty="0" smtClean="0"/>
              <a:t> initial=</a:t>
            </a:r>
            <a:r>
              <a:rPr lang="en-US" dirty="0" err="1" smtClean="0"/>
              <a:t>em</a:t>
            </a:r>
            <a:r>
              <a:rPr lang="en-US" dirty="0" smtClean="0"/>
              <a:t>(</a:t>
            </a:r>
            <a:r>
              <a:rPr lang="en-US" dirty="0" err="1" smtClean="0"/>
              <a:t>itprint</a:t>
            </a:r>
            <a:r>
              <a:rPr lang="en-US" dirty="0" smtClean="0"/>
              <a:t>);</a:t>
            </a:r>
            <a:endParaRPr lang="en-US" dirty="0"/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 y4_m;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 smtClean="0"/>
              <a:t>;</a:t>
            </a:r>
          </a:p>
          <a:p>
            <a:r>
              <a:rPr lang="en-US" dirty="0" smtClean="0"/>
              <a:t>MCMC procedure assumes multivariate normal distribution and it can be used to handle arbitrary missing pattern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8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data=dat_mp2 seed=</a:t>
            </a:r>
            <a:r>
              <a:rPr lang="en-US" b="1" dirty="0"/>
              <a:t>1518971</a:t>
            </a:r>
            <a:r>
              <a:rPr lang="en-US" dirty="0"/>
              <a:t> simple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6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 err="1" smtClean="0"/>
              <a:t>Class</a:t>
            </a:r>
            <a:r>
              <a:rPr lang="es-ES" dirty="0" smtClean="0"/>
              <a:t> </a:t>
            </a:r>
            <a:r>
              <a:rPr lang="es-ES" dirty="0"/>
              <a:t>y3_m </a:t>
            </a:r>
            <a:r>
              <a:rPr lang="es-ES" dirty="0" smtClean="0"/>
              <a:t> y4_m;</a:t>
            </a:r>
          </a:p>
          <a:p>
            <a:pPr marL="0" indent="0">
              <a:buNone/>
            </a:pPr>
            <a:r>
              <a:rPr lang="es-ES" dirty="0" err="1" smtClean="0"/>
              <a:t>var</a:t>
            </a:r>
            <a:r>
              <a:rPr lang="es-ES" dirty="0" smtClean="0"/>
              <a:t> </a:t>
            </a:r>
            <a:r>
              <a:rPr lang="es-ES" dirty="0"/>
              <a:t>x y1_m y2_m y3_m y4_m</a:t>
            </a:r>
            <a:r>
              <a:rPr lang="es-ES" dirty="0" smtClean="0"/>
              <a:t>;</a:t>
            </a:r>
          </a:p>
          <a:p>
            <a:pPr marL="0" indent="0">
              <a:buNone/>
            </a:pPr>
            <a:r>
              <a:rPr lang="es-ES" dirty="0" err="1" smtClean="0"/>
              <a:t>Monotone</a:t>
            </a:r>
            <a:r>
              <a:rPr lang="es-ES" dirty="0" smtClean="0"/>
              <a:t> </a:t>
            </a:r>
            <a:r>
              <a:rPr lang="es-ES" dirty="0" err="1" smtClean="0"/>
              <a:t>reg</a:t>
            </a:r>
            <a:r>
              <a:rPr lang="es-ES" dirty="0" smtClean="0"/>
              <a:t>(y2_m=</a:t>
            </a:r>
            <a:r>
              <a:rPr lang="es-ES" dirty="0"/>
              <a:t> x y1_m</a:t>
            </a:r>
            <a:r>
              <a:rPr lang="es-ES" dirty="0" smtClean="0"/>
              <a:t>) </a:t>
            </a:r>
            <a:r>
              <a:rPr lang="es-ES" dirty="0" err="1" smtClean="0"/>
              <a:t>logistic</a:t>
            </a:r>
            <a:r>
              <a:rPr lang="es-ES" dirty="0" smtClean="0"/>
              <a:t>(y3_m=</a:t>
            </a:r>
            <a:r>
              <a:rPr lang="es-ES" dirty="0"/>
              <a:t> x y1_m </a:t>
            </a:r>
            <a:r>
              <a:rPr lang="es-ES" dirty="0" smtClean="0"/>
              <a:t>y2_m y1_m*y2_m) </a:t>
            </a:r>
            <a:r>
              <a:rPr lang="es-ES" dirty="0" err="1" smtClean="0"/>
              <a:t>discrim</a:t>
            </a:r>
            <a:r>
              <a:rPr lang="es-ES" dirty="0" smtClean="0"/>
              <a:t>(y4_m=</a:t>
            </a:r>
            <a:r>
              <a:rPr lang="es-ES" dirty="0"/>
              <a:t> x y1_m y2_m</a:t>
            </a:r>
            <a:r>
              <a:rPr lang="es-ES" dirty="0" smtClean="0"/>
              <a:t>);</a:t>
            </a:r>
            <a:endParaRPr lang="es-ES" dirty="0"/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 smtClean="0"/>
              <a:t>;</a:t>
            </a:r>
          </a:p>
          <a:p>
            <a:r>
              <a:rPr lang="en-US" dirty="0" smtClean="0"/>
              <a:t>Monotone option is used for monotone </a:t>
            </a:r>
            <a:r>
              <a:rPr lang="en-US" dirty="0" err="1" smtClean="0"/>
              <a:t>missingness</a:t>
            </a:r>
            <a:r>
              <a:rPr lang="en-US" dirty="0" smtClean="0"/>
              <a:t> only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25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data=dat_mp2 seed=</a:t>
            </a:r>
            <a:r>
              <a:rPr lang="en-US" b="1" dirty="0"/>
              <a:t>1518971</a:t>
            </a:r>
            <a:r>
              <a:rPr lang="en-US" dirty="0"/>
              <a:t> simple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6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 err="1"/>
              <a:t>Class</a:t>
            </a:r>
            <a:r>
              <a:rPr lang="es-ES" dirty="0"/>
              <a:t> y3_m  y4_m;</a:t>
            </a:r>
          </a:p>
          <a:p>
            <a:pPr marL="0" indent="0">
              <a:buNone/>
            </a:pPr>
            <a:r>
              <a:rPr lang="es-ES" dirty="0" err="1"/>
              <a:t>var</a:t>
            </a:r>
            <a:r>
              <a:rPr lang="es-ES" dirty="0"/>
              <a:t> x y1_m y2_m y3_m y4_m;</a:t>
            </a:r>
          </a:p>
          <a:p>
            <a:pPr marL="0" indent="0">
              <a:buNone/>
            </a:pPr>
            <a:r>
              <a:rPr lang="es-ES" dirty="0" err="1" smtClean="0"/>
              <a:t>fcs</a:t>
            </a:r>
            <a:r>
              <a:rPr lang="es-ES" dirty="0" smtClean="0"/>
              <a:t> </a:t>
            </a:r>
            <a:r>
              <a:rPr lang="es-ES" dirty="0" err="1"/>
              <a:t>reg</a:t>
            </a:r>
            <a:r>
              <a:rPr lang="es-ES" dirty="0"/>
              <a:t>(y2_m= x </a:t>
            </a:r>
            <a:r>
              <a:rPr lang="es-ES" dirty="0" smtClean="0"/>
              <a:t>y1_m </a:t>
            </a:r>
            <a:r>
              <a:rPr lang="es-ES" dirty="0"/>
              <a:t>y3_m</a:t>
            </a:r>
            <a:r>
              <a:rPr lang="es-ES" dirty="0" smtClean="0"/>
              <a:t>) </a:t>
            </a:r>
            <a:r>
              <a:rPr lang="es-ES" dirty="0" err="1"/>
              <a:t>logistic</a:t>
            </a:r>
            <a:r>
              <a:rPr lang="es-ES" dirty="0"/>
              <a:t>(y3_m= x y1_m y2_m </a:t>
            </a:r>
            <a:r>
              <a:rPr lang="es-ES" dirty="0" smtClean="0"/>
              <a:t>y1_m*y2_m </a:t>
            </a:r>
            <a:r>
              <a:rPr lang="es-ES" dirty="0"/>
              <a:t>y4_m</a:t>
            </a:r>
            <a:r>
              <a:rPr lang="es-ES" dirty="0" smtClean="0"/>
              <a:t>) </a:t>
            </a:r>
            <a:r>
              <a:rPr lang="es-ES" dirty="0" err="1"/>
              <a:t>discrim</a:t>
            </a:r>
            <a:r>
              <a:rPr lang="es-ES" dirty="0"/>
              <a:t>(y4_m= x y1_m y2_m);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34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Imputation methods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341733"/>
              </p:ext>
            </p:extLst>
          </p:nvPr>
        </p:nvGraphicFramePr>
        <p:xfrm>
          <a:off x="457202" y="1594656"/>
          <a:ext cx="7924800" cy="4653748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3827807849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247712926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90823207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3278123607"/>
                    </a:ext>
                  </a:extLst>
                </a:gridCol>
              </a:tblGrid>
              <a:tr h="217438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Pattern of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Type of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Type of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Available Methods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39644"/>
                  </a:ext>
                </a:extLst>
              </a:tr>
              <a:tr h="217438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Missingness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Imputed Variable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Covariates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12241"/>
                  </a:ext>
                </a:extLst>
              </a:tr>
              <a:tr h="217438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Continuous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regression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721295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predicted mean matching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032231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propensity score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41218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Classification (ordinal)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logistic regression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285195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Classification (nominal)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Monotone discriminant function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055031"/>
                  </a:ext>
                </a:extLst>
              </a:tr>
              <a:tr h="419754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Continuous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Continuous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MCMC full-data imputation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424881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MCMC monotone-data imputation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588427"/>
                  </a:ext>
                </a:extLst>
              </a:tr>
              <a:tr h="217438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Continuous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FCS regression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72558"/>
                  </a:ext>
                </a:extLst>
              </a:tr>
              <a:tr h="420789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 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FCS predicted mean matching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332217"/>
                  </a:ext>
                </a:extLst>
              </a:tr>
              <a:tr h="419754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Classification (ordinal)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FCS logistic regression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119073"/>
                  </a:ext>
                </a:extLst>
              </a:tr>
              <a:tr h="419754"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Classification (nominal)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>
                          <a:effectLst/>
                        </a:rPr>
                        <a:t>Arbitrary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>
                          <a:effectLst/>
                        </a:rPr>
                        <a:t>FCS discriminant function </a:t>
                      </a:r>
                    </a:p>
                  </a:txBody>
                  <a:tcPr marL="6862" marR="6862" marT="6862" marB="686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92684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13</a:t>
            </a:fld>
            <a:endParaRPr lang="en-US"/>
          </a:p>
        </p:txBody>
      </p:sp>
      <p:pic>
        <p:nvPicPr>
          <p:cNvPr id="2049" name="Picture 1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s://support.sas.com/documentation/cdl/en/statug/63962/HTML/default/images/statug_mi0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98" y="1595437"/>
            <a:ext cx="89127" cy="5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43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SMICE has been proposed by Raghunathan et al. (2001)</a:t>
            </a:r>
          </a:p>
          <a:p>
            <a:r>
              <a:rPr lang="en-US" dirty="0" smtClean="0"/>
              <a:t>Convergence properties has been discussed in Zhu and Raghunathan (2015)</a:t>
            </a:r>
          </a:p>
          <a:p>
            <a:r>
              <a:rPr lang="en-US" dirty="0" err="1" smtClean="0"/>
              <a:t>Piesse</a:t>
            </a:r>
            <a:r>
              <a:rPr lang="en-US" dirty="0" smtClean="0"/>
              <a:t>, </a:t>
            </a:r>
            <a:r>
              <a:rPr lang="en-US" dirty="0" err="1" smtClean="0"/>
              <a:t>Judkins</a:t>
            </a:r>
            <a:r>
              <a:rPr lang="en-US" dirty="0" smtClean="0"/>
              <a:t> and Fan (2005) considered similar item imputation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47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(Step1): Initial fill-in step (fill-in missing items by some initial imputation method)</a:t>
                </a:r>
              </a:p>
              <a:p>
                <a:r>
                  <a:rPr lang="en-US" dirty="0" smtClean="0"/>
                  <a:t>(Step2): </a:t>
                </a:r>
                <a:r>
                  <a:rPr lang="en-US" dirty="0"/>
                  <a:t>Draw a value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from its posterior density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sup>
                        </m:sSubSup>
                      </m:e>
                    </m:d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(Step3): </a:t>
                </a:r>
                <a:r>
                  <a:rPr lang="en-US" dirty="0"/>
                  <a:t>Draw the set of missing 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𝑚𝑖𝑠</m:t>
                        </m:r>
                      </m:sub>
                    </m:sSub>
                  </m:oMath>
                </a14:m>
                <a:r>
                  <a:rPr lang="en-US" dirty="0"/>
                  <a:t> from the model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d>
                          </m:sub>
                          <m: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sup>
                        </m:sSubSup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(Step4): </a:t>
                </a:r>
                <a:r>
                  <a:rPr lang="en-US" dirty="0"/>
                  <a:t>Repeat Step 1 and Step 2 until </a:t>
                </a:r>
                <a:r>
                  <a:rPr lang="en-US" dirty="0" smtClean="0"/>
                  <a:t>convergence</a:t>
                </a:r>
              </a:p>
              <a:p>
                <a:pPr marL="0" indent="0">
                  <a:buNone/>
                </a:pPr>
                <a:r>
                  <a:rPr lang="en-US" dirty="0" smtClean="0"/>
                  <a:t>Note that we need to determine the order of imputation: </a:t>
                </a:r>
                <a:r>
                  <a:rPr lang="en-US" dirty="0"/>
                  <a:t>From the study variable with least missing values to that with most missing values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07" t="-2156" r="-1259" b="-3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2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Advantages:</a:t>
            </a:r>
          </a:p>
          <a:p>
            <a:pPr lvl="1"/>
            <a:r>
              <a:rPr lang="en-US" dirty="0"/>
              <a:t>It can handle different types of variables and complex data structure for multivariate missing data</a:t>
            </a:r>
          </a:p>
          <a:p>
            <a:pPr lvl="1"/>
            <a:r>
              <a:rPr lang="en-US" dirty="0"/>
              <a:t>It can handle complex survey data</a:t>
            </a:r>
          </a:p>
          <a:p>
            <a:pPr lvl="1"/>
            <a:r>
              <a:rPr lang="en-US" dirty="0"/>
              <a:t>The procedure is straightforward and inference is easy by using Rubin’s formula</a:t>
            </a:r>
          </a:p>
          <a:p>
            <a:pPr lvl="1"/>
            <a:r>
              <a:rPr lang="en-US" dirty="0"/>
              <a:t>Software are available: IVEWARE, PROC MI in SAS, MICE in R, STATA</a:t>
            </a:r>
          </a:p>
          <a:p>
            <a:r>
              <a:rPr lang="en-US" dirty="0"/>
              <a:t>Disadvantages:</a:t>
            </a:r>
          </a:p>
          <a:p>
            <a:pPr lvl="1"/>
            <a:r>
              <a:rPr lang="en-US" dirty="0"/>
              <a:t>General conditions for consistency of both point and variance estimation have not been established</a:t>
            </a:r>
          </a:p>
          <a:p>
            <a:pPr lvl="1"/>
            <a:r>
              <a:rPr lang="en-US" dirty="0"/>
              <a:t>Rubin’s variance estimator will be biased under informative sampling or domain estimation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38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Computational examples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Sample size: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=500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Covariate: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Study variables: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Response indicators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𝐵𝑒𝑟𝑛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56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Missing-Data Pattern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proc</a:t>
            </a:r>
            <a:r>
              <a:rPr lang="pl-PL" dirty="0" smtClean="0"/>
              <a:t> </a:t>
            </a:r>
            <a:r>
              <a:rPr lang="pl-PL" b="1" dirty="0"/>
              <a:t>mi</a:t>
            </a:r>
            <a:r>
              <a:rPr lang="pl-PL" dirty="0"/>
              <a:t> nimpute=</a:t>
            </a:r>
            <a:r>
              <a:rPr lang="pl-PL" b="1" dirty="0"/>
              <a:t>0</a:t>
            </a:r>
            <a:r>
              <a:rPr lang="pl-PL" dirty="0"/>
              <a:t> data=dat_mp2 out=out_mi;</a:t>
            </a:r>
          </a:p>
          <a:p>
            <a:pPr marL="0" indent="0">
              <a:buNone/>
            </a:pPr>
            <a:r>
              <a:rPr lang="es-ES" dirty="0" err="1"/>
              <a:t>var</a:t>
            </a:r>
            <a:r>
              <a:rPr lang="es-ES" dirty="0"/>
              <a:t> x y1_m y2_m y3_m y4_m;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7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Missing-Data </a:t>
            </a:r>
            <a:r>
              <a:rPr lang="en-US" dirty="0" smtClean="0"/>
              <a:t>Pattern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1684"/>
            <a:ext cx="7696200" cy="51450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8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Notations</a:t>
            </a:r>
          </a:p>
          <a:p>
            <a:r>
              <a:rPr lang="en-US" dirty="0" smtClean="0"/>
              <a:t>Missing-Data </a:t>
            </a:r>
            <a:r>
              <a:rPr lang="en-US" dirty="0" smtClean="0"/>
              <a:t>Pattern</a:t>
            </a:r>
          </a:p>
          <a:p>
            <a:r>
              <a:rPr lang="en-US" dirty="0" smtClean="0"/>
              <a:t>Approaches</a:t>
            </a:r>
          </a:p>
          <a:p>
            <a:pPr lvl="1"/>
            <a:r>
              <a:rPr lang="en-US" dirty="0" smtClean="0"/>
              <a:t>EM approach</a:t>
            </a:r>
            <a:endParaRPr lang="en-US" dirty="0" smtClean="0"/>
          </a:p>
          <a:p>
            <a:pPr lvl="1"/>
            <a:r>
              <a:rPr lang="en-US" dirty="0" smtClean="0"/>
              <a:t>Sequential multivariate multiple imputation by Chained Equations (SMICE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Computational </a:t>
            </a:r>
            <a:r>
              <a:rPr lang="en-US" dirty="0" smtClean="0"/>
              <a:t>examples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by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proc</a:t>
            </a:r>
            <a:r>
              <a:rPr lang="en-US" dirty="0" smtClean="0"/>
              <a:t> </a:t>
            </a:r>
            <a:r>
              <a:rPr lang="en-US" b="1" dirty="0"/>
              <a:t>mi</a:t>
            </a:r>
            <a:r>
              <a:rPr lang="en-US" dirty="0"/>
              <a:t> data=dat_mp2 seed=</a:t>
            </a:r>
            <a:r>
              <a:rPr lang="en-US" b="1" dirty="0"/>
              <a:t>1518971</a:t>
            </a:r>
            <a:r>
              <a:rPr lang="en-US" dirty="0"/>
              <a:t> simple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0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itprint</a:t>
            </a:r>
            <a:r>
              <a:rPr lang="en-US" dirty="0"/>
              <a:t> </a:t>
            </a:r>
            <a:r>
              <a:rPr lang="en-US" dirty="0" err="1"/>
              <a:t>outem</a:t>
            </a:r>
            <a:r>
              <a:rPr lang="en-US" dirty="0"/>
              <a:t>=</a:t>
            </a:r>
            <a:r>
              <a:rPr lang="en-US" dirty="0" err="1"/>
              <a:t>outem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 y4_m;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7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MLE by </a:t>
            </a:r>
            <a:r>
              <a:rPr lang="en-US" dirty="0" smtClean="0"/>
              <a:t>EM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358374"/>
            <a:ext cx="8372168" cy="474848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52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/*Create new data file with identical study variables*/</a:t>
            </a:r>
          </a:p>
          <a:p>
            <a:pPr marL="0" indent="0">
              <a:buNone/>
            </a:pPr>
            <a:r>
              <a:rPr lang="en-US" b="1" dirty="0"/>
              <a:t>data</a:t>
            </a:r>
            <a:r>
              <a:rPr lang="en-US" dirty="0"/>
              <a:t> dat_mp3;</a:t>
            </a:r>
          </a:p>
          <a:p>
            <a:pPr marL="0" indent="0">
              <a:buNone/>
            </a:pPr>
            <a:r>
              <a:rPr lang="en-US" dirty="0"/>
              <a:t>set dat_mp2;</a:t>
            </a:r>
          </a:p>
          <a:p>
            <a:pPr marL="0" indent="0">
              <a:buNone/>
            </a:pPr>
            <a:r>
              <a:rPr lang="en-US" dirty="0"/>
              <a:t>y1_I=y1_m;</a:t>
            </a:r>
          </a:p>
          <a:p>
            <a:pPr marL="0" indent="0">
              <a:buNone/>
            </a:pPr>
            <a:r>
              <a:rPr lang="en-US" dirty="0"/>
              <a:t>y2_I=y2_m;</a:t>
            </a:r>
          </a:p>
          <a:p>
            <a:pPr marL="0" indent="0">
              <a:buNone/>
            </a:pPr>
            <a:r>
              <a:rPr lang="en-US" dirty="0"/>
              <a:t>y3_I=y3_m;</a:t>
            </a:r>
          </a:p>
          <a:p>
            <a:pPr marL="0" indent="0">
              <a:buNone/>
            </a:pPr>
            <a:r>
              <a:rPr lang="en-US" dirty="0"/>
              <a:t>y4_I=y4_m;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09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SMICE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data=dat_mp3 seed=</a:t>
            </a:r>
            <a:r>
              <a:rPr lang="en-US" b="1" dirty="0"/>
              <a:t>94791</a:t>
            </a:r>
            <a:r>
              <a:rPr lang="en-US" dirty="0"/>
              <a:t>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5</a:t>
            </a:r>
            <a:r>
              <a:rPr lang="en-US" dirty="0"/>
              <a:t> /*round=*/ /*minimum=*/ /*maximum=*/ out=</a:t>
            </a:r>
            <a:r>
              <a:rPr lang="en-US" dirty="0" err="1"/>
              <a:t>out_mi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class y4_I;</a:t>
            </a:r>
          </a:p>
          <a:p>
            <a:pPr marL="0" indent="0">
              <a:buNone/>
            </a:pPr>
            <a:r>
              <a:rPr lang="en-US" dirty="0"/>
              <a:t>/*by;*/</a:t>
            </a:r>
          </a:p>
          <a:p>
            <a:pPr marL="0" indent="0">
              <a:buNone/>
            </a:pPr>
            <a:r>
              <a:rPr lang="es-ES" dirty="0" err="1"/>
              <a:t>fcs</a:t>
            </a:r>
            <a:r>
              <a:rPr lang="es-ES" dirty="0"/>
              <a:t> </a:t>
            </a:r>
            <a:r>
              <a:rPr lang="es-ES" dirty="0" err="1"/>
              <a:t>reg</a:t>
            </a:r>
            <a:r>
              <a:rPr lang="es-ES" dirty="0"/>
              <a:t>(y1_I=x y2_I y3_I y4_I);</a:t>
            </a:r>
          </a:p>
          <a:p>
            <a:pPr marL="0" indent="0">
              <a:buNone/>
            </a:pPr>
            <a:r>
              <a:rPr lang="es-ES" dirty="0" err="1"/>
              <a:t>fcs</a:t>
            </a:r>
            <a:r>
              <a:rPr lang="es-ES" dirty="0"/>
              <a:t> </a:t>
            </a:r>
            <a:r>
              <a:rPr lang="es-ES" dirty="0" err="1"/>
              <a:t>regpredmeanmatch</a:t>
            </a:r>
            <a:r>
              <a:rPr lang="es-ES" dirty="0"/>
              <a:t>(y2_I=x y1_I y3_I y4_I);</a:t>
            </a:r>
          </a:p>
          <a:p>
            <a:pPr marL="0" indent="0">
              <a:buNone/>
            </a:pPr>
            <a:r>
              <a:rPr lang="es-ES" dirty="0" err="1"/>
              <a:t>fcs</a:t>
            </a:r>
            <a:r>
              <a:rPr lang="es-ES" dirty="0"/>
              <a:t> </a:t>
            </a:r>
            <a:r>
              <a:rPr lang="es-ES" dirty="0" err="1"/>
              <a:t>reg</a:t>
            </a:r>
            <a:r>
              <a:rPr lang="es-ES" dirty="0"/>
              <a:t>(y3_I=x y1_I y2_I y4_I);</a:t>
            </a:r>
          </a:p>
          <a:p>
            <a:pPr marL="0" indent="0">
              <a:buNone/>
            </a:pPr>
            <a:r>
              <a:rPr lang="es-ES" dirty="0" err="1"/>
              <a:t>fcs</a:t>
            </a:r>
            <a:r>
              <a:rPr lang="es-ES" dirty="0"/>
              <a:t> </a:t>
            </a:r>
            <a:r>
              <a:rPr lang="es-ES" dirty="0" err="1"/>
              <a:t>logistic</a:t>
            </a:r>
            <a:r>
              <a:rPr lang="es-ES" dirty="0"/>
              <a:t>(y4_I=x y1_I y2_I y3_I);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x y1_I y2_I y3_I y4_I;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46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SMICE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216" y="1401458"/>
            <a:ext cx="9036816" cy="481638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83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(GLM)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genmod</a:t>
            </a:r>
            <a:r>
              <a:rPr lang="en-US" dirty="0"/>
              <a:t> data=</a:t>
            </a:r>
            <a:r>
              <a:rPr lang="en-US" dirty="0" err="1"/>
              <a:t>out_mi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 </a:t>
            </a:r>
            <a:r>
              <a:rPr lang="es-ES" dirty="0" err="1"/>
              <a:t>model</a:t>
            </a:r>
            <a:r>
              <a:rPr lang="es-ES" dirty="0"/>
              <a:t> y3_I= x y1_I y2_I/</a:t>
            </a:r>
            <a:r>
              <a:rPr lang="es-ES" dirty="0" err="1"/>
              <a:t>covb</a:t>
            </a:r>
            <a:r>
              <a:rPr lang="es-ES" dirty="0"/>
              <a:t>;</a:t>
            </a:r>
          </a:p>
          <a:p>
            <a:pPr marL="0" indent="0">
              <a:buNone/>
            </a:pPr>
            <a:r>
              <a:rPr lang="en-US" dirty="0"/>
              <a:t>       by _Imputation_;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err="1"/>
              <a:t>ods</a:t>
            </a:r>
            <a:r>
              <a:rPr lang="en-US" dirty="0"/>
              <a:t> output </a:t>
            </a:r>
            <a:r>
              <a:rPr lang="en-US" dirty="0" err="1"/>
              <a:t>ParameterEstimates</a:t>
            </a:r>
            <a:r>
              <a:rPr lang="en-US" dirty="0"/>
              <a:t>=</a:t>
            </a:r>
            <a:r>
              <a:rPr lang="en-US" dirty="0" err="1"/>
              <a:t>gmparms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</a:t>
            </a:r>
            <a:r>
              <a:rPr lang="en-US" dirty="0" err="1"/>
              <a:t>parms</a:t>
            </a:r>
            <a:r>
              <a:rPr lang="en-US" dirty="0"/>
              <a:t>=</a:t>
            </a:r>
            <a:r>
              <a:rPr lang="en-US" dirty="0" err="1"/>
              <a:t>gmparms</a:t>
            </a:r>
            <a:r>
              <a:rPr lang="en-US" dirty="0"/>
              <a:t>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gmcovb</a:t>
            </a:r>
            <a:r>
              <a:rPr lang="en-US" dirty="0"/>
              <a:t> </a:t>
            </a:r>
            <a:r>
              <a:rPr lang="en-US" dirty="0" err="1"/>
              <a:t>parminfo</a:t>
            </a:r>
            <a:r>
              <a:rPr lang="en-US" dirty="0"/>
              <a:t>=</a:t>
            </a:r>
            <a:r>
              <a:rPr lang="en-US" dirty="0" err="1"/>
              <a:t>gmpinfo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modeleffects</a:t>
            </a:r>
            <a:r>
              <a:rPr lang="es-ES" dirty="0"/>
              <a:t> </a:t>
            </a:r>
            <a:r>
              <a:rPr lang="es-ES" dirty="0" err="1"/>
              <a:t>Intercept</a:t>
            </a:r>
            <a:r>
              <a:rPr lang="es-ES" dirty="0"/>
              <a:t> x y1_I y2_I;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279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Inference (GLM</a:t>
            </a:r>
            <a:r>
              <a:rPr lang="en-US" dirty="0" smtClean="0"/>
              <a:t>)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5" y="1371600"/>
            <a:ext cx="8854891" cy="44968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0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(Logistic)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logistic</a:t>
            </a:r>
            <a:r>
              <a:rPr lang="en-US" dirty="0"/>
              <a:t> data=</a:t>
            </a:r>
            <a:r>
              <a:rPr lang="en-US" dirty="0" err="1"/>
              <a:t>out_mi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class y4_I;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model</a:t>
            </a:r>
            <a:r>
              <a:rPr lang="es-ES" dirty="0"/>
              <a:t> y4_I= x y1_I y2_I y3_I/ </a:t>
            </a:r>
            <a:r>
              <a:rPr lang="es-ES" dirty="0" err="1"/>
              <a:t>covb</a:t>
            </a:r>
            <a:r>
              <a:rPr lang="es-ES" dirty="0"/>
              <a:t>;</a:t>
            </a:r>
          </a:p>
          <a:p>
            <a:pPr marL="0" indent="0">
              <a:buNone/>
            </a:pPr>
            <a:r>
              <a:rPr lang="en-US" dirty="0"/>
              <a:t>      by _Imputation_;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ods</a:t>
            </a:r>
            <a:r>
              <a:rPr lang="en-US" dirty="0"/>
              <a:t> output </a:t>
            </a:r>
            <a:r>
              <a:rPr lang="en-US" dirty="0" err="1"/>
              <a:t>ParameterEstimates</a:t>
            </a:r>
            <a:r>
              <a:rPr lang="en-US" dirty="0"/>
              <a:t>=</a:t>
            </a:r>
            <a:r>
              <a:rPr lang="en-US" dirty="0" err="1"/>
              <a:t>lgsparms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</a:t>
            </a:r>
            <a:r>
              <a:rPr lang="en-US" dirty="0" err="1"/>
              <a:t>CovB</a:t>
            </a:r>
            <a:r>
              <a:rPr lang="en-US" dirty="0"/>
              <a:t>=</a:t>
            </a:r>
            <a:r>
              <a:rPr lang="en-US" dirty="0" err="1"/>
              <a:t>lgscovb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</a:t>
            </a:r>
            <a:r>
              <a:rPr lang="en-US" dirty="0" err="1"/>
              <a:t>parms</a:t>
            </a:r>
            <a:r>
              <a:rPr lang="en-US" dirty="0"/>
              <a:t>=</a:t>
            </a:r>
            <a:r>
              <a:rPr lang="en-US" dirty="0" err="1"/>
              <a:t>lgsparms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</a:t>
            </a:r>
            <a:r>
              <a:rPr lang="en-US" dirty="0" err="1"/>
              <a:t>covb</a:t>
            </a:r>
            <a:r>
              <a:rPr lang="en-US" dirty="0"/>
              <a:t>(</a:t>
            </a:r>
            <a:r>
              <a:rPr lang="en-US" dirty="0" err="1"/>
              <a:t>effectvar</a:t>
            </a:r>
            <a:r>
              <a:rPr lang="en-US" dirty="0"/>
              <a:t>=stacking)=</a:t>
            </a:r>
            <a:r>
              <a:rPr lang="en-US" dirty="0" err="1"/>
              <a:t>lgscovb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modeleffects</a:t>
            </a:r>
            <a:r>
              <a:rPr lang="es-ES" dirty="0"/>
              <a:t> </a:t>
            </a:r>
            <a:r>
              <a:rPr lang="es-ES" dirty="0" err="1"/>
              <a:t>Intercept</a:t>
            </a:r>
            <a:r>
              <a:rPr lang="es-ES" dirty="0"/>
              <a:t> x y1_I y2_I y3_I;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998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Inference (Logistic</a:t>
            </a:r>
            <a:r>
              <a:rPr lang="en-US" dirty="0" smtClean="0"/>
              <a:t>) (2)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66" y="1352238"/>
            <a:ext cx="8136834" cy="467818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5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PROC 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proc</a:t>
            </a:r>
            <a:r>
              <a:rPr lang="en-US" dirty="0"/>
              <a:t> mi &lt;options&gt;;</a:t>
            </a:r>
          </a:p>
          <a:p>
            <a:pPr marL="0" indent="0">
              <a:buNone/>
            </a:pPr>
            <a:r>
              <a:rPr lang="en-US" dirty="0"/>
              <a:t>by variables;</a:t>
            </a:r>
          </a:p>
          <a:p>
            <a:pPr marL="0" indent="0">
              <a:buNone/>
            </a:pPr>
            <a:r>
              <a:rPr lang="en-US" dirty="0"/>
              <a:t>class variables;/*for categorical variables*/</a:t>
            </a:r>
          </a:p>
          <a:p>
            <a:pPr marL="0" indent="0">
              <a:buNone/>
            </a:pPr>
            <a:r>
              <a:rPr lang="en-US" dirty="0"/>
              <a:t>EM &lt;options&gt;; /*EM approach*/</a:t>
            </a:r>
          </a:p>
          <a:p>
            <a:pPr marL="0" indent="0">
              <a:buNone/>
            </a:pPr>
            <a:r>
              <a:rPr lang="en-US" dirty="0"/>
              <a:t>FREQ variable; /*# of representation*/</a:t>
            </a:r>
          </a:p>
          <a:p>
            <a:pPr marL="0" indent="0">
              <a:buNone/>
            </a:pPr>
            <a:r>
              <a:rPr lang="en-US" dirty="0"/>
              <a:t>MCMC &lt;options&gt;; /*MCMC approach*/</a:t>
            </a:r>
          </a:p>
          <a:p>
            <a:pPr marL="0" indent="0">
              <a:buNone/>
            </a:pPr>
            <a:r>
              <a:rPr lang="en-US" dirty="0"/>
              <a:t>MONOTONE &lt;options&gt;; /*Approach for MONOTONE </a:t>
            </a:r>
            <a:r>
              <a:rPr lang="en-US" dirty="0" err="1"/>
              <a:t>missingness</a:t>
            </a:r>
            <a:r>
              <a:rPr lang="en-US" dirty="0"/>
              <a:t>*/</a:t>
            </a:r>
          </a:p>
          <a:p>
            <a:pPr marL="0" indent="0">
              <a:buNone/>
            </a:pPr>
            <a:r>
              <a:rPr lang="en-US" dirty="0"/>
              <a:t>FCS &lt;options&gt;; /*SMICE*/</a:t>
            </a:r>
          </a:p>
          <a:p>
            <a:pPr marL="0" indent="0">
              <a:buNone/>
            </a:pPr>
            <a:r>
              <a:rPr lang="en-US" dirty="0"/>
              <a:t>TRANSFORM log(X); /*Transform variables before imputation*/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variables; /*variables involved in imputation procedure*/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information can be found at SAS manual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8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Multivariate </a:t>
            </a:r>
            <a:r>
              <a:rPr lang="en-US" dirty="0" err="1" smtClean="0"/>
              <a:t>missingness</a:t>
            </a:r>
            <a:r>
              <a:rPr lang="en-US" dirty="0" smtClean="0"/>
              <a:t>: multiple study variables which are subject to </a:t>
            </a:r>
            <a:r>
              <a:rPr lang="en-US" dirty="0" err="1" smtClean="0"/>
              <a:t>missingness</a:t>
            </a:r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Survey questionnaires (Age, Gender, Race, Education, Income and so on)</a:t>
            </a:r>
          </a:p>
          <a:p>
            <a:pPr lvl="1"/>
            <a:r>
              <a:rPr lang="en-US" dirty="0" smtClean="0"/>
              <a:t>Longitudinal study (Measurements at time points 1, 2, 3…)</a:t>
            </a:r>
          </a:p>
          <a:p>
            <a:pPr lvl="1"/>
            <a:r>
              <a:rPr lang="en-US" dirty="0" smtClean="0"/>
              <a:t>File Matching (File one has ID and income, File two has ID and blood pressure)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618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PROC SURVEYIMPUTE: it was developed recently by SAS for handling complex survey data with missing values with fractional </a:t>
            </a:r>
            <a:r>
              <a:rPr lang="en-US" dirty="0" err="1" smtClean="0"/>
              <a:t>hotdeck</a:t>
            </a:r>
            <a:r>
              <a:rPr lang="en-US" dirty="0" smtClean="0"/>
              <a:t> imputation method (Kim and Fuller 2004; Fuller 2009; Kim and Shao 2014)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support.sas.com/documentation/onlinedoc/stat/141/surveyimpute.pdf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 package ‘mice’ </a:t>
            </a:r>
            <a:r>
              <a:rPr lang="en-US" dirty="0"/>
              <a:t>used SMICE: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cran.r-project.org/web/packages/mice/mice.pdf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92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Fuller, W. A. (2009). </a:t>
            </a:r>
            <a:r>
              <a:rPr lang="en-US" i="1" dirty="0" smtClean="0"/>
              <a:t>Sampling Statistics</a:t>
            </a:r>
            <a:r>
              <a:rPr lang="en-US" dirty="0" smtClean="0"/>
              <a:t>. Hoboken, NJ: John Wiley &amp; Sons.</a:t>
            </a:r>
          </a:p>
          <a:p>
            <a:r>
              <a:rPr lang="en-US" dirty="0" smtClean="0"/>
              <a:t>J</a:t>
            </a:r>
            <a:r>
              <a:rPr lang="en-US" dirty="0"/>
              <a:t>. </a:t>
            </a:r>
            <a:r>
              <a:rPr lang="en-US" dirty="0" err="1"/>
              <a:t>Im</a:t>
            </a:r>
            <a:r>
              <a:rPr lang="en-US" dirty="0"/>
              <a:t>, I.H. Cho, and J.K. </a:t>
            </a:r>
            <a:r>
              <a:rPr lang="en-US" dirty="0" smtClean="0"/>
              <a:t>Kim (2017). Fractional </a:t>
            </a:r>
            <a:r>
              <a:rPr lang="en-US" dirty="0"/>
              <a:t>hot deck imputation for multivariate missing data with R package </a:t>
            </a:r>
            <a:r>
              <a:rPr lang="en-US" dirty="0" smtClean="0"/>
              <a:t>FHDI, </a:t>
            </a:r>
            <a:r>
              <a:rPr lang="en-US" dirty="0"/>
              <a:t>submitted to </a:t>
            </a:r>
            <a:r>
              <a:rPr lang="en-US" i="1" dirty="0"/>
              <a:t>Journal of Statistical Software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Kim, J. K. and Fuller, W. A. (2004). Fractional hot deck imputation. </a:t>
            </a:r>
            <a:r>
              <a:rPr lang="en-US" i="1" dirty="0" err="1" smtClean="0"/>
              <a:t>Biometrika</a:t>
            </a:r>
            <a:r>
              <a:rPr lang="en-US" dirty="0" smtClean="0"/>
              <a:t>, 91, 559-578.</a:t>
            </a:r>
          </a:p>
          <a:p>
            <a:r>
              <a:rPr lang="en-US" dirty="0" smtClean="0"/>
              <a:t>Kim, J. K. and Shao, J. (2014). </a:t>
            </a:r>
            <a:r>
              <a:rPr lang="en-US" i="1" dirty="0" smtClean="0"/>
              <a:t>Statistical Methods for Handling Incomplete Data</a:t>
            </a:r>
            <a:r>
              <a:rPr lang="en-US" dirty="0" smtClean="0"/>
              <a:t>. Boca Raton, FL: CRC Press.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550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Piesse</a:t>
            </a:r>
            <a:r>
              <a:rPr lang="en-US" dirty="0"/>
              <a:t>, A., </a:t>
            </a:r>
            <a:r>
              <a:rPr lang="en-US" dirty="0" err="1"/>
              <a:t>Judkins</a:t>
            </a:r>
            <a:r>
              <a:rPr lang="en-US" dirty="0"/>
              <a:t>, D., and Fan, Z. (2005). Item imputation made easy. Proceedings of the Section on Survey Research Methods of the American Statistical Association, 3476-3479. </a:t>
            </a:r>
          </a:p>
          <a:p>
            <a:r>
              <a:rPr lang="en-US" dirty="0"/>
              <a:t> T. E. Raghunathan, J. M. </a:t>
            </a:r>
            <a:r>
              <a:rPr lang="en-US" dirty="0" err="1"/>
              <a:t>Lepkowski</a:t>
            </a:r>
            <a:r>
              <a:rPr lang="en-US" dirty="0"/>
              <a:t>, J. </a:t>
            </a:r>
            <a:r>
              <a:rPr lang="en-US" dirty="0" err="1"/>
              <a:t>VanHoewyk</a:t>
            </a:r>
            <a:r>
              <a:rPr lang="en-US" dirty="0"/>
              <a:t>, and P. </a:t>
            </a:r>
            <a:r>
              <a:rPr lang="en-US" dirty="0" err="1"/>
              <a:t>Solenberger</a:t>
            </a:r>
            <a:r>
              <a:rPr lang="en-US" dirty="0"/>
              <a:t> (2001). A multivariate technique for multiply imputing missing values using a sequence of regression models. </a:t>
            </a:r>
            <a:r>
              <a:rPr lang="en-US" i="1" dirty="0"/>
              <a:t>Survey Methodology</a:t>
            </a:r>
            <a:r>
              <a:rPr lang="en-US" dirty="0"/>
              <a:t>, 27:85–95.</a:t>
            </a:r>
          </a:p>
          <a:p>
            <a:r>
              <a:rPr lang="en-US" dirty="0"/>
              <a:t>J. Zhu and T. E. Raghunathan (2015). Convergence properties of a sequential regression multiple imputation algorithm. </a:t>
            </a:r>
            <a:r>
              <a:rPr lang="en-US" i="1" dirty="0"/>
              <a:t>JASA</a:t>
            </a:r>
            <a:r>
              <a:rPr lang="en-US" dirty="0"/>
              <a:t>, 110, 1112-1124.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5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Information Maximum Likelihood (FIML) by using EM algorithm </a:t>
            </a:r>
          </a:p>
          <a:p>
            <a:r>
              <a:rPr lang="en-US" dirty="0" smtClean="0"/>
              <a:t>Sequential imputation</a:t>
            </a:r>
          </a:p>
          <a:p>
            <a:pPr lvl="1"/>
            <a:r>
              <a:rPr lang="en-US" dirty="0" smtClean="0"/>
              <a:t>Frequentist imputation</a:t>
            </a:r>
          </a:p>
          <a:p>
            <a:pPr lvl="1"/>
            <a:r>
              <a:rPr lang="en-US" dirty="0" smtClean="0"/>
              <a:t>Bayesian imputation (SMICE)</a:t>
            </a:r>
          </a:p>
          <a:p>
            <a:r>
              <a:rPr lang="en-US" dirty="0" smtClean="0"/>
              <a:t>Fractional hot deck imputation (</a:t>
            </a:r>
            <a:r>
              <a:rPr lang="en-US" dirty="0" err="1" smtClean="0"/>
              <a:t>Im</a:t>
            </a:r>
            <a:r>
              <a:rPr lang="en-US" dirty="0" smtClean="0"/>
              <a:t>, Cho and Kim, 2017)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38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SMICE:</a:t>
            </a:r>
          </a:p>
          <a:p>
            <a:pPr lvl="1"/>
            <a:r>
              <a:rPr lang="en-US" dirty="0" smtClean="0"/>
              <a:t>PROC MI in SAS (Also includes EM algorithm)</a:t>
            </a:r>
          </a:p>
          <a:p>
            <a:pPr lvl="1"/>
            <a:r>
              <a:rPr lang="en-US" dirty="0" smtClean="0"/>
              <a:t>R package ‘mice’</a:t>
            </a:r>
          </a:p>
          <a:p>
            <a:pPr lvl="1"/>
            <a:r>
              <a:rPr lang="en-US" dirty="0" smtClean="0"/>
              <a:t>IVEWARE developed by University of Michigan</a:t>
            </a:r>
          </a:p>
          <a:p>
            <a:r>
              <a:rPr lang="en-US" dirty="0" smtClean="0"/>
              <a:t>FI:</a:t>
            </a:r>
          </a:p>
          <a:p>
            <a:pPr lvl="1"/>
            <a:r>
              <a:rPr lang="en-US" dirty="0" smtClean="0"/>
              <a:t>PROC SURVEYIMPUTE in SAS</a:t>
            </a:r>
          </a:p>
          <a:p>
            <a:pPr lvl="1"/>
            <a:r>
              <a:rPr lang="en-US" dirty="0" smtClean="0"/>
              <a:t>R package ‘FHDI’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30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: study variables which are subject to </a:t>
                </a:r>
                <a:r>
                  <a:rPr lang="en-US" dirty="0" err="1" smtClean="0"/>
                  <a:t>missingness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: covariates which are observed in the whole sample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: response indicators (0/1) for all study variables 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2,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dirty="0"/>
                  <a:t>: joint conditional data density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2" r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Missing-Data Pattern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Definition: missing scenarios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. Theoretically, we have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 smtClean="0"/>
                  <a:t> different scenarios</a:t>
                </a:r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there are four scenarios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are both observed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is observed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is missing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:r>
                  <a:rPr lang="en-US" dirty="0" smtClean="0"/>
                  <a:t>missing </a:t>
                </a:r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is observed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are both </a:t>
                </a:r>
                <a:r>
                  <a:rPr lang="en-US" dirty="0" smtClean="0"/>
                  <a:t>missing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578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Missing-Data </a:t>
            </a:r>
            <a:r>
              <a:rPr lang="en-US" dirty="0" smtClean="0"/>
              <a:t>Pattern (2)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6858000" cy="500421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14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data=dat_mp2 seed=</a:t>
            </a:r>
            <a:r>
              <a:rPr lang="en-US" b="1" dirty="0"/>
              <a:t>1518971</a:t>
            </a:r>
            <a:r>
              <a:rPr lang="en-US" dirty="0"/>
              <a:t> simple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0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itprint</a:t>
            </a:r>
            <a:r>
              <a:rPr lang="en-US" dirty="0"/>
              <a:t> </a:t>
            </a:r>
            <a:r>
              <a:rPr lang="en-US" dirty="0" err="1"/>
              <a:t>outem</a:t>
            </a:r>
            <a:r>
              <a:rPr lang="en-US" dirty="0"/>
              <a:t>=</a:t>
            </a:r>
            <a:r>
              <a:rPr lang="en-US" dirty="0" err="1"/>
              <a:t>outem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s-ES" dirty="0"/>
              <a:t>      </a:t>
            </a:r>
            <a:r>
              <a:rPr lang="es-ES" dirty="0" err="1"/>
              <a:t>var</a:t>
            </a:r>
            <a:r>
              <a:rPr lang="es-ES" dirty="0"/>
              <a:t> x y1_m y2_m y3_m y4_m;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 smtClean="0"/>
              <a:t>;</a:t>
            </a:r>
          </a:p>
          <a:p>
            <a:r>
              <a:rPr lang="en-US" dirty="0" smtClean="0"/>
              <a:t>EM option only produces estimated parameters and it assumes multivariable normal distribution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123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37487</TotalTime>
  <Words>1261</Words>
  <Application>Microsoft Office PowerPoint</Application>
  <PresentationFormat>On-screen Show (4:3)</PresentationFormat>
  <Paragraphs>269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Cambria Math</vt:lpstr>
      <vt:lpstr>Office Theme</vt:lpstr>
      <vt:lpstr>Session 4: Multivariate missing data problems</vt:lpstr>
      <vt:lpstr>Outline</vt:lpstr>
      <vt:lpstr>Introduction</vt:lpstr>
      <vt:lpstr>Approaches</vt:lpstr>
      <vt:lpstr>Software</vt:lpstr>
      <vt:lpstr>Notations</vt:lpstr>
      <vt:lpstr>Missing-Data Pattern </vt:lpstr>
      <vt:lpstr>Missing-Data Pattern (2) </vt:lpstr>
      <vt:lpstr>EM approach</vt:lpstr>
      <vt:lpstr>MCMC</vt:lpstr>
      <vt:lpstr>Monotone</vt:lpstr>
      <vt:lpstr>FCS</vt:lpstr>
      <vt:lpstr>Imputation methods</vt:lpstr>
      <vt:lpstr>SMICE</vt:lpstr>
      <vt:lpstr>Procedure</vt:lpstr>
      <vt:lpstr>Comments</vt:lpstr>
      <vt:lpstr>Computational examples</vt:lpstr>
      <vt:lpstr>Missing-Data Pattern</vt:lpstr>
      <vt:lpstr>Missing-Data Pattern (2)</vt:lpstr>
      <vt:lpstr>MLE by EM</vt:lpstr>
      <vt:lpstr>MLE by EM (2)</vt:lpstr>
      <vt:lpstr>SMICE</vt:lpstr>
      <vt:lpstr>SMICE (2)</vt:lpstr>
      <vt:lpstr>SMICE (3)</vt:lpstr>
      <vt:lpstr>Inference (GLM)</vt:lpstr>
      <vt:lpstr>Inference (GLM) (2)</vt:lpstr>
      <vt:lpstr>Inference (Logistic)</vt:lpstr>
      <vt:lpstr>Inference (Logistic) (2)</vt:lpstr>
      <vt:lpstr>More on PROC MI</vt:lpstr>
      <vt:lpstr>Other procedures</vt:lpstr>
      <vt:lpstr>References</vt:lpstr>
      <vt:lpstr>References (2)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Bratzler, Dale W (HSC)</dc:creator>
  <cp:lastModifiedBy>Chen, Sixia   (HSC)</cp:lastModifiedBy>
  <cp:revision>492</cp:revision>
  <dcterms:created xsi:type="dcterms:W3CDTF">2011-07-15T15:09:17Z</dcterms:created>
  <dcterms:modified xsi:type="dcterms:W3CDTF">2017-06-09T13:35:47Z</dcterms:modified>
</cp:coreProperties>
</file>