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9"/>
  </p:notesMasterIdLst>
  <p:sldIdLst>
    <p:sldId id="256" r:id="rId2"/>
    <p:sldId id="257" r:id="rId3"/>
    <p:sldId id="509" r:id="rId4"/>
    <p:sldId id="510" r:id="rId5"/>
    <p:sldId id="511" r:id="rId6"/>
    <p:sldId id="512" r:id="rId7"/>
    <p:sldId id="513" r:id="rId8"/>
    <p:sldId id="514" r:id="rId9"/>
    <p:sldId id="515" r:id="rId10"/>
    <p:sldId id="516" r:id="rId11"/>
    <p:sldId id="517" r:id="rId12"/>
    <p:sldId id="519" r:id="rId13"/>
    <p:sldId id="518" r:id="rId14"/>
    <p:sldId id="520" r:id="rId15"/>
    <p:sldId id="521" r:id="rId16"/>
    <p:sldId id="522" r:id="rId17"/>
    <p:sldId id="523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2D6B5"/>
    <a:srgbClr val="A3263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480" autoAdjust="0"/>
    <p:restoredTop sz="94660"/>
  </p:normalViewPr>
  <p:slideViewPr>
    <p:cSldViewPr showGuides="1">
      <p:cViewPr varScale="1">
        <p:scale>
          <a:sx n="102" d="100"/>
          <a:sy n="102" d="100"/>
        </p:scale>
        <p:origin x="384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7C788E3-9E09-47FB-B418-DB4418B6DD1F}" type="datetimeFigureOut">
              <a:rPr lang="en-US" smtClean="0"/>
              <a:t>6/19/2017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671939E-A935-4B64-A6E7-69D262BE62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23693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0070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3942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0885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83297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93909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74233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77406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76055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3588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jpe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635FA5-4BD8-4F0F-BEDD-72EDF8E5446F}" type="slidenum">
              <a:rPr lang="en-US" smtClean="0"/>
              <a:t>‹#›</a:t>
            </a:fld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 userDrawn="1"/>
        </p:nvPicPr>
        <p:blipFill>
          <a:blip r:embed="rId1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5250" y="6236056"/>
            <a:ext cx="1885950" cy="6219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377418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1"/>
            <a:ext cx="7772400" cy="2076450"/>
          </a:xfrm>
        </p:spPr>
        <p:txBody>
          <a:bodyPr/>
          <a:lstStyle/>
          <a:p>
            <a:r>
              <a:rPr lang="en-US" dirty="0" smtClean="0"/>
              <a:t>Session </a:t>
            </a:r>
            <a:r>
              <a:rPr lang="en-US" dirty="0" smtClean="0"/>
              <a:t>6: Applications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00451"/>
            <a:ext cx="6400800" cy="2647949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Sixia Chen, PhD</a:t>
            </a:r>
          </a:p>
          <a:p>
            <a:r>
              <a:rPr lang="en-US" sz="2600" dirty="0" smtClean="0">
                <a:solidFill>
                  <a:schemeClr val="tx1"/>
                </a:solidFill>
              </a:rPr>
              <a:t>Department of Biostatistics and Epidemiology</a:t>
            </a:r>
          </a:p>
          <a:p>
            <a:r>
              <a:rPr lang="en-US" sz="2600" dirty="0" smtClean="0">
                <a:solidFill>
                  <a:schemeClr val="tx1"/>
                </a:solidFill>
              </a:rPr>
              <a:t>College of Public Health, OUHSC</a:t>
            </a:r>
          </a:p>
          <a:p>
            <a:r>
              <a:rPr lang="en-US" sz="2600" dirty="0" smtClean="0">
                <a:solidFill>
                  <a:schemeClr val="tx1"/>
                </a:solidFill>
              </a:rPr>
              <a:t>6/23/2017</a:t>
            </a:r>
            <a:endParaRPr lang="en-US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58842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 </a:t>
            </a:r>
            <a:r>
              <a:rPr lang="en-US" dirty="0" smtClean="0"/>
              <a:t>(8) (Study variables)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Ever smoked tobacco in a hookah, even one or two </a:t>
            </a:r>
            <a:r>
              <a:rPr lang="en-US" dirty="0" smtClean="0"/>
              <a:t>puffs (</a:t>
            </a:r>
            <a:r>
              <a:rPr lang="en-US" dirty="0" err="1" smtClean="0"/>
              <a:t>smk_hookah</a:t>
            </a:r>
            <a:r>
              <a:rPr lang="en-US" dirty="0" smtClean="0"/>
              <a:t>) (1=Yes, 2=No)</a:t>
            </a:r>
          </a:p>
          <a:p>
            <a:r>
              <a:rPr lang="en-US" dirty="0"/>
              <a:t>Ever smoked a traditional cigar, even one or two </a:t>
            </a:r>
            <a:r>
              <a:rPr lang="en-US" dirty="0" smtClean="0"/>
              <a:t>puffs (cigar) </a:t>
            </a:r>
            <a:r>
              <a:rPr lang="en-US" dirty="0"/>
              <a:t>(1=Yes, 2=No)</a:t>
            </a:r>
          </a:p>
          <a:p>
            <a:r>
              <a:rPr lang="en-US" dirty="0"/>
              <a:t>Now smoke </a:t>
            </a:r>
            <a:r>
              <a:rPr lang="en-US" dirty="0" smtClean="0"/>
              <a:t>cigarettes (</a:t>
            </a:r>
            <a:r>
              <a:rPr lang="en-US" dirty="0" err="1" smtClean="0"/>
              <a:t>smk_now</a:t>
            </a:r>
            <a:r>
              <a:rPr lang="en-US" dirty="0" smtClean="0"/>
              <a:t>) </a:t>
            </a:r>
            <a:r>
              <a:rPr lang="en-US" dirty="0"/>
              <a:t>(1 = Every day, 2 = Some days, 3 = Not at all)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0811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 (9) (missing rates)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Sex, Age, Race, Education, Employment, Blood pressure, Health status, Diabetes, Asthma, Emphysema, Cancer, Mental Health, Insurance, Opinion, Census region: &lt;1%</a:t>
            </a:r>
          </a:p>
          <a:p>
            <a:r>
              <a:rPr lang="en-US" dirty="0" smtClean="0"/>
              <a:t>Household income: 9.8%</a:t>
            </a:r>
          </a:p>
          <a:p>
            <a:r>
              <a:rPr lang="en-US" dirty="0" smtClean="0"/>
              <a:t>Quit effort: 55.7%</a:t>
            </a:r>
          </a:p>
          <a:p>
            <a:r>
              <a:rPr lang="en-US" dirty="0" err="1" smtClean="0"/>
              <a:t>smk_hookah</a:t>
            </a:r>
            <a:r>
              <a:rPr lang="en-US" dirty="0" smtClean="0"/>
              <a:t>: 21.1%</a:t>
            </a:r>
          </a:p>
          <a:p>
            <a:r>
              <a:rPr lang="en-US" dirty="0" smtClean="0"/>
              <a:t>Cigar: 42.9%</a:t>
            </a:r>
          </a:p>
          <a:p>
            <a:r>
              <a:rPr lang="en-US" dirty="0" err="1" smtClean="0"/>
              <a:t>Smk_now</a:t>
            </a:r>
            <a:r>
              <a:rPr lang="en-US" dirty="0" smtClean="0"/>
              <a:t>: 22.1%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04510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 </a:t>
            </a:r>
            <a:r>
              <a:rPr lang="en-US" dirty="0" smtClean="0"/>
              <a:t>(10) (Parameters)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Aim1: Population frequencies of Income, quit effort, </a:t>
            </a:r>
            <a:r>
              <a:rPr lang="en-US" dirty="0" err="1" smtClean="0"/>
              <a:t>smk_hookah</a:t>
            </a:r>
            <a:r>
              <a:rPr lang="en-US" dirty="0" smtClean="0"/>
              <a:t>, Cigar and </a:t>
            </a:r>
            <a:r>
              <a:rPr lang="en-US" dirty="0" err="1" smtClean="0"/>
              <a:t>Smk_now</a:t>
            </a:r>
            <a:endParaRPr lang="en-US" dirty="0" smtClean="0"/>
          </a:p>
          <a:p>
            <a:r>
              <a:rPr lang="en-US" dirty="0" smtClean="0"/>
              <a:t>Aim2: Association between current smoking status with other variables</a:t>
            </a:r>
          </a:p>
          <a:p>
            <a:r>
              <a:rPr lang="en-US" dirty="0" smtClean="0"/>
              <a:t>Aim3: Percent of changes from Smoking to Non-smoking and association with other </a:t>
            </a:r>
            <a:r>
              <a:rPr lang="en-US" dirty="0" err="1" smtClean="0"/>
              <a:t>covaraites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49225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Approaches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 covariates which have small missing rate: </a:t>
            </a:r>
            <a:r>
              <a:rPr lang="en-US" dirty="0" err="1" smtClean="0"/>
              <a:t>Hotdeck</a:t>
            </a:r>
            <a:r>
              <a:rPr lang="en-US" dirty="0" smtClean="0"/>
              <a:t> imputation </a:t>
            </a:r>
          </a:p>
          <a:p>
            <a:r>
              <a:rPr lang="en-US" dirty="0" smtClean="0"/>
              <a:t>For </a:t>
            </a:r>
            <a:r>
              <a:rPr lang="en-US" dirty="0"/>
              <a:t>Household </a:t>
            </a:r>
            <a:r>
              <a:rPr lang="en-US" dirty="0" smtClean="0"/>
              <a:t>income, </a:t>
            </a:r>
            <a:r>
              <a:rPr lang="en-US" dirty="0"/>
              <a:t>Quit </a:t>
            </a:r>
            <a:r>
              <a:rPr lang="en-US" dirty="0" smtClean="0"/>
              <a:t>effort and three study variables: perform sequential imputation methods 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4186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Approaches (High missing rate variables)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(Step1). Choose significant variables by running binary models</a:t>
            </a:r>
          </a:p>
          <a:p>
            <a:r>
              <a:rPr lang="en-US" dirty="0" smtClean="0"/>
              <a:t>(Step2). Keep significant variables in Step1 and perform stepwise model selection</a:t>
            </a:r>
          </a:p>
          <a:p>
            <a:r>
              <a:rPr lang="en-US" dirty="0" smtClean="0"/>
              <a:t>(Step3). Perform sequential multiple imputation by using other covariates and the imputation order is from the low missing rate variables to high missing rate variables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205493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SAS code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See SAS file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883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See results file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029521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Discussions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Statistical analysis with missing data is challenging problem</a:t>
            </a:r>
          </a:p>
          <a:p>
            <a:r>
              <a:rPr lang="en-US" dirty="0" smtClean="0"/>
              <a:t>Power covariates are most important </a:t>
            </a:r>
          </a:p>
          <a:p>
            <a:pPr lvl="1"/>
            <a:r>
              <a:rPr lang="en-US" dirty="0" smtClean="0"/>
              <a:t>Correlated with study variables</a:t>
            </a:r>
          </a:p>
          <a:p>
            <a:pPr lvl="1"/>
            <a:r>
              <a:rPr lang="en-US" dirty="0" smtClean="0"/>
              <a:t>Correlated with response indicators</a:t>
            </a:r>
          </a:p>
          <a:p>
            <a:r>
              <a:rPr lang="en-US" dirty="0" smtClean="0"/>
              <a:t>Model fitting and diagnostics</a:t>
            </a:r>
          </a:p>
          <a:p>
            <a:pPr lvl="1"/>
            <a:r>
              <a:rPr lang="en-US" dirty="0" smtClean="0"/>
              <a:t>Imputation model</a:t>
            </a:r>
          </a:p>
          <a:p>
            <a:pPr lvl="1"/>
            <a:r>
              <a:rPr lang="en-US" dirty="0" smtClean="0"/>
              <a:t>Nonresponse model</a:t>
            </a:r>
          </a:p>
          <a:p>
            <a:r>
              <a:rPr lang="en-US" dirty="0" smtClean="0"/>
              <a:t>Sequential multiple imputation is promising and can handle complex </a:t>
            </a:r>
            <a:r>
              <a:rPr lang="en-US" dirty="0" err="1" smtClean="0"/>
              <a:t>missingness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27542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143000"/>
          </a:xfrm>
        </p:spPr>
        <p:txBody>
          <a:bodyPr>
            <a:normAutofit/>
          </a:bodyPr>
          <a:lstStyle/>
          <a:p>
            <a:r>
              <a:rPr lang="en-US" dirty="0"/>
              <a:t>Outline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7"/>
            <a:ext cx="8229600" cy="4525963"/>
          </a:xfrm>
        </p:spPr>
        <p:txBody>
          <a:bodyPr>
            <a:normAutofit/>
          </a:bodyPr>
          <a:lstStyle/>
          <a:p>
            <a:r>
              <a:rPr lang="en-US" dirty="0" smtClean="0"/>
              <a:t>Introduction</a:t>
            </a:r>
          </a:p>
          <a:p>
            <a:r>
              <a:rPr lang="en-US" dirty="0" smtClean="0"/>
              <a:t>Approaches</a:t>
            </a:r>
            <a:endParaRPr lang="en-US" dirty="0" smtClean="0"/>
          </a:p>
          <a:p>
            <a:r>
              <a:rPr lang="en-US" dirty="0" smtClean="0"/>
              <a:t>SAS code</a:t>
            </a:r>
          </a:p>
          <a:p>
            <a:r>
              <a:rPr lang="en-US" dirty="0" smtClean="0"/>
              <a:t>Results</a:t>
            </a:r>
            <a:endParaRPr lang="en-US" dirty="0" smtClean="0"/>
          </a:p>
          <a:p>
            <a:r>
              <a:rPr lang="en-US" dirty="0" smtClean="0"/>
              <a:t>Discussions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03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Population Assessment of Tobacco and Health (PATH) Study</a:t>
            </a:r>
          </a:p>
          <a:p>
            <a:r>
              <a:rPr lang="en-US" dirty="0"/>
              <a:t>Population: Users and non-users of tobacco products in the civilian, non-institutionalized household population of the United States aged 9 and older at the time of Wave </a:t>
            </a:r>
            <a:r>
              <a:rPr lang="en-US" dirty="0" smtClean="0"/>
              <a:t>1</a:t>
            </a:r>
          </a:p>
          <a:p>
            <a:r>
              <a:rPr lang="en-US" dirty="0" smtClean="0"/>
              <a:t>Longitudinal study: </a:t>
            </a:r>
          </a:p>
          <a:p>
            <a:pPr lvl="1"/>
            <a:r>
              <a:rPr lang="en-US" dirty="0" smtClean="0"/>
              <a:t>Wave 1: 2013-2014</a:t>
            </a:r>
          </a:p>
          <a:p>
            <a:pPr lvl="1"/>
            <a:r>
              <a:rPr lang="en-US" dirty="0" smtClean="0"/>
              <a:t>Wave 2: 2014-2015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52527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Data files:</a:t>
            </a:r>
          </a:p>
          <a:p>
            <a:pPr lvl="1"/>
            <a:r>
              <a:rPr lang="en-US" dirty="0" smtClean="0"/>
              <a:t>Youth interview</a:t>
            </a:r>
          </a:p>
          <a:p>
            <a:pPr lvl="1"/>
            <a:r>
              <a:rPr lang="en-US" dirty="0" smtClean="0"/>
              <a:t>Adult interview</a:t>
            </a:r>
          </a:p>
          <a:p>
            <a:r>
              <a:rPr lang="en-US" dirty="0" smtClean="0"/>
              <a:t>Study Design: four-stage stratified sampling design</a:t>
            </a:r>
          </a:p>
          <a:p>
            <a:pPr lvl="1"/>
            <a:r>
              <a:rPr lang="en-US" dirty="0" smtClean="0"/>
              <a:t>Stage1: PSUs (county or group of counties)</a:t>
            </a:r>
          </a:p>
          <a:p>
            <a:pPr lvl="1"/>
            <a:r>
              <a:rPr lang="en-US" dirty="0" smtClean="0"/>
              <a:t>Stage2: Segments</a:t>
            </a:r>
          </a:p>
          <a:p>
            <a:pPr lvl="1"/>
            <a:r>
              <a:rPr lang="en-US" dirty="0" smtClean="0"/>
              <a:t>Stage3: Households</a:t>
            </a:r>
          </a:p>
          <a:p>
            <a:pPr lvl="1"/>
            <a:r>
              <a:rPr lang="en-US" dirty="0" smtClean="0"/>
              <a:t>Stage4: Persons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60769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 (3) (Objectives)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Identify and explain between-person differences and within-person changes in tobacco-use patterns, including the rate and length of use by specific product type and brand, product/brand switching over time, uptake of new products, and dual- and poly-use of tobacco products 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34056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 (4) </a:t>
            </a:r>
            <a:r>
              <a:rPr lang="en-US" dirty="0"/>
              <a:t>(Objectives</a:t>
            </a:r>
            <a:r>
              <a:rPr lang="en-US" dirty="0" smtClean="0"/>
              <a:t>)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Identify between-person differences and within-person changes in risk perceptions regarding harmful and potentially harmful constituents, new and emerging tobacco products, filters and other design features of tobacco products, packaging, and labeling; and, identify other factors that may affect use, such as social influences and individual preferences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63285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 (5) (Covariates)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Demographic variables: </a:t>
            </a:r>
          </a:p>
          <a:p>
            <a:pPr lvl="1"/>
            <a:r>
              <a:rPr lang="en-US" dirty="0" smtClean="0"/>
              <a:t>Sex (1=Male, 2=Female) </a:t>
            </a:r>
          </a:p>
          <a:p>
            <a:pPr lvl="1"/>
            <a:r>
              <a:rPr lang="en-US" dirty="0" smtClean="0"/>
              <a:t>Race (1=White alone, 2=Black alone, 3=Other) </a:t>
            </a:r>
          </a:p>
          <a:p>
            <a:pPr lvl="1"/>
            <a:r>
              <a:rPr lang="en-US" dirty="0"/>
              <a:t>Age (1 = 18 to </a:t>
            </a:r>
            <a:r>
              <a:rPr lang="en-US" dirty="0" smtClean="0"/>
              <a:t>24, </a:t>
            </a:r>
            <a:r>
              <a:rPr lang="en-US" dirty="0"/>
              <a:t>2 = 25 to 34, 3 = 35 to 44, 4 = 45 to 54, 5 = 55 to 64, 6 = 65 to 74, 7 = </a:t>
            </a:r>
            <a:r>
              <a:rPr lang="en-US" dirty="0" smtClean="0"/>
              <a:t>75 plus)</a:t>
            </a:r>
          </a:p>
          <a:p>
            <a:pPr lvl="1"/>
            <a:r>
              <a:rPr lang="en-US" dirty="0"/>
              <a:t>Education (1 = Less than High School, 2 = GED, 3 = High school graduate, 4 = Some college (no degree) or associates degree, 5 = Bachelor's degree, 6 = Advanced degree)</a:t>
            </a:r>
            <a:endParaRPr lang="en-US" dirty="0" smtClean="0"/>
          </a:p>
          <a:p>
            <a:pPr lvl="1"/>
            <a:r>
              <a:rPr lang="en-US" dirty="0" smtClean="0"/>
              <a:t>Household Income </a:t>
            </a:r>
            <a:r>
              <a:rPr lang="en-US" dirty="0"/>
              <a:t>(1 = Less than $10,000, 2 = $10,000 to $24,999, 3 = $25,000 to $49,999, 4 = $50,000 to $99,999, 5 = $100,000 or more) </a:t>
            </a:r>
            <a:endParaRPr lang="en-US" dirty="0" smtClean="0"/>
          </a:p>
          <a:p>
            <a:pPr lvl="1"/>
            <a:r>
              <a:rPr lang="en-US" dirty="0"/>
              <a:t>Employment (1 = Work full-time at least 35 hours per week, 2 = Work part-time 15 to 34 hours per week, 3 = Work part-time less than 15 hours per week, 4 = Don't currently work for pay)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362217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 </a:t>
            </a:r>
            <a:r>
              <a:rPr lang="en-US" dirty="0" smtClean="0"/>
              <a:t>(6) </a:t>
            </a:r>
            <a:r>
              <a:rPr lang="en-US" dirty="0"/>
              <a:t>(Covariates)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Health variables: </a:t>
            </a:r>
            <a:endParaRPr lang="en-US" dirty="0" smtClean="0"/>
          </a:p>
          <a:p>
            <a:pPr lvl="1"/>
            <a:r>
              <a:rPr lang="en-US" dirty="0" smtClean="0"/>
              <a:t>Blood pressure (1=Yes, 2=No) </a:t>
            </a:r>
          </a:p>
          <a:p>
            <a:pPr lvl="1"/>
            <a:r>
              <a:rPr lang="en-US" dirty="0"/>
              <a:t>Health status (1 = Excellent, 2 = Very good, 3 = Good, 4 = Fair, 5 = Poor) </a:t>
            </a:r>
            <a:endParaRPr lang="en-US" dirty="0" smtClean="0"/>
          </a:p>
          <a:p>
            <a:pPr lvl="1"/>
            <a:r>
              <a:rPr lang="en-US" dirty="0" smtClean="0"/>
              <a:t>Diabetes (</a:t>
            </a:r>
            <a:r>
              <a:rPr lang="en-US" dirty="0"/>
              <a:t>1=Yes, 2=No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Asthma (</a:t>
            </a:r>
            <a:r>
              <a:rPr lang="en-US" dirty="0"/>
              <a:t>1=Yes, 2=No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Emphysema (</a:t>
            </a:r>
            <a:r>
              <a:rPr lang="en-US" dirty="0"/>
              <a:t>1=Yes, 2=No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Cancer (</a:t>
            </a:r>
            <a:r>
              <a:rPr lang="en-US" dirty="0"/>
              <a:t>1=Yes, 2=No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Mental health (</a:t>
            </a:r>
            <a:r>
              <a:rPr lang="en-US" dirty="0"/>
              <a:t>1 = Excellent, 2 = Very good, 3 = Good, 4 = Fair, 5 = Poor</a:t>
            </a:r>
            <a:r>
              <a:rPr lang="en-US" dirty="0" smtClean="0"/>
              <a:t>)</a:t>
            </a:r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29022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 </a:t>
            </a:r>
            <a:r>
              <a:rPr lang="en-US" dirty="0" smtClean="0"/>
              <a:t>(7) </a:t>
            </a:r>
            <a:r>
              <a:rPr lang="en-US" dirty="0"/>
              <a:t>(Covariates)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Other covariates: </a:t>
            </a:r>
            <a:endParaRPr lang="en-US" dirty="0" smtClean="0"/>
          </a:p>
          <a:p>
            <a:pPr lvl="1"/>
            <a:r>
              <a:rPr lang="en-US" dirty="0"/>
              <a:t>Insurance (1 = Some private insurance, 2 = No private insurance, some Medicare, 3 = No private insurance or Medicare, some Medicaid, 4 = Other insurance only, 5 = No insurance)</a:t>
            </a:r>
            <a:endParaRPr lang="en-US" dirty="0" smtClean="0"/>
          </a:p>
          <a:p>
            <a:pPr lvl="1"/>
            <a:r>
              <a:rPr lang="en-US" dirty="0" smtClean="0"/>
              <a:t>Opinion </a:t>
            </a:r>
            <a:r>
              <a:rPr lang="en-US" dirty="0"/>
              <a:t>(tobacco harmful) (1 = Not at all harmful, 2 = Slightly harmful, 3 = Somewhat harmful, 4 = Very harmful, 5 = Extremely </a:t>
            </a:r>
            <a:r>
              <a:rPr lang="en-US" dirty="0" smtClean="0"/>
              <a:t>harmful)</a:t>
            </a:r>
          </a:p>
          <a:p>
            <a:pPr lvl="1"/>
            <a:r>
              <a:rPr lang="en-US" dirty="0"/>
              <a:t>Census region (1 = Northeast, 2 = Midwest, 3 = South, 4 = West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Quit effort (1=Yes, 2=No)</a:t>
            </a:r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635FA5-4BD8-4F0F-BEDD-72EDF8E5446F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28215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40417</TotalTime>
  <Words>947</Words>
  <Application>Microsoft Office PowerPoint</Application>
  <PresentationFormat>On-screen Show (4:3)</PresentationFormat>
  <Paragraphs>104</Paragraphs>
  <Slides>17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0" baseType="lpstr">
      <vt:lpstr>Arial</vt:lpstr>
      <vt:lpstr>Calibri</vt:lpstr>
      <vt:lpstr>Office Theme</vt:lpstr>
      <vt:lpstr>Session 6: Applications</vt:lpstr>
      <vt:lpstr>Outline</vt:lpstr>
      <vt:lpstr>Introduction</vt:lpstr>
      <vt:lpstr>Introduction (2)</vt:lpstr>
      <vt:lpstr>Introduction (3) (Objectives)</vt:lpstr>
      <vt:lpstr>Introduction (4) (Objectives) </vt:lpstr>
      <vt:lpstr>Introduction (5) (Covariates)</vt:lpstr>
      <vt:lpstr>Introduction (6) (Covariates)</vt:lpstr>
      <vt:lpstr>Introduction (7) (Covariates)</vt:lpstr>
      <vt:lpstr>Introduction (8) (Study variables)</vt:lpstr>
      <vt:lpstr>Introduction (9) (missing rates)</vt:lpstr>
      <vt:lpstr>Introduction (10) (Parameters)</vt:lpstr>
      <vt:lpstr>Approaches</vt:lpstr>
      <vt:lpstr>Approaches (High missing rate variables)</vt:lpstr>
      <vt:lpstr>SAS code</vt:lpstr>
      <vt:lpstr>Results</vt:lpstr>
      <vt:lpstr>Discussions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Bratzler, Dale W (HSC)</dc:creator>
  <cp:lastModifiedBy>Chen, Sixia   (HSC)</cp:lastModifiedBy>
  <cp:revision>630</cp:revision>
  <dcterms:created xsi:type="dcterms:W3CDTF">2011-07-15T15:09:17Z</dcterms:created>
  <dcterms:modified xsi:type="dcterms:W3CDTF">2017-06-20T17:30:43Z</dcterms:modified>
</cp:coreProperties>
</file>

<file path=docProps/thumbnail.jpeg>
</file>