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64"/>
  </p:notesMasterIdLst>
  <p:handoutMasterIdLst>
    <p:handoutMasterId r:id="rId65"/>
  </p:handoutMasterIdLst>
  <p:sldIdLst>
    <p:sldId id="258" r:id="rId2"/>
    <p:sldId id="259" r:id="rId3"/>
    <p:sldId id="298" r:id="rId4"/>
    <p:sldId id="299" r:id="rId5"/>
    <p:sldId id="343" r:id="rId6"/>
    <p:sldId id="300" r:id="rId7"/>
    <p:sldId id="301" r:id="rId8"/>
    <p:sldId id="342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260" r:id="rId22"/>
    <p:sldId id="261" r:id="rId23"/>
    <p:sldId id="285" r:id="rId24"/>
    <p:sldId id="264" r:id="rId25"/>
    <p:sldId id="265" r:id="rId26"/>
    <p:sldId id="266" r:id="rId27"/>
    <p:sldId id="267" r:id="rId28"/>
    <p:sldId id="314" r:id="rId29"/>
    <p:sldId id="315" r:id="rId30"/>
    <p:sldId id="316" r:id="rId31"/>
    <p:sldId id="318" r:id="rId32"/>
    <p:sldId id="319" r:id="rId33"/>
    <p:sldId id="320" r:id="rId34"/>
    <p:sldId id="321" r:id="rId35"/>
    <p:sldId id="322" r:id="rId36"/>
    <p:sldId id="323" r:id="rId37"/>
    <p:sldId id="324" r:id="rId38"/>
    <p:sldId id="268" r:id="rId39"/>
    <p:sldId id="280" r:id="rId40"/>
    <p:sldId id="284" r:id="rId41"/>
    <p:sldId id="286" r:id="rId42"/>
    <p:sldId id="287" r:id="rId43"/>
    <p:sldId id="281" r:id="rId44"/>
    <p:sldId id="288" r:id="rId45"/>
    <p:sldId id="289" r:id="rId46"/>
    <p:sldId id="325" r:id="rId47"/>
    <p:sldId id="295" r:id="rId48"/>
    <p:sldId id="331" r:id="rId49"/>
    <p:sldId id="327" r:id="rId50"/>
    <p:sldId id="328" r:id="rId51"/>
    <p:sldId id="329" r:id="rId52"/>
    <p:sldId id="332" r:id="rId53"/>
    <p:sldId id="333" r:id="rId54"/>
    <p:sldId id="334" r:id="rId55"/>
    <p:sldId id="335" r:id="rId56"/>
    <p:sldId id="336" r:id="rId57"/>
    <p:sldId id="297" r:id="rId58"/>
    <p:sldId id="326" r:id="rId59"/>
    <p:sldId id="337" r:id="rId60"/>
    <p:sldId id="296" r:id="rId61"/>
    <p:sldId id="338" r:id="rId62"/>
    <p:sldId id="339" r:id="rId63"/>
  </p:sldIdLst>
  <p:sldSz cx="12192000" cy="6858000"/>
  <p:notesSz cx="7315200" cy="9601200"/>
  <p:custDataLst>
    <p:tags r:id="rId6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57706" autoAdjust="0"/>
  </p:normalViewPr>
  <p:slideViewPr>
    <p:cSldViewPr snapToGrid="0">
      <p:cViewPr varScale="1">
        <p:scale>
          <a:sx n="53" d="100"/>
          <a:sy n="53" d="100"/>
        </p:scale>
        <p:origin x="1747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3005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gs" Target="tags/tag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r>
              <a:rPr lang="en-US" dirty="0" smtClean="0"/>
              <a:t>OSCTR BERD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C3597441-A2F5-46E5-B155-EB1FE8B0C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647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4B3E426E-1F2A-406E-8B8C-59B17457A3D2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5747" tIns="47873" rIns="95747" bIns="478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7ABAAC44-54B6-4718-B267-7CF08C76F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3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2AA71-2CE1-4164-AED9-B71A0DA4A0F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0339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F9C8C-A37E-43C1-807E-EE8F6AAE0C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50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F9C8C-A37E-43C1-807E-EE8F6AAE0C0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48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F9C8C-A37E-43C1-807E-EE8F6AAE0C0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063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43217D3A-B956-4814-8871-EAD20137C1A1}" type="slidenum">
              <a:rPr lang="en-US" altLang="en-US" sz="1200">
                <a:latin typeface="Arial" pitchFamily="34" charset="0"/>
              </a:rPr>
              <a:pPr/>
              <a:t>14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030" y="8829675"/>
            <a:ext cx="2972421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 anchor="b"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FD1C0594-2260-4552-9C45-18786C8D76ED}" type="slidenum">
              <a:rPr lang="en-US" altLang="en-US" sz="1200">
                <a:latin typeface="Arial" pitchFamily="34" charset="0"/>
              </a:rPr>
              <a:pPr algn="r" eaLnBrk="1" hangingPunct="1"/>
              <a:t>14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491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915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860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FA188FCD-B242-4D50-AEE1-3DE5891AAC08}" type="slidenum">
              <a:rPr lang="en-US" altLang="en-US" sz="1200">
                <a:latin typeface="Arial" pitchFamily="34" charset="0"/>
              </a:rPr>
              <a:pPr/>
              <a:t>15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90852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FCD4AB43-5EF8-456A-B66D-CDCC9DA1A115}" type="slidenum">
              <a:rPr lang="en-US" altLang="en-US" sz="1200">
                <a:latin typeface="Arial" pitchFamily="34" charset="0"/>
              </a:rPr>
              <a:pPr/>
              <a:t>16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25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0607AC36-4281-4F18-A656-3C281FC8CB51}" type="slidenum">
              <a:rPr lang="en-US" altLang="en-US" sz="1200">
                <a:latin typeface="Arial" pitchFamily="34" charset="0"/>
              </a:rPr>
              <a:pPr/>
              <a:t>17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030" y="8829675"/>
            <a:ext cx="2972421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 anchor="b"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0989F98E-3267-4D72-B5F9-43B11E006E89}" type="slidenum">
              <a:rPr lang="en-US" altLang="en-US" sz="1200">
                <a:latin typeface="Arial" pitchFamily="34" charset="0"/>
              </a:rPr>
              <a:pPr algn="r" eaLnBrk="1" hangingPunct="1"/>
              <a:t>17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524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24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8959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D0F9DF8B-ECE7-4E71-80B5-7A886CB6FDD6}" type="slidenum">
              <a:rPr lang="en-US" altLang="en-US" sz="1200">
                <a:latin typeface="Arial" pitchFamily="34" charset="0"/>
              </a:rPr>
              <a:pPr/>
              <a:t>18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913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580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0BEA00CE-5CCD-4D96-83BC-59E35C388DCA}" type="slidenum">
              <a:rPr lang="en-US" altLang="en-US" sz="1200">
                <a:latin typeface="Arial" pitchFamily="34" charset="0"/>
              </a:rPr>
              <a:pPr/>
              <a:t>20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5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E406E-80F7-4133-8A10-01B0D5BB9DD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5961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AAC44-54B6-4718-B267-7CF08C76F6F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369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AAC44-54B6-4718-B267-7CF08C76F6F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463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0656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01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483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AAC44-54B6-4718-B267-7CF08C76F6F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613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B8C10037-DE2C-4481-B7F4-FF33F923AE60}" type="slidenum">
              <a:rPr lang="en-US" altLang="en-US" sz="1200">
                <a:latin typeface="Arial" pitchFamily="34" charset="0"/>
              </a:rPr>
              <a:pPr/>
              <a:t>28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5556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6E0EF797-22D9-48B3-B021-92A7705668ED}" type="slidenum">
              <a:rPr lang="en-US" altLang="en-US" sz="1200">
                <a:latin typeface="Arial" pitchFamily="34" charset="0"/>
              </a:rPr>
              <a:pPr/>
              <a:t>29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63972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A0BAA2B8-F2D8-4F9A-BBA3-C611181B3823}" type="slidenum">
              <a:rPr lang="en-US" altLang="en-US" sz="1200">
                <a:latin typeface="Arial" pitchFamily="34" charset="0"/>
              </a:rPr>
              <a:pPr/>
              <a:t>30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0227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AAC44-54B6-4718-B267-7CF08C76F6F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69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83F4B-B991-41AC-9685-8A050E80D8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216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921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E80C1C14-685A-4860-86EA-B42224597D24}" type="slidenum">
              <a:rPr lang="en-US" altLang="en-US" sz="1200">
                <a:latin typeface="Arial" pitchFamily="34" charset="0"/>
              </a:rPr>
              <a:pPr/>
              <a:t>33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2669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D3665928-AD8E-4C2E-B394-101DA197C669}" type="slidenum">
              <a:rPr lang="en-US" altLang="en-US" sz="1200">
                <a:latin typeface="Arial" pitchFamily="34" charset="0"/>
              </a:rPr>
              <a:pPr/>
              <a:t>34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4039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5D66BD38-073D-41D1-B307-E0B53C5A1016}" type="slidenum">
              <a:rPr lang="en-US" altLang="en-US" sz="1200">
                <a:latin typeface="Arial" pitchFamily="34" charset="0"/>
              </a:rPr>
              <a:pPr/>
              <a:t>35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4030" y="8829675"/>
            <a:ext cx="2972421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 anchor="b"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C758CDD4-FFD1-4C6B-ABA6-3A467E7CD857}" type="slidenum">
              <a:rPr lang="en-US" altLang="en-US" sz="1200">
                <a:latin typeface="Arial" pitchFamily="34" charset="0"/>
              </a:rPr>
              <a:pPr algn="r" eaLnBrk="1" hangingPunct="1"/>
              <a:t>35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512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0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31217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27D20351-926C-4549-8483-8F873596394B}" type="slidenum">
              <a:rPr lang="en-US" altLang="en-US" sz="1200">
                <a:latin typeface="Arial" pitchFamily="34" charset="0"/>
              </a:rPr>
              <a:pPr/>
              <a:t>36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69496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AAC44-54B6-4718-B267-7CF08C76F6F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930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AAC44-54B6-4718-B267-7CF08C76F6F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159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AAC44-54B6-4718-B267-7CF08C76F6F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9691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F9C8C-A37E-43C1-807E-EE8F6AAE0C0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9710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F9C8C-A37E-43C1-807E-EE8F6AAE0C05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2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AAC44-54B6-4718-B267-7CF08C76F6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8803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F9C8C-A37E-43C1-807E-EE8F6AAE0C0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240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349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0049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2572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785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AAC44-54B6-4718-B267-7CF08C76F6FA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2381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1F7-1AF9-4B73-8C81-F51CE590D1D1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078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F9C8C-A37E-43C1-807E-EE8F6AAE0C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81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D84B9-A41C-4153-A5D9-F0A3F5757C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68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D84B9-A41C-4153-A5D9-F0A3F5757C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45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D84B9-A41C-4153-A5D9-F0A3F5757CE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16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F9C8C-A37E-43C1-807E-EE8F6AAE0C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61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81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583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19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3CB73-85A5-4BA2-A727-8A35E44A567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533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817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105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16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714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488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7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702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1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52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2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cvAqAH60Yw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lincalc.com/IcuMortality/APACHEII.asp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453" y="760444"/>
            <a:ext cx="10363200" cy="1470025"/>
          </a:xfrm>
        </p:spPr>
        <p:txBody>
          <a:bodyPr/>
          <a:lstStyle/>
          <a:p>
            <a:r>
              <a:rPr lang="en-US" sz="4000" dirty="0"/>
              <a:t>An Introduction to </a:t>
            </a:r>
            <a:r>
              <a:rPr lang="en-US" sz="4000" dirty="0" smtClean="0"/>
              <a:t>ROC Analysis in Clinical Research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7747" y="2396185"/>
            <a:ext cx="9292253" cy="3575407"/>
          </a:xfrm>
        </p:spPr>
        <p:txBody>
          <a:bodyPr>
            <a:noAutofit/>
          </a:bodyPr>
          <a:lstStyle/>
          <a:p>
            <a:r>
              <a:rPr lang="en-US" sz="2400" dirty="0" smtClean="0"/>
              <a:t>OSCTR BERD </a:t>
            </a:r>
            <a:r>
              <a:rPr lang="en-US" sz="2400" dirty="0" smtClean="0"/>
              <a:t>WORKSHOP</a:t>
            </a:r>
            <a:endParaRPr lang="en-US" sz="2400" dirty="0" smtClean="0"/>
          </a:p>
          <a:p>
            <a:r>
              <a:rPr lang="en-US" sz="2400" dirty="0" smtClean="0"/>
              <a:t>September 27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 , 2019</a:t>
            </a:r>
          </a:p>
          <a:p>
            <a:endParaRPr lang="en-US" sz="2400" dirty="0" smtClean="0"/>
          </a:p>
          <a:p>
            <a:r>
              <a:rPr lang="en-US" sz="2400" dirty="0" smtClean="0"/>
              <a:t>Tabitha Garwe, PhD MPH</a:t>
            </a:r>
          </a:p>
          <a:p>
            <a:r>
              <a:rPr lang="en-US" sz="2400" dirty="0" smtClean="0"/>
              <a:t>Associate Professor</a:t>
            </a:r>
          </a:p>
          <a:p>
            <a:r>
              <a:rPr lang="en-US" sz="2400" dirty="0" smtClean="0"/>
              <a:t>Director, Surgical Outcomes Research</a:t>
            </a:r>
          </a:p>
          <a:p>
            <a:r>
              <a:rPr lang="en-US" sz="2400" dirty="0" smtClean="0"/>
              <a:t>Associate Director – BERD</a:t>
            </a:r>
          </a:p>
          <a:p>
            <a:r>
              <a:rPr lang="en-US" sz="2400" dirty="0" smtClean="0"/>
              <a:t>Co-Director – BERD Clinical Epidemiology Unit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33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0" y="162878"/>
            <a:ext cx="10972800" cy="7108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Diagnostic/Prognostic Test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080" y="873760"/>
            <a:ext cx="11907520" cy="509016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Diagnostic research outcomes typically dichotomou</a:t>
            </a:r>
            <a:r>
              <a:rPr lang="en-US" dirty="0" smtClean="0"/>
              <a:t>s</a:t>
            </a:r>
          </a:p>
          <a:p>
            <a:pPr lvl="2"/>
            <a:r>
              <a:rPr lang="en-US" dirty="0" err="1" smtClean="0"/>
              <a:t>Polytomous</a:t>
            </a:r>
            <a:r>
              <a:rPr lang="en-US" dirty="0" smtClean="0"/>
              <a:t> or ordinal outcomes relatively rare and data analysis is more complicated</a:t>
            </a:r>
          </a:p>
          <a:p>
            <a:r>
              <a:rPr lang="en-US" sz="2800" dirty="0" smtClean="0"/>
              <a:t>Prognostic </a:t>
            </a:r>
            <a:r>
              <a:rPr lang="en-US" sz="2800" dirty="0"/>
              <a:t>research outcomes also </a:t>
            </a:r>
            <a:r>
              <a:rPr lang="en-US" sz="2800" dirty="0" smtClean="0"/>
              <a:t>typically </a:t>
            </a:r>
            <a:r>
              <a:rPr lang="en-US" sz="2800" dirty="0"/>
              <a:t>dichotomous but may comprise continuous variables such as tumor growth, </a:t>
            </a:r>
            <a:r>
              <a:rPr lang="en-US" sz="2800" dirty="0" smtClean="0"/>
              <a:t>pain, </a:t>
            </a:r>
            <a:r>
              <a:rPr lang="en-US" sz="2800" dirty="0" err="1" smtClean="0"/>
              <a:t>etc</a:t>
            </a:r>
            <a:endParaRPr lang="en-US" sz="2800" dirty="0" smtClean="0"/>
          </a:p>
          <a:p>
            <a:pPr lvl="1"/>
            <a:r>
              <a:rPr lang="en-US" dirty="0" smtClean="0"/>
              <a:t>Quantifying  Test Accuracy </a:t>
            </a:r>
          </a:p>
          <a:p>
            <a:pPr lvl="2"/>
            <a:r>
              <a:rPr lang="en-US" dirty="0" smtClean="0"/>
              <a:t>Diagnostic</a:t>
            </a:r>
          </a:p>
          <a:p>
            <a:pPr lvl="3"/>
            <a:r>
              <a:rPr lang="en-US" sz="1800" dirty="0" smtClean="0"/>
              <a:t>Sensitivity </a:t>
            </a:r>
            <a:r>
              <a:rPr lang="en-US" sz="1800" dirty="0"/>
              <a:t>and specificity</a:t>
            </a:r>
          </a:p>
          <a:p>
            <a:pPr lvl="3"/>
            <a:r>
              <a:rPr lang="en-US" sz="1800" dirty="0"/>
              <a:t>Predictive values</a:t>
            </a:r>
          </a:p>
          <a:p>
            <a:pPr lvl="3"/>
            <a:r>
              <a:rPr lang="en-US" sz="1800" dirty="0"/>
              <a:t>Likelihood </a:t>
            </a:r>
            <a:r>
              <a:rPr lang="en-US" sz="1800" dirty="0" smtClean="0"/>
              <a:t>ratios</a:t>
            </a:r>
          </a:p>
          <a:p>
            <a:pPr lvl="3"/>
            <a:r>
              <a:rPr lang="en-US" sz="1800" dirty="0"/>
              <a:t>Diagnostic Odds Ratio</a:t>
            </a:r>
          </a:p>
          <a:p>
            <a:pPr lvl="3"/>
            <a:r>
              <a:rPr lang="en-US" sz="1800" dirty="0" smtClean="0"/>
              <a:t>AUROC curve analysis</a:t>
            </a:r>
          </a:p>
          <a:p>
            <a:pPr lvl="2"/>
            <a:r>
              <a:rPr lang="en-US" dirty="0" smtClean="0"/>
              <a:t>Prognostic</a:t>
            </a:r>
          </a:p>
          <a:p>
            <a:pPr lvl="3"/>
            <a:r>
              <a:rPr lang="en-US" sz="1800" dirty="0"/>
              <a:t>AUROC curve analysis</a:t>
            </a:r>
          </a:p>
          <a:p>
            <a:pPr lvl="3"/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28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03200" y="182880"/>
            <a:ext cx="10236200" cy="118872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Definitions: Sensitivity, Specificity and</a:t>
            </a:r>
            <a:br>
              <a:rPr lang="en-US" altLang="en-US" dirty="0" smtClean="0"/>
            </a:br>
            <a:r>
              <a:rPr lang="en-US" altLang="en-US" dirty="0" smtClean="0"/>
              <a:t> Predictive Values</a:t>
            </a: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09E97D16-25C5-4DCB-BD72-720036D84FE9}" type="slidenum">
              <a:rPr kumimoji="0" lang="en-US" altLang="en-US" sz="1400"/>
              <a:pPr>
                <a:spcBef>
                  <a:spcPct val="50000"/>
                </a:spcBef>
                <a:buClrTx/>
                <a:buSzTx/>
                <a:buFontTx/>
                <a:buNone/>
              </a:pPr>
              <a:t>11</a:t>
            </a:fld>
            <a:endParaRPr kumimoji="0" lang="en-US" altLang="en-US" sz="140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1100951"/>
              </p:ext>
            </p:extLst>
          </p:nvPr>
        </p:nvGraphicFramePr>
        <p:xfrm>
          <a:off x="965200" y="1568447"/>
          <a:ext cx="6854679" cy="2495552"/>
        </p:xfrm>
        <a:graphic>
          <a:graphicData uri="http://schemas.openxmlformats.org/drawingml/2006/table">
            <a:tbl>
              <a:tblPr/>
              <a:tblGrid>
                <a:gridCol w="1124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7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79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6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8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7299">
                <a:tc rowSpan="2"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Optima" charset="0"/>
                        <a:ea typeface="ＭＳ Ｐゴシック" charset="0"/>
                        <a:cs typeface="Optima" charset="0"/>
                      </a:endParaRP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Disease status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09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Has disease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No disease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Total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299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Test Result</a:t>
                      </a:r>
                    </a:p>
                  </a:txBody>
                  <a:tcPr marT="41004" marB="4100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Positive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B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 + B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2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Negative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C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C + 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5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Total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 + C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B + 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 + B + C + 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32480" y="4013200"/>
            <a:ext cx="1828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 dirty="0">
                <a:latin typeface="Times New Roman" pitchFamily="18" charset="0"/>
              </a:rPr>
              <a:t>Sensitivity =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 dirty="0">
                <a:latin typeface="Times New Roman" pitchFamily="18" charset="0"/>
              </a:rPr>
              <a:t>A/ (A+C)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978400" y="4013200"/>
            <a:ext cx="1752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 dirty="0">
                <a:latin typeface="Times New Roman" pitchFamily="18" charset="0"/>
              </a:rPr>
              <a:t>Specificity =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 dirty="0">
                <a:latin typeface="Times New Roman" pitchFamily="18" charset="0"/>
              </a:rPr>
              <a:t>D/ (B+D)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896078" y="2588418"/>
            <a:ext cx="2971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 dirty="0">
                <a:latin typeface="Times New Roman" pitchFamily="18" charset="0"/>
              </a:rPr>
              <a:t>PPV=A/(A+B)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896078" y="3050381"/>
            <a:ext cx="2971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 dirty="0">
                <a:latin typeface="Times New Roman" pitchFamily="18" charset="0"/>
              </a:rPr>
              <a:t>NPV=D/(C+D)</a:t>
            </a:r>
          </a:p>
        </p:txBody>
      </p:sp>
    </p:spTree>
    <p:extLst>
      <p:ext uri="{BB962C8B-B14F-4D97-AF65-F5344CB8AC3E}">
        <p14:creationId xmlns:p14="http://schemas.microsoft.com/office/powerpoint/2010/main" val="210116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667000" y="152400"/>
            <a:ext cx="7772400" cy="838200"/>
          </a:xfrm>
        </p:spPr>
        <p:txBody>
          <a:bodyPr/>
          <a:lstStyle/>
          <a:p>
            <a:r>
              <a:rPr lang="ja-JP" altLang="en-US" smtClean="0"/>
              <a:t>“</a:t>
            </a:r>
            <a:r>
              <a:rPr lang="en-US" altLang="ja-JP" smtClean="0"/>
              <a:t>Case-control</a:t>
            </a:r>
            <a:r>
              <a:rPr lang="ja-JP" altLang="en-US" smtClean="0"/>
              <a:t>”</a:t>
            </a:r>
            <a:r>
              <a:rPr lang="en-US" altLang="ja-JP" smtClean="0"/>
              <a:t> sampling</a:t>
            </a:r>
            <a:endParaRPr lang="en-US" alt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754FE5E4-D2BA-4D4D-B969-7D3B3D7FF709}" type="slidenum">
              <a:rPr kumimoji="0" lang="en-US" altLang="en-US" sz="1400"/>
              <a:pPr>
                <a:spcBef>
                  <a:spcPct val="50000"/>
                </a:spcBef>
                <a:buClrTx/>
                <a:buSzTx/>
                <a:buFontTx/>
                <a:buNone/>
              </a:pPr>
              <a:t>12</a:t>
            </a:fld>
            <a:endParaRPr kumimoji="0" lang="en-US" altLang="en-US" sz="140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667000" y="2057400"/>
          <a:ext cx="4953000" cy="2393950"/>
        </p:xfrm>
        <a:graphic>
          <a:graphicData uri="http://schemas.openxmlformats.org/drawingml/2006/table">
            <a:tbl>
              <a:tblPr/>
              <a:tblGrid>
                <a:gridCol w="81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3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69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3159">
                <a:tc rowSpan="2"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Optima" charset="0"/>
                        <a:ea typeface="ＭＳ Ｐゴシック" charset="0"/>
                        <a:cs typeface="Optima" charset="0"/>
                      </a:endParaRP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Disease status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028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Has disease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No disease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Total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159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Test Result</a:t>
                      </a:r>
                    </a:p>
                  </a:txBody>
                  <a:tcPr marT="41004" marB="4100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Positive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B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 + B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1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Negative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C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C + 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4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Total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 + C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B + 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 + B + C + 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696200" y="2286001"/>
            <a:ext cx="2971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 dirty="0">
                <a:latin typeface="Times New Roman" pitchFamily="18" charset="0"/>
              </a:rPr>
              <a:t>PPV=A/(A+B)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696200" y="2667001"/>
            <a:ext cx="2971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 dirty="0">
                <a:latin typeface="Times New Roman" pitchFamily="18" charset="0"/>
              </a:rPr>
              <a:t>NPV=D/(C+D)</a:t>
            </a:r>
          </a:p>
        </p:txBody>
      </p:sp>
      <p:cxnSp>
        <p:nvCxnSpPr>
          <p:cNvPr id="23591" name="Straight Connector 15"/>
          <p:cNvCxnSpPr>
            <a:cxnSpLocks noChangeShapeType="1"/>
          </p:cNvCxnSpPr>
          <p:nvPr/>
        </p:nvCxnSpPr>
        <p:spPr bwMode="auto">
          <a:xfrm>
            <a:off x="7848600" y="1905000"/>
            <a:ext cx="1905000" cy="18288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92" name="Straight Connector 18"/>
          <p:cNvCxnSpPr>
            <a:cxnSpLocks noChangeShapeType="1"/>
          </p:cNvCxnSpPr>
          <p:nvPr/>
        </p:nvCxnSpPr>
        <p:spPr bwMode="auto">
          <a:xfrm rot="5400000" flipH="1" flipV="1">
            <a:off x="7810500" y="1866900"/>
            <a:ext cx="1905000" cy="18288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2" name="Content Placeholder 3"/>
          <p:cNvGraphicFramePr>
            <a:graphicFrameLocks noGrp="1"/>
          </p:cNvGraphicFramePr>
          <p:nvPr>
            <p:extLst/>
          </p:nvPr>
        </p:nvGraphicFramePr>
        <p:xfrm>
          <a:off x="2667000" y="1931988"/>
          <a:ext cx="4953000" cy="2393950"/>
        </p:xfrm>
        <a:graphic>
          <a:graphicData uri="http://schemas.openxmlformats.org/drawingml/2006/table">
            <a:tbl>
              <a:tblPr/>
              <a:tblGrid>
                <a:gridCol w="81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3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69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3159">
                <a:tc rowSpan="2"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Optima" charset="0"/>
                        <a:ea typeface="ＭＳ Ｐゴシック" charset="0"/>
                        <a:cs typeface="Optima" charset="0"/>
                      </a:endParaRP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Disease status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028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Has disease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No disease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Total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159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Test Result</a:t>
                      </a:r>
                    </a:p>
                  </a:txBody>
                  <a:tcPr marT="41004" marB="4100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Positive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B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 + B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1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Negative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C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C + 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4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Total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 + C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B + 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ptima" charset="0"/>
                          <a:ea typeface="ＭＳ Ｐゴシック" charset="0"/>
                          <a:cs typeface="Optima" charset="0"/>
                        </a:rPr>
                        <a:t>A + B + C + D</a:t>
                      </a:r>
                    </a:p>
                  </a:txBody>
                  <a:tcPr marT="41004" marB="410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724400" y="2286000"/>
            <a:ext cx="838200" cy="198120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en-US" altLang="en-US" sz="2400">
              <a:latin typeface="Times New Roman" pitchFamily="18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638800" y="2286000"/>
            <a:ext cx="914400" cy="198120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en-US" alt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24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920" y="244158"/>
            <a:ext cx="10972800" cy="903922"/>
          </a:xfrm>
        </p:spPr>
        <p:txBody>
          <a:bodyPr/>
          <a:lstStyle/>
          <a:p>
            <a:r>
              <a:rPr lang="en-US" dirty="0"/>
              <a:t>Likelihood </a:t>
            </a:r>
            <a:r>
              <a:rPr lang="en-US" dirty="0" smtClean="0"/>
              <a:t>Ratios (</a:t>
            </a:r>
            <a:r>
              <a:rPr lang="en-US" dirty="0"/>
              <a:t>aka as ‘Bayes Factor’)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320" y="1148080"/>
            <a:ext cx="11348720" cy="484632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Factor by which odds of disease either increase or decrease as a result of the test</a:t>
            </a:r>
          </a:p>
          <a:p>
            <a:r>
              <a:rPr lang="en-US" dirty="0" smtClean="0"/>
              <a:t>Likelihood </a:t>
            </a:r>
            <a:r>
              <a:rPr lang="en-US" dirty="0"/>
              <a:t>ratio of a </a:t>
            </a:r>
            <a:r>
              <a:rPr lang="en-US" u="sng" dirty="0"/>
              <a:t>positive test</a:t>
            </a:r>
            <a:r>
              <a:rPr lang="en-US" dirty="0"/>
              <a:t>: is the test </a:t>
            </a:r>
            <a:r>
              <a:rPr lang="en-US" dirty="0" smtClean="0"/>
              <a:t>more likely </a:t>
            </a:r>
            <a:r>
              <a:rPr lang="en-US" dirty="0"/>
              <a:t>to be positive in diseased than </a:t>
            </a:r>
            <a:r>
              <a:rPr lang="en-US" dirty="0" smtClean="0"/>
              <a:t>non-diseased persons?</a:t>
            </a:r>
          </a:p>
          <a:p>
            <a:pPr lvl="1"/>
            <a:r>
              <a:rPr lang="en-US" dirty="0"/>
              <a:t>LR</a:t>
            </a:r>
            <a:r>
              <a:rPr lang="en-US" dirty="0" smtClean="0"/>
              <a:t>+ =</a:t>
            </a:r>
            <a:r>
              <a:rPr lang="en-US" dirty="0"/>
              <a:t>p(T</a:t>
            </a:r>
            <a:r>
              <a:rPr lang="en-US" dirty="0" smtClean="0"/>
              <a:t>+|D</a:t>
            </a:r>
            <a:r>
              <a:rPr lang="en-US" dirty="0"/>
              <a:t>+) </a:t>
            </a:r>
            <a:r>
              <a:rPr lang="en-US" dirty="0" smtClean="0"/>
              <a:t>/ </a:t>
            </a:r>
            <a:r>
              <a:rPr lang="en-US" dirty="0"/>
              <a:t>p(T+|D-) </a:t>
            </a:r>
            <a:r>
              <a:rPr lang="en-US" dirty="0" smtClean="0"/>
              <a:t>=</a:t>
            </a:r>
            <a:r>
              <a:rPr lang="en-US" dirty="0"/>
              <a:t>Sn/(1-Sp) </a:t>
            </a:r>
            <a:r>
              <a:rPr lang="en-US" dirty="0" smtClean="0"/>
              <a:t>=</a:t>
            </a:r>
            <a:r>
              <a:rPr lang="en-US" dirty="0"/>
              <a:t>TPR / </a:t>
            </a:r>
            <a:r>
              <a:rPr lang="en-US" dirty="0" smtClean="0"/>
              <a:t>FPR</a:t>
            </a:r>
          </a:p>
          <a:p>
            <a:pPr lvl="2"/>
            <a:r>
              <a:rPr lang="en-US" dirty="0"/>
              <a:t>High LR+ values help in RULING IN the disease</a:t>
            </a:r>
          </a:p>
          <a:p>
            <a:pPr lvl="2"/>
            <a:r>
              <a:rPr lang="en-US" dirty="0" smtClean="0"/>
              <a:t>Values </a:t>
            </a:r>
            <a:r>
              <a:rPr lang="en-US" dirty="0"/>
              <a:t>close to 1 indicate poor accuracy</a:t>
            </a:r>
          </a:p>
          <a:p>
            <a:pPr lvl="2"/>
            <a:r>
              <a:rPr lang="en-US" dirty="0" smtClean="0"/>
              <a:t>E.g</a:t>
            </a:r>
            <a:r>
              <a:rPr lang="en-US" dirty="0"/>
              <a:t>. LR+ of 10 means a diseased person is 10 </a:t>
            </a:r>
            <a:r>
              <a:rPr lang="en-US" dirty="0" smtClean="0"/>
              <a:t>times more </a:t>
            </a:r>
            <a:r>
              <a:rPr lang="en-US" dirty="0"/>
              <a:t>likely to have a positive test than a </a:t>
            </a:r>
            <a:r>
              <a:rPr lang="en-US" dirty="0" smtClean="0"/>
              <a:t>non-diseased  person</a:t>
            </a:r>
          </a:p>
          <a:p>
            <a:r>
              <a:rPr lang="en-US" dirty="0"/>
              <a:t>Likelihood ratio of a </a:t>
            </a:r>
            <a:r>
              <a:rPr lang="en-US" u="sng" dirty="0"/>
              <a:t>negative test</a:t>
            </a:r>
            <a:r>
              <a:rPr lang="en-US" dirty="0"/>
              <a:t>: is the test less likely to be negative in the diseased than non-diseased persons</a:t>
            </a:r>
            <a:r>
              <a:rPr lang="en-US" dirty="0" smtClean="0"/>
              <a:t>?</a:t>
            </a:r>
          </a:p>
          <a:p>
            <a:pPr lvl="1"/>
            <a:r>
              <a:rPr lang="en-US" dirty="0"/>
              <a:t>LR- =p(T-|D+) / p(T-|D-)= (1-Sn)/</a:t>
            </a:r>
            <a:r>
              <a:rPr lang="en-US" dirty="0" err="1"/>
              <a:t>Sp</a:t>
            </a:r>
            <a:r>
              <a:rPr lang="en-US" dirty="0"/>
              <a:t> = FNR / TNR</a:t>
            </a:r>
          </a:p>
          <a:p>
            <a:pPr lvl="2"/>
            <a:r>
              <a:rPr lang="en-US" dirty="0"/>
              <a:t>Low LR- values help in RULING OUT the disease</a:t>
            </a:r>
          </a:p>
          <a:p>
            <a:pPr lvl="2"/>
            <a:r>
              <a:rPr lang="en-US" dirty="0"/>
              <a:t>Values close to 1 indicate poor accuracy</a:t>
            </a:r>
          </a:p>
          <a:p>
            <a:pPr lvl="2"/>
            <a:r>
              <a:rPr lang="en-US" dirty="0"/>
              <a:t>E.g. LR- of 0.5 means a diseased person is half as likely to have a negative test than a non-diseased person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4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45336"/>
            <a:ext cx="1097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Clinical Scenario:</a:t>
            </a:r>
            <a:br>
              <a:rPr lang="en-US" sz="2800" b="1" dirty="0"/>
            </a:br>
            <a:r>
              <a:rPr lang="en-US" sz="2800" b="1" dirty="0"/>
              <a:t>   Does this Adult Patient Have Septic Arthritis?*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16000" y="1417638"/>
            <a:ext cx="10485120" cy="3753802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5100" dirty="0"/>
              <a:t>A 48-year-old woman with a history of rheumatoid arthritis who has been treated with long-term, low-dose steroids presents to the emergency department with a 2-day history of a red, swollen, tender right knee.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51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5100" dirty="0" smtClean="0"/>
              <a:t>On </a:t>
            </a:r>
            <a:r>
              <a:rPr lang="en-US" altLang="en-US" sz="5100" dirty="0"/>
              <a:t>examination, she is afebrile and has a fluid in her right knee joint. The white blood cell count in her blood is 11 000/µL (normal).  An arthrocentesis (needle in the joint) is done to obtain some joint fluid for </a:t>
            </a:r>
            <a:r>
              <a:rPr lang="en-US" altLang="en-US" sz="5100" dirty="0" smtClean="0"/>
              <a:t>analysis.</a:t>
            </a:r>
          </a:p>
          <a:p>
            <a:pPr>
              <a:lnSpc>
                <a:spcPct val="80000"/>
              </a:lnSpc>
              <a:buNone/>
            </a:pPr>
            <a:endParaRPr lang="en-US" altLang="en-US" sz="5100" dirty="0" smtClean="0"/>
          </a:p>
          <a:p>
            <a:pPr>
              <a:lnSpc>
                <a:spcPct val="80000"/>
              </a:lnSpc>
              <a:buNone/>
            </a:pPr>
            <a:r>
              <a:rPr lang="en-US" altLang="en-US" sz="5100" dirty="0" smtClean="0"/>
              <a:t>Her </a:t>
            </a:r>
            <a:r>
              <a:rPr lang="en-US" altLang="en-US" sz="5100" dirty="0"/>
              <a:t>synovial fluid white blood cell (WBC) </a:t>
            </a:r>
            <a:r>
              <a:rPr lang="en-US" altLang="en-US" sz="5100" dirty="0" smtClean="0"/>
              <a:t>count is 48,000/mL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5100" dirty="0"/>
              <a:t>The authors estimated the pre-test probability of septic arthritis is 0.38.</a:t>
            </a:r>
          </a:p>
          <a:p>
            <a:pPr>
              <a:lnSpc>
                <a:spcPct val="80000"/>
              </a:lnSpc>
              <a:buNone/>
            </a:pPr>
            <a:endParaRPr lang="en-US" altLang="en-US" sz="5100" dirty="0" smtClean="0"/>
          </a:p>
          <a:p>
            <a:pPr>
              <a:lnSpc>
                <a:spcPct val="80000"/>
              </a:lnSpc>
              <a:buNone/>
            </a:pPr>
            <a:r>
              <a:rPr lang="en-US" altLang="en-US" sz="5100" dirty="0" smtClean="0"/>
              <a:t>How </a:t>
            </a:r>
            <a:r>
              <a:rPr lang="en-US" altLang="en-US" sz="5100" dirty="0"/>
              <a:t>do you use the synovial WBC result to revise the probability of </a:t>
            </a:r>
            <a:r>
              <a:rPr lang="en-US" altLang="en-US" sz="5100" dirty="0" smtClean="0"/>
              <a:t>septic arthritis</a:t>
            </a:r>
            <a:r>
              <a:rPr lang="en-US" altLang="en-US" sz="5100" dirty="0"/>
              <a:t>?</a:t>
            </a:r>
          </a:p>
          <a:p>
            <a:pPr>
              <a:lnSpc>
                <a:spcPct val="80000"/>
              </a:lnSpc>
              <a:buNone/>
            </a:pPr>
            <a:endParaRPr lang="en-US" altLang="en-US" sz="22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2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dirty="0"/>
              <a:t>  </a:t>
            </a:r>
            <a:endParaRPr lang="en-US" altLang="en-US" sz="2000" u="sng" dirty="0"/>
          </a:p>
        </p:txBody>
      </p:sp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2893060" y="5430044"/>
            <a:ext cx="6934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dirty="0">
                <a:latin typeface="Arial" pitchFamily="34" charset="0"/>
              </a:rPr>
              <a:t>*</a:t>
            </a:r>
            <a:r>
              <a:rPr lang="en-US" altLang="en-US" sz="1600" dirty="0" err="1">
                <a:latin typeface="Arial" pitchFamily="34" charset="0"/>
              </a:rPr>
              <a:t>Margaretten</a:t>
            </a:r>
            <a:r>
              <a:rPr lang="en-US" altLang="en-US" sz="1600" dirty="0">
                <a:latin typeface="Arial" pitchFamily="34" charset="0"/>
              </a:rPr>
              <a:t>, M. E., J. </a:t>
            </a:r>
            <a:r>
              <a:rPr lang="en-US" altLang="en-US" sz="1600" dirty="0" err="1">
                <a:latin typeface="Arial" pitchFamily="34" charset="0"/>
              </a:rPr>
              <a:t>Kohlwes</a:t>
            </a:r>
            <a:r>
              <a:rPr lang="en-US" altLang="en-US" sz="1600" dirty="0">
                <a:latin typeface="Arial" pitchFamily="34" charset="0"/>
              </a:rPr>
              <a:t>, et al. (2007). </a:t>
            </a:r>
            <a:r>
              <a:rPr lang="en-US" altLang="en-US" sz="1600" u="sng" dirty="0">
                <a:latin typeface="Arial" pitchFamily="34" charset="0"/>
              </a:rPr>
              <a:t>JAMA</a:t>
            </a:r>
            <a:r>
              <a:rPr lang="en-US" altLang="en-US" sz="1600" dirty="0">
                <a:latin typeface="Arial" pitchFamily="34" charset="0"/>
              </a:rPr>
              <a:t> </a:t>
            </a:r>
            <a:r>
              <a:rPr lang="en-US" altLang="en-US" sz="1600" b="1" dirty="0">
                <a:latin typeface="Arial" pitchFamily="34" charset="0"/>
              </a:rPr>
              <a:t>297</a:t>
            </a:r>
            <a:r>
              <a:rPr lang="en-US" altLang="en-US" sz="1600" dirty="0">
                <a:latin typeface="Arial" pitchFamily="34" charset="0"/>
              </a:rPr>
              <a:t>(13): 1478-88.</a:t>
            </a:r>
          </a:p>
        </p:txBody>
      </p:sp>
      <p:sp>
        <p:nvSpPr>
          <p:cNvPr id="30725" name="Slide Number Placeholder 5"/>
          <p:cNvSpPr txBox="1">
            <a:spLocks noGrp="1"/>
          </p:cNvSpPr>
          <p:nvPr/>
        </p:nvSpPr>
        <p:spPr bwMode="auto">
          <a:xfrm>
            <a:off x="8566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A111C3FB-2D4A-4C3A-8247-22CF8FD1247A}" type="slidenum">
              <a:rPr lang="en-US" altLang="en-US" sz="1400"/>
              <a:pPr algn="r" eaLnBrk="1" hangingPunct="1"/>
              <a:t>14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19967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Make It a Dichotomous Test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1" y="1981200"/>
            <a:ext cx="90678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b="1" dirty="0"/>
              <a:t>Synovial			Septic Arthritis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b="1" dirty="0"/>
              <a:t>WBC Count 		          Yes		            No</a:t>
            </a:r>
            <a:endParaRPr lang="en-US" altLang="en-US" sz="2800" b="1" u="sng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800" b="1" u="sng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b="1" dirty="0"/>
              <a:t>&gt;25,000			 77%			 27%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8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b="1" dirty="0">
                <a:cs typeface="Arial" pitchFamily="34" charset="0"/>
              </a:rPr>
              <a:t>≤ 25,000</a:t>
            </a:r>
            <a:r>
              <a:rPr lang="en-US" altLang="en-US" sz="2800" b="1" dirty="0"/>
              <a:t>			 23%			 73%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8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b="1" dirty="0"/>
              <a:t>TOTAL*			100%			100%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800" b="1" dirty="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905000" y="5486401"/>
            <a:ext cx="8229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*Note that these could have come from a study where the patients with septic arthritis (D+ patients) were sampled separately from those without (D- patients).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352800" y="6248400"/>
            <a:ext cx="6934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Margaretten, M. E., J. Kohlwes, et al. (2007). </a:t>
            </a:r>
            <a:r>
              <a:rPr lang="en-US" sz="1600" u="sng">
                <a:latin typeface="Arial" charset="0"/>
                <a:ea typeface="ＭＳ Ｐゴシック" charset="0"/>
              </a:rPr>
              <a:t>Jama</a:t>
            </a:r>
            <a:r>
              <a:rPr lang="en-US" sz="1600">
                <a:latin typeface="Arial" charset="0"/>
                <a:ea typeface="ＭＳ Ｐゴシック" charset="0"/>
              </a:rPr>
              <a:t> </a:t>
            </a:r>
            <a:r>
              <a:rPr lang="en-US" sz="1600" b="1">
                <a:latin typeface="Arial" charset="0"/>
                <a:ea typeface="ＭＳ Ｐゴシック" charset="0"/>
              </a:rPr>
              <a:t>297</a:t>
            </a:r>
            <a:r>
              <a:rPr lang="en-US" sz="1600">
                <a:latin typeface="Arial" charset="0"/>
                <a:ea typeface="ＭＳ Ｐゴシック" charset="0"/>
              </a:rPr>
              <a:t>(13): 1478-88.</a:t>
            </a:r>
          </a:p>
        </p:txBody>
      </p:sp>
    </p:spTree>
    <p:extLst>
      <p:ext uri="{BB962C8B-B14F-4D97-AF65-F5344CB8AC3E}">
        <p14:creationId xmlns:p14="http://schemas.microsoft.com/office/powerpoint/2010/main" val="171048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828800"/>
            <a:ext cx="8229600" cy="4648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Sensitivity = 77%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Specificity =  73%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LR(+) = 0.77/(1 - 0.73) = 2.9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LR(-) = (1 - 0.77)/0.73 = 0.32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 </a:t>
            </a:r>
            <a:r>
              <a:rPr lang="ja-JP" altLang="en-US" smtClean="0">
                <a:latin typeface="Arial" pitchFamily="34" charset="0"/>
              </a:rPr>
              <a:t>“</a:t>
            </a:r>
            <a:r>
              <a:rPr lang="en-US" altLang="ja-JP" smtClean="0"/>
              <a:t>+</a:t>
            </a:r>
            <a:r>
              <a:rPr lang="ja-JP" altLang="en-US" smtClean="0">
                <a:latin typeface="Arial" pitchFamily="34" charset="0"/>
              </a:rPr>
              <a:t>”</a:t>
            </a:r>
            <a:r>
              <a:rPr lang="en-US" altLang="ja-JP" smtClean="0"/>
              <a:t> = &gt; 25,000/uL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 </a:t>
            </a:r>
            <a:r>
              <a:rPr lang="ja-JP" altLang="en-US" smtClean="0">
                <a:latin typeface="Arial" pitchFamily="34" charset="0"/>
              </a:rPr>
              <a:t>“</a:t>
            </a:r>
            <a:r>
              <a:rPr lang="en-US" altLang="ja-JP" smtClean="0"/>
              <a:t>-</a:t>
            </a:r>
            <a:r>
              <a:rPr lang="ja-JP" altLang="en-US" smtClean="0">
                <a:latin typeface="Arial" pitchFamily="34" charset="0"/>
              </a:rPr>
              <a:t>”</a:t>
            </a:r>
            <a:r>
              <a:rPr lang="en-US" altLang="ja-JP" smtClean="0"/>
              <a:t> = </a:t>
            </a:r>
            <a:r>
              <a:rPr lang="en-US" altLang="ja-JP" smtClean="0">
                <a:cs typeface="Arial" pitchFamily="34" charset="0"/>
              </a:rPr>
              <a:t>≤ 25,000/uL </a:t>
            </a:r>
            <a:endParaRPr lang="en-US" altLang="en-US" smtClean="0">
              <a:cs typeface="Arial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Make It a Dichotomous Test</a:t>
            </a:r>
          </a:p>
        </p:txBody>
      </p:sp>
    </p:spTree>
    <p:extLst>
      <p:ext uri="{BB962C8B-B14F-4D97-AF65-F5344CB8AC3E}">
        <p14:creationId xmlns:p14="http://schemas.microsoft.com/office/powerpoint/2010/main" val="315560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/>
              <a:t>Clinical Scenario</a:t>
            </a:r>
            <a:br>
              <a:rPr lang="en-US" sz="4000" dirty="0"/>
            </a:br>
            <a:r>
              <a:rPr lang="en-US" sz="4000" dirty="0"/>
              <a:t>Synovial WBC = 48,000/mL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0960" y="1544321"/>
            <a:ext cx="10048240" cy="410464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Pre-test </a:t>
            </a:r>
            <a:r>
              <a:rPr lang="en-US" altLang="en-US" dirty="0" err="1" smtClean="0"/>
              <a:t>prob</a:t>
            </a:r>
            <a:r>
              <a:rPr lang="en-US" altLang="en-US" dirty="0" smtClean="0"/>
              <a:t>: 0.38</a:t>
            </a:r>
          </a:p>
          <a:p>
            <a:pPr eaLnBrk="1" hangingPunct="1"/>
            <a:r>
              <a:rPr lang="en-US" altLang="en-US" dirty="0" smtClean="0"/>
              <a:t>Pre-test odds: 0.38/0.62 = 0.61</a:t>
            </a:r>
          </a:p>
          <a:p>
            <a:pPr eaLnBrk="1" hangingPunct="1"/>
            <a:r>
              <a:rPr lang="en-US" altLang="en-US" dirty="0" smtClean="0"/>
              <a:t>LR(+) = 2.9 (where &gt; 25,000/mL =“+”)</a:t>
            </a:r>
          </a:p>
          <a:p>
            <a:pPr eaLnBrk="1" hangingPunct="1"/>
            <a:r>
              <a:rPr lang="en-US" altLang="en-US" dirty="0" smtClean="0"/>
              <a:t>Post-Test Odds = Pre-Test Odds × LR(+) = 0.61 × 2.9 = 1.75</a:t>
            </a:r>
          </a:p>
          <a:p>
            <a:pPr eaLnBrk="1" hangingPunct="1"/>
            <a:r>
              <a:rPr lang="en-US" altLang="en-US" dirty="0" smtClean="0"/>
              <a:t>Post-Test </a:t>
            </a:r>
            <a:r>
              <a:rPr lang="en-US" altLang="en-US" dirty="0" err="1" smtClean="0"/>
              <a:t>prob</a:t>
            </a:r>
            <a:r>
              <a:rPr lang="en-US" altLang="en-US" dirty="0" smtClean="0"/>
              <a:t> = 1.75/(1.75+1) = 0.64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987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3058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/>
              <a:t>Clinical Scenario</a:t>
            </a:r>
            <a:br>
              <a:rPr lang="en-US" sz="4000" dirty="0"/>
            </a:br>
            <a:r>
              <a:rPr lang="en-US" sz="4000" dirty="0"/>
              <a:t> Synovial WBC = </a:t>
            </a:r>
            <a:r>
              <a:rPr lang="en-US" sz="4000" b="1" dirty="0">
                <a:solidFill>
                  <a:srgbClr val="FF0000"/>
                </a:solidFill>
              </a:rPr>
              <a:t>128,000/mL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1680" y="1696721"/>
            <a:ext cx="10728960" cy="3799840"/>
          </a:xfrm>
        </p:spPr>
        <p:txBody>
          <a:bodyPr/>
          <a:lstStyle/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Pre-test </a:t>
            </a:r>
            <a:r>
              <a:rPr lang="en-US" dirty="0" err="1" smtClean="0">
                <a:ea typeface="+mn-ea"/>
                <a:cs typeface="+mn-cs"/>
              </a:rPr>
              <a:t>prob</a:t>
            </a:r>
            <a:r>
              <a:rPr lang="en-US" dirty="0" smtClean="0">
                <a:ea typeface="+mn-ea"/>
                <a:cs typeface="+mn-cs"/>
              </a:rPr>
              <a:t>: 0.38 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Pre-test odds: 0.38/0.62 = 0.61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LR = 2.9 (same as for WBC=48,000!)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Post-Test Odds = Pre-Test Odds x LR(+)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				= 0.61 x 2.9 = 1.75 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Post-Test </a:t>
            </a:r>
            <a:r>
              <a:rPr lang="en-US" dirty="0" err="1" smtClean="0">
                <a:ea typeface="+mn-ea"/>
                <a:cs typeface="+mn-cs"/>
              </a:rPr>
              <a:t>prob</a:t>
            </a:r>
            <a:r>
              <a:rPr lang="en-US" dirty="0" smtClean="0">
                <a:ea typeface="+mn-ea"/>
                <a:cs typeface="+mn-cs"/>
              </a:rPr>
              <a:t> = 1.75/(1.75+1) = .64</a:t>
            </a:r>
          </a:p>
          <a:p>
            <a:pPr eaLnBrk="1" hangingPunct="1">
              <a:buFont typeface="Wingdings" charset="0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hangingPunct="1">
              <a:buFont typeface="Wingdings" charset="0"/>
              <a:buNone/>
              <a:defRPr/>
            </a:pPr>
            <a:endParaRPr lang="en-US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742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Criterion of positivity </a:t>
            </a:r>
            <a:r>
              <a:rPr lang="en-US" sz="3600" b="1" dirty="0">
                <a:solidFill>
                  <a:srgbClr val="FF0000"/>
                </a:solidFill>
              </a:rPr>
              <a:t>(for the test):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Impact on Sn and </a:t>
            </a:r>
            <a:r>
              <a:rPr lang="en-US" sz="3600" dirty="0" err="1"/>
              <a:t>Sp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8763000" cy="5029200"/>
          </a:xfrm>
        </p:spPr>
        <p:txBody>
          <a:bodyPr/>
          <a:lstStyle/>
          <a:p>
            <a:r>
              <a:rPr lang="en-US" dirty="0"/>
              <a:t>Sensitivity and specificity depend on the cut-point chosen to separate “positives” from “negatives”</a:t>
            </a:r>
          </a:p>
          <a:p>
            <a:r>
              <a:rPr lang="en-US" dirty="0" smtClean="0"/>
              <a:t>High threshold </a:t>
            </a:r>
            <a:r>
              <a:rPr lang="en-US" dirty="0" smtClean="0">
                <a:sym typeface="Wingdings" panose="05000000000000000000" pitchFamily="2" charset="2"/>
              </a:rPr>
              <a:t> few false positives (higher specificity) but many false negatives (lower sensitivity)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Low threshold  more false positives (lower specificity) but fewer false negatives (higher sensitivity)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66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Seminar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Theoretical Background</a:t>
            </a:r>
          </a:p>
          <a:p>
            <a:pPr lvl="1"/>
            <a:r>
              <a:rPr lang="en-US" dirty="0" smtClean="0"/>
              <a:t>Causal vs Prediction Research</a:t>
            </a:r>
          </a:p>
          <a:p>
            <a:pPr lvl="1"/>
            <a:r>
              <a:rPr lang="en-US" dirty="0" smtClean="0"/>
              <a:t>Test Accuracy  Measures </a:t>
            </a:r>
          </a:p>
          <a:p>
            <a:pPr lvl="1"/>
            <a:r>
              <a:rPr lang="en-US" dirty="0" smtClean="0"/>
              <a:t>ROC: A brief history</a:t>
            </a:r>
          </a:p>
          <a:p>
            <a:pPr lvl="1"/>
            <a:r>
              <a:rPr lang="en-US" dirty="0" smtClean="0"/>
              <a:t>ROC: Background  and properties</a:t>
            </a:r>
          </a:p>
          <a:p>
            <a:pPr lvl="1"/>
            <a:r>
              <a:rPr lang="en-US" dirty="0" smtClean="0"/>
              <a:t>ROC uses in clinical research</a:t>
            </a:r>
          </a:p>
          <a:p>
            <a:pPr lvl="2"/>
            <a:r>
              <a:rPr lang="en-US" dirty="0" smtClean="0"/>
              <a:t>Test performance</a:t>
            </a:r>
          </a:p>
          <a:p>
            <a:pPr lvl="2"/>
            <a:r>
              <a:rPr lang="en-US" dirty="0" smtClean="0"/>
              <a:t>Threshold selection</a:t>
            </a:r>
          </a:p>
          <a:p>
            <a:pPr lvl="1"/>
            <a:r>
              <a:rPr lang="en-US" dirty="0" smtClean="0"/>
              <a:t>Pros and cons of ROC analysis</a:t>
            </a:r>
          </a:p>
          <a:p>
            <a:r>
              <a:rPr lang="en-US" dirty="0" smtClean="0"/>
              <a:t>Example: ROC Analysis Using SAS/Stata</a:t>
            </a:r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46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458200" cy="1143000"/>
          </a:xfrm>
        </p:spPr>
        <p:txBody>
          <a:bodyPr/>
          <a:lstStyle/>
          <a:p>
            <a:pPr marL="914400" algn="l">
              <a:defRPr/>
            </a:pPr>
            <a:r>
              <a:rPr lang="en-US" sz="3600" dirty="0"/>
              <a:t>Implications of the choice of </a:t>
            </a:r>
            <a:r>
              <a:rPr lang="en-US" sz="3600" dirty="0" err="1"/>
              <a:t>cutpoint</a:t>
            </a:r>
            <a:endParaRPr lang="en-US" sz="36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600200"/>
            <a:ext cx="10769600" cy="457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tests measured on ordinal or continuous scales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a single cut-off value does not fully characterize test performance</a:t>
            </a:r>
          </a:p>
          <a:p>
            <a:pPr lvl="1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example, we regard probability of joint infection as equal whether the synovial WBC count is 48,000 or 128,000.</a:t>
            </a:r>
          </a:p>
          <a:p>
            <a:pPr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need a flexible way to understand the performance of a continuous test that permits use of multiple cut-points: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the receiver operating characteristic (ROC) curve</a:t>
            </a:r>
          </a:p>
          <a:p>
            <a:pPr algn="ctr" eaLnBrk="1" hangingPunct="1">
              <a:buFont typeface="Wingdings" charset="0"/>
              <a:buNone/>
              <a:defRPr/>
            </a:pP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B5F23C-A5C1-4B22-AE91-6FC659EDA9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5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4800" y="125260"/>
            <a:ext cx="4315885" cy="613776"/>
          </a:xfrm>
        </p:spPr>
        <p:txBody>
          <a:bodyPr>
            <a:noAutofit/>
          </a:bodyPr>
          <a:lstStyle/>
          <a:p>
            <a:r>
              <a:rPr lang="en-US" sz="2800" dirty="0" smtClean="0"/>
              <a:t>ROC Curve: A Brief History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Part </a:t>
            </a:r>
            <a:r>
              <a:rPr lang="en-US" dirty="0"/>
              <a:t>of a field called "</a:t>
            </a:r>
            <a:r>
              <a:rPr lang="en-US" i="1" dirty="0"/>
              <a:t>Signal </a:t>
            </a:r>
            <a:r>
              <a:rPr lang="en-US" i="1" dirty="0" smtClean="0"/>
              <a:t>Detection </a:t>
            </a:r>
            <a:r>
              <a:rPr lang="en-US" i="1" dirty="0"/>
              <a:t>Theory</a:t>
            </a:r>
            <a:r>
              <a:rPr lang="en-US" dirty="0"/>
              <a:t>" developed during World War II for the analysis of radar images. </a:t>
            </a:r>
            <a:endParaRPr lang="en-US" dirty="0" smtClean="0"/>
          </a:p>
          <a:p>
            <a:r>
              <a:rPr lang="en-US" dirty="0"/>
              <a:t>B</a:t>
            </a:r>
            <a:r>
              <a:rPr lang="en-US" dirty="0" smtClean="0"/>
              <a:t>lip </a:t>
            </a:r>
            <a:r>
              <a:rPr lang="en-US" dirty="0"/>
              <a:t>on the screen </a:t>
            </a:r>
            <a:r>
              <a:rPr lang="en-US" dirty="0" smtClean="0"/>
              <a:t>- an </a:t>
            </a:r>
            <a:r>
              <a:rPr lang="en-US" dirty="0"/>
              <a:t>enemy target, a friendly ship, or just noise. </a:t>
            </a:r>
            <a:endParaRPr lang="en-US" dirty="0" smtClean="0"/>
          </a:p>
          <a:p>
            <a:r>
              <a:rPr lang="en-US" dirty="0" smtClean="0"/>
              <a:t>Radar receivers’ ability to make </a:t>
            </a:r>
            <a:r>
              <a:rPr lang="en-US" dirty="0"/>
              <a:t>these important distinctions </a:t>
            </a:r>
            <a:r>
              <a:rPr lang="en-US" dirty="0" smtClean="0"/>
              <a:t>was </a:t>
            </a:r>
            <a:r>
              <a:rPr lang="en-US" dirty="0"/>
              <a:t>called the </a:t>
            </a:r>
            <a:r>
              <a:rPr lang="en-US" b="1" i="1" dirty="0"/>
              <a:t>Receiver Operating </a:t>
            </a:r>
            <a:r>
              <a:rPr lang="en-US" b="1" i="1" dirty="0" smtClean="0"/>
              <a:t>Characteristics (ROC). </a:t>
            </a:r>
          </a:p>
          <a:p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in medicine, radiology, biometrics, forecasting of natural </a:t>
            </a:r>
            <a:r>
              <a:rPr lang="en-US" dirty="0" smtClean="0"/>
              <a:t>hazards, meteorology, </a:t>
            </a:r>
            <a:r>
              <a:rPr lang="en-US" dirty="0"/>
              <a:t>model performance </a:t>
            </a:r>
            <a:r>
              <a:rPr lang="en-US" dirty="0" smtClean="0"/>
              <a:t>assessment, </a:t>
            </a:r>
            <a:r>
              <a:rPr lang="en-US" dirty="0"/>
              <a:t>and </a:t>
            </a:r>
            <a:r>
              <a:rPr lang="en-US" dirty="0" smtClean="0"/>
              <a:t>increasingly in </a:t>
            </a:r>
            <a:r>
              <a:rPr lang="en-US" dirty="0"/>
              <a:t>machine learning and data mining research.</a:t>
            </a:r>
          </a:p>
          <a:p>
            <a:endParaRPr lang="en-US" b="1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>
            <a:off x="609601" y="1039661"/>
            <a:ext cx="4011084" cy="508650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91" y="1039661"/>
            <a:ext cx="3984593" cy="507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3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96631"/>
          </a:xfrm>
        </p:spPr>
        <p:txBody>
          <a:bodyPr>
            <a:normAutofit/>
          </a:bodyPr>
          <a:lstStyle/>
          <a:p>
            <a:r>
              <a:rPr lang="en-US" dirty="0" smtClean="0"/>
              <a:t>AUROC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1269"/>
            <a:ext cx="5384800" cy="495489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Also </a:t>
            </a:r>
            <a:r>
              <a:rPr lang="en-US" dirty="0"/>
              <a:t>known as a </a:t>
            </a:r>
            <a:r>
              <a:rPr lang="en-US" i="1" dirty="0"/>
              <a:t>relative operating characteristic </a:t>
            </a:r>
            <a:r>
              <a:rPr lang="en-US" i="1" dirty="0" smtClean="0"/>
              <a:t>curve</a:t>
            </a:r>
          </a:p>
          <a:p>
            <a:r>
              <a:rPr lang="en-US" dirty="0"/>
              <a:t> The ROC curve illustrates </a:t>
            </a:r>
            <a:r>
              <a:rPr lang="en-US" dirty="0" smtClean="0"/>
              <a:t>sensitivity </a:t>
            </a:r>
            <a:r>
              <a:rPr lang="en-US" dirty="0"/>
              <a:t>and </a:t>
            </a:r>
            <a:r>
              <a:rPr lang="en-US" dirty="0" smtClean="0"/>
              <a:t>specificity tradeoffs as we vary the cutoff  point</a:t>
            </a:r>
            <a:endParaRPr lang="en-US" dirty="0"/>
          </a:p>
          <a:p>
            <a:pPr lvl="1"/>
            <a:r>
              <a:rPr lang="en-US" dirty="0"/>
              <a:t>A plot of the FP probability on the x-axis and the TP probability on the y-axis across several thresholds of a continuous value</a:t>
            </a:r>
          </a:p>
          <a:p>
            <a:r>
              <a:rPr lang="en-US" dirty="0"/>
              <a:t>Each point on the curve represents a Se/</a:t>
            </a:r>
            <a:r>
              <a:rPr lang="en-US" dirty="0" err="1"/>
              <a:t>Sp</a:t>
            </a:r>
            <a:r>
              <a:rPr lang="en-US" dirty="0"/>
              <a:t> pair corresponding to a particular cut-off (decision threshold or criterion value</a:t>
            </a:r>
            <a:r>
              <a:rPr lang="en-US" dirty="0" smtClean="0"/>
              <a:t>)</a:t>
            </a:r>
          </a:p>
          <a:p>
            <a:r>
              <a:rPr lang="en-US" dirty="0" smtClean="0"/>
              <a:t>AUC is the area between the curve and the X-axis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97600" y="1171270"/>
            <a:ext cx="5384800" cy="47561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76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348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AUC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39661"/>
            <a:ext cx="11987408" cy="508650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Can be estimated both parametrically and non-parametrically</a:t>
            </a:r>
          </a:p>
          <a:p>
            <a:r>
              <a:rPr lang="en-US" b="1" dirty="0" smtClean="0"/>
              <a:t>Parametric AUC (Fitted or Smooth ROC curve) </a:t>
            </a:r>
            <a:r>
              <a:rPr lang="en-US" dirty="0" smtClean="0"/>
              <a:t>distributional assumptions</a:t>
            </a:r>
          </a:p>
          <a:p>
            <a:pPr lvl="1"/>
            <a:r>
              <a:rPr lang="en-US" dirty="0"/>
              <a:t>either the test results themselves or </a:t>
            </a:r>
            <a:r>
              <a:rPr lang="en-US" dirty="0" smtClean="0"/>
              <a:t>some unknown </a:t>
            </a:r>
            <a:r>
              <a:rPr lang="en-US" dirty="0"/>
              <a:t>monotonic transformation of the test </a:t>
            </a:r>
            <a:r>
              <a:rPr lang="en-US" dirty="0" smtClean="0"/>
              <a:t>results follows </a:t>
            </a:r>
            <a:r>
              <a:rPr lang="en-US" dirty="0"/>
              <a:t>a </a:t>
            </a:r>
            <a:r>
              <a:rPr lang="en-US" dirty="0" err="1"/>
              <a:t>binormal</a:t>
            </a:r>
            <a:r>
              <a:rPr lang="en-US" dirty="0"/>
              <a:t> </a:t>
            </a:r>
            <a:r>
              <a:rPr lang="en-US" dirty="0" smtClean="0"/>
              <a:t>distribution</a:t>
            </a:r>
          </a:p>
          <a:p>
            <a:pPr lvl="1"/>
            <a:r>
              <a:rPr lang="en-US" dirty="0" smtClean="0"/>
              <a:t>Maximum likelihood estimation</a:t>
            </a:r>
          </a:p>
          <a:p>
            <a:pPr lvl="1"/>
            <a:r>
              <a:rPr lang="en-US" dirty="0" smtClean="0"/>
              <a:t>Preferred method for </a:t>
            </a:r>
            <a:r>
              <a:rPr lang="en-US" b="1" dirty="0" smtClean="0"/>
              <a:t>discrete rating data </a:t>
            </a:r>
            <a:r>
              <a:rPr lang="en-US" dirty="0" smtClean="0"/>
              <a:t>e.g. a 5-point scale</a:t>
            </a:r>
          </a:p>
          <a:p>
            <a:r>
              <a:rPr lang="en-US" b="1" dirty="0" smtClean="0"/>
              <a:t>Non-parametric AUC (Empirical ROC curve)</a:t>
            </a:r>
          </a:p>
          <a:p>
            <a:pPr lvl="1"/>
            <a:r>
              <a:rPr lang="en-US" dirty="0" smtClean="0"/>
              <a:t>Most commonly used in clinical research</a:t>
            </a:r>
          </a:p>
          <a:p>
            <a:pPr lvl="1"/>
            <a:r>
              <a:rPr lang="en-US" dirty="0"/>
              <a:t>connect all the points obtained at all the possible </a:t>
            </a:r>
            <a:r>
              <a:rPr lang="en-US" dirty="0" smtClean="0"/>
              <a:t>cutoff levels</a:t>
            </a:r>
          </a:p>
          <a:p>
            <a:pPr lvl="1"/>
            <a:r>
              <a:rPr lang="en-US" dirty="0" smtClean="0"/>
              <a:t>Nonparametric estimate </a:t>
            </a:r>
            <a:r>
              <a:rPr lang="en-US" dirty="0"/>
              <a:t>of the area under the empirical ROC curve is </a:t>
            </a:r>
            <a:r>
              <a:rPr lang="en-US" dirty="0" smtClean="0"/>
              <a:t>the </a:t>
            </a:r>
            <a:r>
              <a:rPr lang="en-US" b="1" i="1" dirty="0" smtClean="0"/>
              <a:t>summation </a:t>
            </a:r>
            <a:r>
              <a:rPr lang="en-US" b="1" i="1" dirty="0"/>
              <a:t>of the areas of the trapezoids </a:t>
            </a:r>
            <a:r>
              <a:rPr lang="en-US" dirty="0"/>
              <a:t>formed by connecting </a:t>
            </a:r>
            <a:r>
              <a:rPr lang="en-US" dirty="0" smtClean="0"/>
              <a:t>the points </a:t>
            </a:r>
            <a:r>
              <a:rPr lang="en-US" dirty="0"/>
              <a:t>on the ROC curve.</a:t>
            </a:r>
            <a:endParaRPr lang="en-US" dirty="0" smtClean="0"/>
          </a:p>
          <a:p>
            <a:r>
              <a:rPr lang="en-US" dirty="0"/>
              <a:t>For </a:t>
            </a:r>
            <a:r>
              <a:rPr lang="en-US" dirty="0" smtClean="0"/>
              <a:t>continuous or </a:t>
            </a:r>
            <a:r>
              <a:rPr lang="en-US" dirty="0"/>
              <a:t>quasi-continuous data </a:t>
            </a:r>
            <a:r>
              <a:rPr lang="en-US" dirty="0" smtClean="0"/>
              <a:t>the </a:t>
            </a:r>
            <a:r>
              <a:rPr lang="en-US" dirty="0"/>
              <a:t>parametric and </a:t>
            </a:r>
            <a:r>
              <a:rPr lang="en-US" dirty="0" smtClean="0"/>
              <a:t>nonparametric estimates </a:t>
            </a:r>
            <a:r>
              <a:rPr lang="en-US" dirty="0"/>
              <a:t>of AUC will have very similar values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548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78" y="99273"/>
            <a:ext cx="10972800" cy="1143000"/>
          </a:xfrm>
        </p:spPr>
        <p:txBody>
          <a:bodyPr/>
          <a:lstStyle/>
          <a:p>
            <a:r>
              <a:rPr lang="en-US" dirty="0" smtClean="0"/>
              <a:t>    Non-parametric Area Under the ROC Curve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321" y="1137919"/>
            <a:ext cx="9823398" cy="5256617"/>
          </a:xfrm>
        </p:spPr>
        <p:txBody>
          <a:bodyPr/>
          <a:lstStyle/>
          <a:p>
            <a:r>
              <a:rPr lang="en-US" b="1" dirty="0" smtClean="0"/>
              <a:t>Order the test values from most to least abnormal; the test’s actual values are unimportant</a:t>
            </a:r>
          </a:p>
          <a:p>
            <a:pPr lvl="1"/>
            <a:r>
              <a:rPr lang="en-US" dirty="0" smtClean="0"/>
              <a:t>AUC </a:t>
            </a:r>
            <a:r>
              <a:rPr lang="en-US" b="1" dirty="0" smtClean="0"/>
              <a:t>not</a:t>
            </a:r>
            <a:r>
              <a:rPr lang="en-US" dirty="0" smtClean="0"/>
              <a:t> significantly affected  by shapes of underlying populations</a:t>
            </a:r>
          </a:p>
          <a:p>
            <a:pPr lvl="2"/>
            <a:r>
              <a:rPr lang="en-US" sz="2200" dirty="0"/>
              <a:t>Hanley and McNeil [Radiology 1982 143 29-36] explore the concept of the AUC-ROC curve and show that there is a clear similarity between this quantity and well-known (at least, to statisticians) Wilcoxon (or Mann-Whitney) statistics. </a:t>
            </a:r>
          </a:p>
          <a:p>
            <a:pPr lvl="2"/>
            <a:r>
              <a:rPr lang="en-US" sz="2200" dirty="0"/>
              <a:t>Statistical significance test for the AUROC comes out exactly the same as that for the Wilcoxon Rank Sum test, a non-parametric alternative to the t-test, used to investigate whether numbers in one group tend to be higher than those in another.</a:t>
            </a:r>
          </a:p>
        </p:txBody>
      </p:sp>
    </p:spTree>
    <p:extLst>
      <p:ext uri="{BB962C8B-B14F-4D97-AF65-F5344CB8AC3E}">
        <p14:creationId xmlns:p14="http://schemas.microsoft.com/office/powerpoint/2010/main" val="389749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The </a:t>
            </a:r>
            <a:r>
              <a:rPr lang="en-US" sz="3600" dirty="0"/>
              <a:t>AU ROC and sums of ranks </a:t>
            </a:r>
            <a:br>
              <a:rPr lang="en-US" sz="3600" dirty="0"/>
            </a:br>
            <a:r>
              <a:rPr lang="en-US" sz="3600" dirty="0"/>
              <a:t>can be related as follows…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37" y="1417638"/>
            <a:ext cx="11361107" cy="4406965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600" dirty="0"/>
              <a:t>Reorder all n patients without disease </a:t>
            </a:r>
          </a:p>
          <a:p>
            <a:pPr marL="457200" lvl="1" indent="0">
              <a:buNone/>
            </a:pPr>
            <a:r>
              <a:rPr lang="en-US" sz="2600" dirty="0"/>
              <a:t>   and d patients with disease </a:t>
            </a:r>
          </a:p>
          <a:p>
            <a:pPr marL="457200" lvl="1" indent="0">
              <a:buNone/>
            </a:pPr>
            <a:r>
              <a:rPr lang="en-US" sz="2600" dirty="0"/>
              <a:t>   from most to least abnormal and assign ranks, </a:t>
            </a:r>
          </a:p>
          <a:p>
            <a:pPr marL="457200" lvl="1" indent="0">
              <a:buNone/>
            </a:pPr>
            <a:r>
              <a:rPr lang="en-US" sz="2600" dirty="0"/>
              <a:t>   where 1 marks the most abnormal value </a:t>
            </a:r>
          </a:p>
          <a:p>
            <a:pPr marL="457200" lvl="1" indent="0">
              <a:buNone/>
            </a:pPr>
            <a:r>
              <a:rPr lang="en-US" sz="2600" dirty="0"/>
              <a:t>   and (n + d) marks the least abnormal value</a:t>
            </a:r>
          </a:p>
          <a:p>
            <a:pPr marL="457200" lvl="1" indent="0">
              <a:buNone/>
            </a:pPr>
            <a:r>
              <a:rPr lang="en-US" sz="2600" dirty="0"/>
              <a:t>   assign average rank to ties</a:t>
            </a:r>
          </a:p>
          <a:p>
            <a:pPr marL="457200" lvl="1" indent="0">
              <a:buNone/>
            </a:pPr>
            <a:endParaRPr lang="en-US" sz="3200" b="1" dirty="0"/>
          </a:p>
          <a:p>
            <a:pPr marL="457200" lvl="1" indent="0">
              <a:buNone/>
            </a:pPr>
            <a:endParaRPr lang="en-US" sz="2600" b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137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The </a:t>
            </a:r>
            <a:r>
              <a:rPr lang="en-US" dirty="0"/>
              <a:t>AU ROC and sums of ranks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2600" dirty="0"/>
              <a:t>Find sum of ranks in diseased group; call that </a:t>
            </a:r>
            <a:r>
              <a:rPr lang="en-US" sz="2600" b="1" dirty="0"/>
              <a:t>S</a:t>
            </a:r>
            <a:r>
              <a:rPr lang="en-US" sz="2600" dirty="0"/>
              <a:t>.</a:t>
            </a:r>
          </a:p>
          <a:p>
            <a:pPr lvl="1"/>
            <a:r>
              <a:rPr lang="en-US" sz="2600" dirty="0"/>
              <a:t>Perfect test - all of the lowest ranks will belong to the diseased group, and S will equal d(d + 1)/2 (this is the minimum value of S, </a:t>
            </a:r>
            <a:r>
              <a:rPr lang="en-US" sz="2600" b="1" dirty="0" err="1"/>
              <a:t>S</a:t>
            </a:r>
            <a:r>
              <a:rPr lang="en-US" sz="2600" b="1" baseline="-25000" dirty="0" err="1"/>
              <a:t>min</a:t>
            </a:r>
            <a:r>
              <a:rPr lang="en-US" sz="2600" b="1" dirty="0"/>
              <a:t> </a:t>
            </a:r>
            <a:r>
              <a:rPr lang="en-US" sz="2600" dirty="0"/>
              <a:t>)</a:t>
            </a:r>
          </a:p>
          <a:p>
            <a:pPr lvl="1"/>
            <a:r>
              <a:rPr lang="en-US" sz="2600" dirty="0"/>
              <a:t>If all of the people with disease test less abnormal, then S will equal </a:t>
            </a:r>
            <a:r>
              <a:rPr lang="en-US" sz="2600" b="1" dirty="0" err="1"/>
              <a:t>S</a:t>
            </a:r>
            <a:r>
              <a:rPr lang="en-US" sz="2600" b="1" baseline="-25000" dirty="0" err="1"/>
              <a:t>max</a:t>
            </a:r>
            <a:r>
              <a:rPr lang="en-US" sz="2600" b="1" dirty="0"/>
              <a:t>= </a:t>
            </a:r>
            <a:r>
              <a:rPr lang="en-US" sz="2600" b="1" dirty="0" err="1"/>
              <a:t>S</a:t>
            </a:r>
            <a:r>
              <a:rPr lang="en-US" sz="2600" b="1" baseline="-25000" dirty="0" err="1"/>
              <a:t>min</a:t>
            </a:r>
            <a:r>
              <a:rPr lang="en-US" sz="2600" b="1" dirty="0"/>
              <a:t> + </a:t>
            </a:r>
            <a:r>
              <a:rPr lang="en-US" sz="2600" b="1" dirty="0" err="1"/>
              <a:t>dn</a:t>
            </a:r>
            <a:endParaRPr lang="en-US" sz="2600" b="1" dirty="0"/>
          </a:p>
          <a:p>
            <a:pPr marL="457200" lvl="1" indent="0">
              <a:buNone/>
            </a:pPr>
            <a:r>
              <a:rPr lang="en-US" sz="3200" b="1" dirty="0"/>
              <a:t>AUROC =( </a:t>
            </a:r>
            <a:r>
              <a:rPr lang="en-US" sz="3200" b="1" dirty="0" err="1"/>
              <a:t>S</a:t>
            </a:r>
            <a:r>
              <a:rPr lang="en-US" sz="3200" b="1" baseline="-25000" dirty="0" err="1"/>
              <a:t>max</a:t>
            </a:r>
            <a:r>
              <a:rPr lang="en-US" sz="3200" b="1" dirty="0"/>
              <a:t> – S)/(</a:t>
            </a:r>
            <a:r>
              <a:rPr lang="en-US" sz="3200" b="1" dirty="0" err="1"/>
              <a:t>S</a:t>
            </a:r>
            <a:r>
              <a:rPr lang="en-US" sz="3200" b="1" baseline="-25000" dirty="0" err="1"/>
              <a:t>max</a:t>
            </a:r>
            <a:r>
              <a:rPr lang="en-US" sz="3200" b="1" dirty="0"/>
              <a:t> – </a:t>
            </a:r>
            <a:r>
              <a:rPr lang="en-US" sz="3200" b="1" dirty="0" err="1"/>
              <a:t>S</a:t>
            </a:r>
            <a:r>
              <a:rPr lang="en-US" sz="3200" b="1" baseline="-25000" dirty="0" err="1"/>
              <a:t>min</a:t>
            </a:r>
            <a:r>
              <a:rPr lang="en-US" sz="3200" b="1" dirty="0"/>
              <a:t>) </a:t>
            </a:r>
          </a:p>
          <a:p>
            <a:pPr marL="457200" lvl="1" indent="0">
              <a:buNone/>
            </a:pPr>
            <a:r>
              <a:rPr lang="en-US" sz="3200" b="1" dirty="0"/>
              <a:t>               = (</a:t>
            </a:r>
            <a:r>
              <a:rPr lang="en-US" sz="3200" b="1" dirty="0" err="1"/>
              <a:t>S</a:t>
            </a:r>
            <a:r>
              <a:rPr lang="en-US" sz="3200" b="1" baseline="-25000" dirty="0" err="1"/>
              <a:t>max</a:t>
            </a:r>
            <a:r>
              <a:rPr lang="en-US" sz="3200" b="1" dirty="0"/>
              <a:t> –  S) / </a:t>
            </a:r>
            <a:r>
              <a:rPr lang="en-US" sz="3200" b="1" dirty="0" err="1"/>
              <a:t>dn</a:t>
            </a:r>
            <a:endParaRPr lang="en-US" sz="3200" b="1" dirty="0"/>
          </a:p>
          <a:p>
            <a:pPr marL="457200" lvl="1" indent="0">
              <a:buNone/>
            </a:pPr>
            <a:endParaRPr lang="en-US" i="1" dirty="0" smtClean="0"/>
          </a:p>
          <a:p>
            <a:pPr marL="457200" lvl="1" indent="0">
              <a:buNone/>
            </a:pPr>
            <a:r>
              <a:rPr lang="en-US" i="1" dirty="0" smtClean="0"/>
              <a:t>Newman and Kohn: Evidence-Based Diagnosis, p. 77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B5F23C-A5C1-4B22-AE91-6FC659EDA9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110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12815"/>
          </a:xfrm>
        </p:spPr>
        <p:txBody>
          <a:bodyPr/>
          <a:lstStyle/>
          <a:p>
            <a:r>
              <a:rPr lang="en-US" dirty="0"/>
              <a:t>The AU ROC and S</a:t>
            </a:r>
            <a:r>
              <a:rPr lang="en-US" dirty="0" smtClean="0"/>
              <a:t>ums </a:t>
            </a:r>
            <a:r>
              <a:rPr lang="en-US" dirty="0"/>
              <a:t>of </a:t>
            </a:r>
            <a:r>
              <a:rPr lang="en-US" dirty="0" smtClean="0"/>
              <a:t>Ranks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AutoShape 2" descr="{\displaystyle U_{1}=R_{1}-{n_{1}(n_{1}+1) \over 2}\,\!}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130629" y="1212108"/>
            <a:ext cx="11596914" cy="491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dirty="0" smtClean="0"/>
              <a:t>Diseased :</a:t>
            </a:r>
            <a:r>
              <a:rPr lang="en-US" dirty="0" smtClean="0"/>
              <a:t> U1 (</a:t>
            </a:r>
            <a:r>
              <a:rPr lang="en-US" b="1" i="1" dirty="0" smtClean="0"/>
              <a:t>Wilcoxon rank sum test statistic</a:t>
            </a:r>
            <a:r>
              <a:rPr lang="en-US" dirty="0" smtClean="0"/>
              <a:t>)= R1 – n1(n1 +1)/2 </a:t>
            </a:r>
          </a:p>
          <a:p>
            <a:pPr lvl="1"/>
            <a:r>
              <a:rPr lang="en-US" dirty="0" smtClean="0"/>
              <a:t>n1= Sample size for diseased and R1 is the sum of ranks for diseased</a:t>
            </a:r>
          </a:p>
          <a:p>
            <a:r>
              <a:rPr lang="en-US" dirty="0"/>
              <a:t>The sum of ranks in </a:t>
            </a:r>
            <a:r>
              <a:rPr lang="en-US" b="1" dirty="0" smtClean="0"/>
              <a:t>Non-diseased (U2) </a:t>
            </a:r>
            <a:r>
              <a:rPr lang="en-US" dirty="0"/>
              <a:t>is now </a:t>
            </a:r>
            <a:r>
              <a:rPr lang="en-US" dirty="0" smtClean="0"/>
              <a:t>determinate - </a:t>
            </a:r>
            <a:r>
              <a:rPr lang="en-US" i="1" dirty="0" smtClean="0"/>
              <a:t>sum </a:t>
            </a:r>
            <a:r>
              <a:rPr lang="en-US" i="1" dirty="0"/>
              <a:t>of all the ranks equals N(N + 1)/2</a:t>
            </a:r>
            <a:r>
              <a:rPr lang="en-US" dirty="0"/>
              <a:t> where N is the total number of observations</a:t>
            </a:r>
            <a:r>
              <a:rPr lang="en-US" dirty="0" smtClean="0"/>
              <a:t>.</a:t>
            </a:r>
          </a:p>
          <a:p>
            <a:r>
              <a:rPr lang="en-US" dirty="0"/>
              <a:t>The maximum value of U is the product of the sample sizes for the two samples </a:t>
            </a:r>
            <a:r>
              <a:rPr lang="en-US" dirty="0" smtClean="0"/>
              <a:t>(n1n2)</a:t>
            </a:r>
          </a:p>
          <a:p>
            <a:r>
              <a:rPr lang="en-US" dirty="0" smtClean="0"/>
              <a:t>AUC1 (diseased) – U1/n1n2</a:t>
            </a:r>
          </a:p>
          <a:p>
            <a:r>
              <a:rPr lang="en-US" dirty="0" smtClean="0"/>
              <a:t>AUC2 = 1- AUC1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22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ROC Curve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4320" y="1417638"/>
            <a:ext cx="8763000" cy="495300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The ROC curve is drawn by </a:t>
            </a:r>
            <a:r>
              <a:rPr lang="en-US" altLang="en-US" sz="2800" b="1" dirty="0"/>
              <a:t>serially lowering </a:t>
            </a:r>
            <a:r>
              <a:rPr lang="en-US" altLang="en-US" sz="2800" dirty="0"/>
              <a:t>the cut-point </a:t>
            </a:r>
            <a:r>
              <a:rPr lang="en-US" altLang="en-US" sz="2800" b="1" dirty="0"/>
              <a:t>from highest </a:t>
            </a:r>
            <a:r>
              <a:rPr lang="en-US" altLang="en-US" sz="2800" dirty="0"/>
              <a:t>(most abnormal) </a:t>
            </a:r>
            <a:r>
              <a:rPr lang="en-US" altLang="en-US" sz="2800" b="1" dirty="0"/>
              <a:t>to lowest </a:t>
            </a:r>
            <a:r>
              <a:rPr lang="en-US" altLang="en-US" sz="2800" dirty="0"/>
              <a:t>(least abnormal).</a:t>
            </a:r>
          </a:p>
          <a:p>
            <a:r>
              <a:rPr lang="en-US" sz="2800" dirty="0">
                <a:latin typeface="Arial" charset="0"/>
                <a:ea typeface="ＭＳ Ｐゴシック" charset="0"/>
              </a:rPr>
              <a:t>ROC curve is for evaluating the test, not the patient</a:t>
            </a:r>
          </a:p>
          <a:p>
            <a:pPr lvl="1"/>
            <a:r>
              <a:rPr lang="en-US" altLang="en-US" sz="2400" dirty="0"/>
              <a:t>Not particularly useful in interpreting a test result for a given patient</a:t>
            </a:r>
          </a:p>
          <a:p>
            <a:r>
              <a:rPr lang="en-US" sz="2800" dirty="0">
                <a:latin typeface="Arial" charset="0"/>
                <a:ea typeface="ＭＳ Ｐゴシック" charset="0"/>
              </a:rPr>
              <a:t>Drawing the ROC curve requires </a:t>
            </a:r>
            <a:r>
              <a:rPr lang="en-US" sz="2800" b="1" dirty="0">
                <a:latin typeface="Arial" charset="0"/>
                <a:ea typeface="ＭＳ Ｐゴシック" charset="0"/>
              </a:rPr>
              <a:t>varying</a:t>
            </a:r>
            <a:r>
              <a:rPr lang="en-US" sz="2800" dirty="0">
                <a:latin typeface="Arial" charset="0"/>
                <a:ea typeface="ＭＳ Ｐゴシック" charset="0"/>
              </a:rPr>
              <a:t> the cut-point, </a:t>
            </a:r>
            <a:r>
              <a:rPr lang="en-US" sz="2800" b="1" dirty="0">
                <a:latin typeface="Arial" charset="0"/>
                <a:ea typeface="ＭＳ Ｐゴシック" charset="0"/>
              </a:rPr>
              <a:t>not choosing </a:t>
            </a:r>
            <a:r>
              <a:rPr lang="en-US" sz="2800" dirty="0">
                <a:latin typeface="Arial" charset="0"/>
                <a:ea typeface="ＭＳ Ｐゴシック" charset="0"/>
              </a:rPr>
              <a:t>a fixed cut-point.</a:t>
            </a:r>
          </a:p>
          <a:p>
            <a:endParaRPr lang="en-US" altLang="en-US" sz="2800" dirty="0"/>
          </a:p>
          <a:p>
            <a:pPr eaLnBrk="1" hangingPunct="1"/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7924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726" name="Group 54"/>
          <p:cNvGraphicFramePr>
            <a:graphicFrameLocks noGrp="1"/>
          </p:cNvGraphicFramePr>
          <p:nvPr>
            <p:extLst/>
          </p:nvPr>
        </p:nvGraphicFramePr>
        <p:xfrm>
          <a:off x="1981200" y="1632200"/>
          <a:ext cx="8305800" cy="4676524"/>
        </p:xfrm>
        <a:graphic>
          <a:graphicData uri="http://schemas.openxmlformats.org/drawingml/2006/table">
            <a:tbl>
              <a:tblPr/>
              <a:tblGrid>
                <a:gridCol w="3940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2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19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053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WBC (/</a:t>
                      </a:r>
                      <a:r>
                        <a:rPr kumimoji="0" lang="en-US" sz="3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uL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) Interval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% of Septic Arthritis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% of No Septic Arthritis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77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&gt;100,000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29%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1%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8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50,001-100,000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33%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7%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7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25,001-50,000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15%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19%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8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0 - 25,000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23%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73%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17" marB="45717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8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TOTAL</a:t>
                      </a:r>
                    </a:p>
                  </a:txBody>
                  <a:tcPr marT="45717" marB="45717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100%</a:t>
                      </a:r>
                    </a:p>
                  </a:txBody>
                  <a:tcPr marT="45717" marB="4571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100%</a:t>
                      </a:r>
                    </a:p>
                  </a:txBody>
                  <a:tcPr marT="45717" marB="45717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4398"/>
            <a:ext cx="10972800" cy="456691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76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2878"/>
            <a:ext cx="10972800" cy="975042"/>
          </a:xfrm>
        </p:spPr>
        <p:txBody>
          <a:bodyPr/>
          <a:lstStyle/>
          <a:p>
            <a:r>
              <a:rPr lang="en-US" dirty="0"/>
              <a:t>Major Types of Clinical Epidemiologic Studies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06685" y="1021080"/>
            <a:ext cx="3004457" cy="5384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Clinical</a:t>
            </a:r>
            <a:r>
              <a:rPr lang="en-US" dirty="0" smtClean="0">
                <a:solidFill>
                  <a:schemeClr val="tx1"/>
                </a:solidFill>
              </a:rPr>
              <a:t> Practice :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Challenges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57200" y="4216400"/>
            <a:ext cx="1869440" cy="8432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DIAGNOSTIC</a:t>
            </a:r>
            <a:r>
              <a:rPr lang="en-US" dirty="0" smtClean="0"/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RESEARCH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596640" y="4216400"/>
            <a:ext cx="2235200" cy="8432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PROGNOSTIC</a:t>
            </a:r>
            <a:r>
              <a:rPr lang="en-US" dirty="0" smtClean="0"/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RESEARCH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947978" y="4216400"/>
            <a:ext cx="2103120" cy="8432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INTERVENTION</a:t>
            </a:r>
            <a:endParaRPr lang="en-US" dirty="0" smtClean="0"/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RESEARCH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9802938" y="4246881"/>
            <a:ext cx="2214880" cy="812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ETIOLOGIC</a:t>
            </a:r>
            <a:r>
              <a:rPr lang="en-US" dirty="0" smtClean="0"/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RESEARCH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838960" y="2153920"/>
            <a:ext cx="2733040" cy="14732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PREDICTION RESEARCH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7640320" y="2118360"/>
            <a:ext cx="2824480" cy="154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CAUSAL</a:t>
            </a:r>
            <a:r>
              <a:rPr lang="en-US" dirty="0" smtClean="0"/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RESEARCH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4" idx="2"/>
            <a:endCxn id="9" idx="7"/>
          </p:cNvCxnSpPr>
          <p:nvPr/>
        </p:nvCxnSpPr>
        <p:spPr>
          <a:xfrm flipH="1">
            <a:off x="4171756" y="1559560"/>
            <a:ext cx="1837158" cy="810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0" idx="1"/>
          </p:cNvCxnSpPr>
          <p:nvPr/>
        </p:nvCxnSpPr>
        <p:spPr>
          <a:xfrm>
            <a:off x="6041582" y="1598880"/>
            <a:ext cx="2012374" cy="745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4"/>
            <a:endCxn id="5" idx="0"/>
          </p:cNvCxnSpPr>
          <p:nvPr/>
        </p:nvCxnSpPr>
        <p:spPr>
          <a:xfrm flipH="1">
            <a:off x="1391920" y="3627120"/>
            <a:ext cx="1813560" cy="589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6" idx="0"/>
          </p:cNvCxnSpPr>
          <p:nvPr/>
        </p:nvCxnSpPr>
        <p:spPr>
          <a:xfrm>
            <a:off x="3332480" y="3627120"/>
            <a:ext cx="1381760" cy="589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4"/>
          </p:cNvCxnSpPr>
          <p:nvPr/>
        </p:nvCxnSpPr>
        <p:spPr>
          <a:xfrm flipH="1">
            <a:off x="7884160" y="3662680"/>
            <a:ext cx="1168400" cy="489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8" idx="0"/>
          </p:cNvCxnSpPr>
          <p:nvPr/>
        </p:nvCxnSpPr>
        <p:spPr>
          <a:xfrm>
            <a:off x="9398000" y="3662680"/>
            <a:ext cx="1512378" cy="584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1"/>
            <a:endCxn id="6" idx="3"/>
          </p:cNvCxnSpPr>
          <p:nvPr/>
        </p:nvCxnSpPr>
        <p:spPr>
          <a:xfrm flipH="1">
            <a:off x="5831840" y="4638040"/>
            <a:ext cx="1116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02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56" name="Group 72"/>
          <p:cNvGraphicFramePr>
            <a:graphicFrameLocks noGrp="1"/>
          </p:cNvGraphicFramePr>
          <p:nvPr>
            <p:extLst/>
          </p:nvPr>
        </p:nvGraphicFramePr>
        <p:xfrm>
          <a:off x="2362200" y="2133600"/>
          <a:ext cx="7467600" cy="3535632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2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6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44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WBC Count (x1000/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uL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)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Sensitivity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1 - Specificity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&gt; highest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0%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0%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&gt; 100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29%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1%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&gt;  50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62%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8%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&gt; 25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77%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27%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≥   0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100%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100%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454" name="Text Box 70"/>
          <p:cNvSpPr txBox="1">
            <a:spLocks noChangeArrowheads="1"/>
          </p:cNvSpPr>
          <p:nvPr/>
        </p:nvSpPr>
        <p:spPr bwMode="auto">
          <a:xfrm>
            <a:off x="3352800" y="5943600"/>
            <a:ext cx="6934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Margaretten, M. E., J. Kohlwes, et al. (2007). </a:t>
            </a:r>
            <a:r>
              <a:rPr lang="en-US" sz="1600" u="sng">
                <a:latin typeface="Arial" charset="0"/>
                <a:ea typeface="ＭＳ Ｐゴシック" charset="0"/>
              </a:rPr>
              <a:t>Jama</a:t>
            </a:r>
            <a:r>
              <a:rPr lang="en-US" sz="1600">
                <a:latin typeface="Arial" charset="0"/>
                <a:ea typeface="ＭＳ Ｐゴシック" charset="0"/>
              </a:rPr>
              <a:t> </a:t>
            </a:r>
            <a:r>
              <a:rPr lang="en-US" sz="1600" b="1">
                <a:latin typeface="Arial" charset="0"/>
                <a:ea typeface="ＭＳ Ｐゴシック" charset="0"/>
              </a:rPr>
              <a:t>297</a:t>
            </a:r>
            <a:r>
              <a:rPr lang="en-US" sz="1600">
                <a:latin typeface="Arial" charset="0"/>
                <a:ea typeface="ＭＳ Ｐゴシック" charset="0"/>
              </a:rPr>
              <a:t>(13): 1478-88.</a:t>
            </a:r>
          </a:p>
        </p:txBody>
      </p:sp>
      <p:sp>
        <p:nvSpPr>
          <p:cNvPr id="16458" name="Rectangle 74"/>
          <p:cNvSpPr>
            <a:spLocks noChangeArrowheads="1"/>
          </p:cNvSpPr>
          <p:nvPr/>
        </p:nvSpPr>
        <p:spPr bwMode="auto">
          <a:xfrm>
            <a:off x="2674939" y="214314"/>
            <a:ext cx="7793037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/>
          <a:lstStyle/>
          <a:p>
            <a:pPr eaLnBrk="1" hangingPunct="1">
              <a:defRPr/>
            </a:pPr>
            <a:r>
              <a:rPr lang="en-US" sz="4400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             ROC Table</a:t>
            </a:r>
          </a:p>
        </p:txBody>
      </p:sp>
    </p:spTree>
    <p:extLst>
      <p:ext uri="{BB962C8B-B14F-4D97-AF65-F5344CB8AC3E}">
        <p14:creationId xmlns:p14="http://schemas.microsoft.com/office/powerpoint/2010/main" val="110914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78075"/>
            <a:ext cx="108204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ROC Curve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280" y="717837"/>
            <a:ext cx="8158480" cy="52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3110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570" y="128914"/>
            <a:ext cx="8534400" cy="6477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Area Under the ROC Curve (AUC)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411" y="776614"/>
            <a:ext cx="11223321" cy="6005186"/>
          </a:xfrm>
        </p:spPr>
        <p:txBody>
          <a:bodyPr/>
          <a:lstStyle/>
          <a:p>
            <a:pPr lvl="1"/>
            <a:r>
              <a:rPr lang="en-US" dirty="0" smtClean="0"/>
              <a:t>Quantifies the discrimination of the test/predictor variable(s)</a:t>
            </a:r>
            <a:endParaRPr lang="en-US" dirty="0"/>
          </a:p>
          <a:p>
            <a:pPr lvl="2"/>
            <a:r>
              <a:rPr lang="en-US" dirty="0"/>
              <a:t>the probability that, confronted with a pair of randomly chosen patients, one of whom truly has the </a:t>
            </a:r>
            <a:r>
              <a:rPr lang="en-US" dirty="0" smtClean="0"/>
              <a:t>outcome </a:t>
            </a:r>
            <a:r>
              <a:rPr lang="en-US" dirty="0"/>
              <a:t>of interest and the other of whom truly does not, the test will accurately identify which of the pair has the </a:t>
            </a:r>
            <a:r>
              <a:rPr lang="en-US" dirty="0" smtClean="0"/>
              <a:t>outcome.</a:t>
            </a:r>
            <a:endParaRPr lang="en-US" dirty="0"/>
          </a:p>
          <a:p>
            <a:pPr lvl="2"/>
            <a:r>
              <a:rPr lang="en-US" dirty="0"/>
              <a:t>The AUC summarizes the whole of the ROC curve, and therefore all parts of the curve are represented within the AUC.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079" y="3294344"/>
            <a:ext cx="5661765" cy="2787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271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  Test Discriminates Fairly Well Between D+ and D-</a:t>
            </a:r>
          </a:p>
        </p:txBody>
      </p:sp>
      <p:graphicFrame>
        <p:nvGraphicFramePr>
          <p:cNvPr id="8397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981200" y="2541588"/>
          <a:ext cx="4038600" cy="264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Chart" r:id="rId4" imgW="5067300" imgH="3314700" progId="Excel.Chart.8">
                  <p:embed/>
                </p:oleObj>
              </mc:Choice>
              <mc:Fallback>
                <p:oleObj name="Chart" r:id="rId4" imgW="5067300" imgH="3314700" progId="Excel.Chart.8">
                  <p:embed/>
                  <p:pic>
                    <p:nvPicPr>
                      <p:cNvPr id="8397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541588"/>
                        <a:ext cx="4038600" cy="264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3124201" y="5181600"/>
            <a:ext cx="1725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dirty="0">
                <a:latin typeface="Arial" charset="0"/>
                <a:ea typeface="ＭＳ Ｐゴシック" charset="0"/>
              </a:rPr>
              <a:t>Test Result</a:t>
            </a: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2185194" y="28956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dirty="0">
                <a:latin typeface="Arial" charset="0"/>
                <a:ea typeface="ＭＳ Ｐゴシック" charset="0"/>
              </a:rPr>
              <a:t>D-</a:t>
            </a:r>
          </a:p>
        </p:txBody>
      </p:sp>
      <p:sp>
        <p:nvSpPr>
          <p:cNvPr id="98312" name="Line 8"/>
          <p:cNvSpPr>
            <a:spLocks noChangeShapeType="1"/>
          </p:cNvSpPr>
          <p:nvPr/>
        </p:nvSpPr>
        <p:spPr bwMode="auto">
          <a:xfrm>
            <a:off x="2590800" y="3276600"/>
            <a:ext cx="533400" cy="6346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98313" name="Text Box 9"/>
          <p:cNvSpPr txBox="1">
            <a:spLocks noChangeArrowheads="1"/>
          </p:cNvSpPr>
          <p:nvPr/>
        </p:nvSpPr>
        <p:spPr bwMode="auto">
          <a:xfrm>
            <a:off x="5440669" y="2900119"/>
            <a:ext cx="582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dirty="0">
                <a:latin typeface="Arial" charset="0"/>
                <a:ea typeface="ＭＳ Ｐゴシック" charset="0"/>
              </a:rPr>
              <a:t>D+</a:t>
            </a:r>
          </a:p>
        </p:txBody>
      </p:sp>
      <p:sp>
        <p:nvSpPr>
          <p:cNvPr id="98314" name="Line 10"/>
          <p:cNvSpPr>
            <a:spLocks noChangeShapeType="1"/>
          </p:cNvSpPr>
          <p:nvPr/>
        </p:nvSpPr>
        <p:spPr bwMode="auto">
          <a:xfrm flipH="1">
            <a:off x="5135868" y="3352800"/>
            <a:ext cx="596106" cy="876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16638"/>
            <a:ext cx="4038600" cy="2893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1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     Test Discriminates Poorly Between D+ and D-</a:t>
            </a:r>
          </a:p>
        </p:txBody>
      </p:sp>
      <p:graphicFrame>
        <p:nvGraphicFramePr>
          <p:cNvPr id="8806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981200" y="2541588"/>
          <a:ext cx="4038600" cy="264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Chart" r:id="rId4" imgW="5067300" imgH="3314700" progId="Excel.Chart.8">
                  <p:embed/>
                </p:oleObj>
              </mc:Choice>
              <mc:Fallback>
                <p:oleObj name="Chart" r:id="rId4" imgW="5067300" imgH="3314700" progId="Excel.Chart.8">
                  <p:embed/>
                  <p:pic>
                    <p:nvPicPr>
                      <p:cNvPr id="8806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541588"/>
                        <a:ext cx="4038600" cy="264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2971801" y="5562600"/>
            <a:ext cx="1725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dirty="0">
                <a:latin typeface="Arial" charset="0"/>
                <a:ea typeface="ＭＳ Ｐゴシック" charset="0"/>
              </a:rPr>
              <a:t>Test Result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2057401" y="2558807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dirty="0">
                <a:latin typeface="Arial" charset="0"/>
                <a:ea typeface="ＭＳ Ｐゴシック" charset="0"/>
              </a:rPr>
              <a:t>D-</a:t>
            </a:r>
          </a:p>
        </p:txBody>
      </p:sp>
      <p:sp>
        <p:nvSpPr>
          <p:cNvPr id="93192" name="Line 8"/>
          <p:cNvSpPr>
            <a:spLocks noChangeShapeType="1"/>
          </p:cNvSpPr>
          <p:nvPr/>
        </p:nvSpPr>
        <p:spPr bwMode="auto">
          <a:xfrm>
            <a:off x="2310606" y="30099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4814093" y="2667000"/>
            <a:ext cx="582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dirty="0">
                <a:latin typeface="Arial" charset="0"/>
                <a:ea typeface="ＭＳ Ｐゴシック" charset="0"/>
              </a:rPr>
              <a:t>D+</a:t>
            </a:r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 flipH="1">
            <a:off x="4267200" y="30099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09610"/>
            <a:ext cx="4038600" cy="2907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2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25" name="Line 33"/>
          <p:cNvSpPr>
            <a:spLocks noChangeShapeType="1"/>
          </p:cNvSpPr>
          <p:nvPr/>
        </p:nvSpPr>
        <p:spPr bwMode="auto">
          <a:xfrm>
            <a:off x="8534400" y="2590800"/>
            <a:ext cx="1936750" cy="2590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26" name="Line 34"/>
          <p:cNvSpPr>
            <a:spLocks noChangeShapeType="1"/>
          </p:cNvSpPr>
          <p:nvPr/>
        </p:nvSpPr>
        <p:spPr bwMode="auto">
          <a:xfrm flipV="1">
            <a:off x="8610600" y="2590800"/>
            <a:ext cx="1447800" cy="2590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547" name="Slide Number Placeholder 5"/>
          <p:cNvSpPr txBox="1">
            <a:spLocks noGrp="1"/>
          </p:cNvSpPr>
          <p:nvPr/>
        </p:nvSpPr>
        <p:spPr bwMode="auto">
          <a:xfrm>
            <a:off x="8566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D8BAC23B-0929-4111-85EC-A5305C8A7D92}" type="slidenum">
              <a:rPr lang="en-US" altLang="en-US" sz="1400"/>
              <a:pPr algn="r" eaLnBrk="1" hangingPunct="1"/>
              <a:t>35</a:t>
            </a:fld>
            <a:endParaRPr lang="en-US" altLang="en-US" sz="1400"/>
          </a:p>
        </p:txBody>
      </p:sp>
      <p:graphicFrame>
        <p:nvGraphicFramePr>
          <p:cNvPr id="7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652320"/>
              </p:ext>
            </p:extLst>
          </p:nvPr>
        </p:nvGraphicFramePr>
        <p:xfrm>
          <a:off x="337596" y="1184619"/>
          <a:ext cx="10133554" cy="3783679"/>
        </p:xfrm>
        <a:graphic>
          <a:graphicData uri="http://schemas.openxmlformats.org/drawingml/2006/table">
            <a:tbl>
              <a:tblPr/>
              <a:tblGrid>
                <a:gridCol w="224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9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7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9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30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77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39437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86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WBC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 (/</a:t>
                      </a: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</a:rPr>
                        <a:t>µ</a:t>
                      </a: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L)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Sensitivity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Specificity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LR+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LR-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&gt;100,000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29%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99%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29.0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0.7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4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&gt;50,000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62%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92%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7.8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0.4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4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&gt;25,000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77%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73%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2.9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0.3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MS PGothic" pitchFamily="34" charset="-128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idx="4294967295"/>
          </p:nvPr>
        </p:nvSpPr>
        <p:spPr>
          <a:xfrm>
            <a:off x="2514600" y="4934440"/>
            <a:ext cx="7772400" cy="1447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dirty="0">
                <a:latin typeface="Century Gothic"/>
              </a:rPr>
              <a:t>•</a:t>
            </a:r>
            <a:r>
              <a:rPr lang="en-US" sz="2400" dirty="0"/>
              <a:t>Synovial WBC Count = 48,000/</a:t>
            </a:r>
            <a:r>
              <a:rPr lang="en-US" sz="2400" dirty="0" err="1"/>
              <a:t>uL</a:t>
            </a: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>
                <a:latin typeface="Century Gothic"/>
              </a:rPr>
              <a:t>•</a:t>
            </a:r>
            <a:r>
              <a:rPr lang="en-US" sz="2400" b="1" dirty="0"/>
              <a:t>Which LR should we use?  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rgbClr val="FF0000"/>
                </a:solidFill>
                <a:latin typeface="Century Gothic"/>
              </a:rPr>
              <a:t>•</a:t>
            </a:r>
            <a:r>
              <a:rPr lang="en-US" sz="2400" dirty="0">
                <a:solidFill>
                  <a:srgbClr val="FF0000"/>
                </a:solidFill>
              </a:rPr>
              <a:t>NONE of THESE</a:t>
            </a:r>
            <a:r>
              <a:rPr lang="en-US" sz="2400" dirty="0"/>
              <a:t>!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1981200" y="152400"/>
            <a:ext cx="8489950" cy="1265238"/>
          </a:xfrm>
        </p:spPr>
        <p:txBody>
          <a:bodyPr>
            <a:normAutofit fontScale="90000"/>
          </a:bodyPr>
          <a:lstStyle/>
          <a:p>
            <a:pPr algn="ctr" eaLnBrk="1" fontAlgn="b" hangingPunct="1">
              <a:defRPr/>
            </a:pPr>
            <a:r>
              <a:rPr lang="en-US" sz="2400" b="1" dirty="0">
                <a:cs typeface="Arial" charset="0"/>
              </a:rPr>
              <a:t>	Summary Sensitivity, Specificity, LR(+), and LR(-)  of</a:t>
            </a:r>
            <a:br>
              <a:rPr lang="en-US" sz="2400" b="1" dirty="0">
                <a:cs typeface="Arial" charset="0"/>
              </a:rPr>
            </a:br>
            <a:r>
              <a:rPr lang="en-US" sz="2400" b="1" dirty="0">
                <a:cs typeface="Arial" charset="0"/>
              </a:rPr>
              <a:t>        the Synovial Fluid WBC Count for Septic Arthritis at 3 Different Cutoffs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2400" b="1" dirty="0">
                <a:cs typeface="Arial" charset="0"/>
              </a:rPr>
              <a:t>(As presented)</a:t>
            </a:r>
            <a:endParaRPr lang="en-US" dirty="0" smtClean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9764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25" grpId="0" animBg="1"/>
      <p:bldP spid="132126" grpId="0" animBg="1"/>
      <p:bldP spid="9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914400" algn="l">
              <a:defRPr/>
            </a:pPr>
            <a:r>
              <a:rPr lang="en-US" sz="3600" b="1" dirty="0" smtClean="0"/>
              <a:t>             </a:t>
            </a:r>
            <a:r>
              <a:rPr lang="en-US" b="1" dirty="0" smtClean="0"/>
              <a:t>ROC and Likelihood </a:t>
            </a:r>
            <a:r>
              <a:rPr lang="en-US" b="1" dirty="0"/>
              <a:t>Ratios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3909105"/>
            <a:ext cx="8639628" cy="2447245"/>
          </a:xfrm>
        </p:spPr>
        <p:txBody>
          <a:bodyPr>
            <a:normAutofit fontScale="92500" lnSpcReduction="10000"/>
          </a:bodyPr>
          <a:lstStyle/>
          <a:p>
            <a:pPr marL="0" indent="4763">
              <a:buNone/>
              <a:defRPr/>
            </a:pPr>
            <a:r>
              <a:rPr lang="en-US" dirty="0" smtClean="0">
                <a:ea typeface="+mn-ea"/>
                <a:cs typeface="+mn-cs"/>
              </a:rPr>
              <a:t>LR(r) = P(response |D+) /  P( response |D-)</a:t>
            </a:r>
          </a:p>
          <a:p>
            <a:pPr marL="0" indent="4763">
              <a:buNone/>
              <a:defRPr/>
            </a:pPr>
            <a:r>
              <a:rPr lang="en-US" dirty="0" smtClean="0"/>
              <a:t>Calculated for regions or segments of ROC curve:</a:t>
            </a:r>
            <a:endParaRPr lang="en-US" dirty="0" smtClean="0">
              <a:ea typeface="+mn-ea"/>
              <a:cs typeface="+mn-cs"/>
            </a:endParaRPr>
          </a:p>
          <a:p>
            <a:pPr marL="0" indent="4763">
              <a:buNone/>
              <a:defRPr/>
            </a:pPr>
            <a:r>
              <a:rPr lang="en-US" dirty="0" smtClean="0"/>
              <a:t>       related to </a:t>
            </a:r>
            <a:r>
              <a:rPr lang="el-GR" dirty="0" smtClean="0"/>
              <a:t>Δ</a:t>
            </a:r>
            <a:r>
              <a:rPr lang="en-US" dirty="0" smtClean="0"/>
              <a:t>Sn / </a:t>
            </a:r>
            <a:r>
              <a:rPr lang="el-GR" dirty="0" smtClean="0"/>
              <a:t>Δ</a:t>
            </a:r>
            <a:r>
              <a:rPr lang="en-US" dirty="0" smtClean="0"/>
              <a:t>(1-Sp)</a:t>
            </a:r>
          </a:p>
          <a:p>
            <a:pPr marL="0" indent="4763">
              <a:buNone/>
              <a:defRPr/>
            </a:pPr>
            <a:r>
              <a:rPr lang="en-US" dirty="0">
                <a:ea typeface="+mn-ea"/>
                <a:cs typeface="+mn-cs"/>
              </a:rPr>
              <a:t> </a:t>
            </a:r>
            <a:r>
              <a:rPr lang="en-US" dirty="0" smtClean="0">
                <a:ea typeface="+mn-ea"/>
                <a:cs typeface="+mn-cs"/>
              </a:rPr>
              <a:t>      so, related to slope of ROC curve in a certain region</a:t>
            </a:r>
          </a:p>
          <a:p>
            <a:pPr algn="ctr" eaLnBrk="1" hangingPunct="1">
              <a:buFont typeface="Wingdings" charset="0"/>
              <a:buNone/>
              <a:defRPr/>
            </a:pPr>
            <a:endParaRPr lang="en-US" dirty="0"/>
          </a:p>
          <a:p>
            <a:pPr algn="ctr" eaLnBrk="1" hangingPunct="1">
              <a:buFont typeface="Wingdings" charset="0"/>
              <a:buNone/>
              <a:defRPr/>
            </a:pP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079171" y="16002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sz="3200" dirty="0">
                <a:latin typeface="Tahoma" charset="0"/>
                <a:ea typeface="ＭＳ Ｐゴシック" charset="0"/>
              </a:rPr>
              <a:t>		</a:t>
            </a:r>
            <a:r>
              <a:rPr lang="en-US" sz="2800" dirty="0">
                <a:latin typeface="Tahoma" charset="0"/>
                <a:ea typeface="ＭＳ Ｐゴシック" charset="0"/>
              </a:rPr>
              <a:t>P(Result) in patients WITH disease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sz="2800" dirty="0">
                <a:latin typeface="Tahoma" charset="0"/>
                <a:ea typeface="ＭＳ Ｐゴシック" charset="0"/>
              </a:rPr>
              <a:t>	----------------------------------------------------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sz="2800" dirty="0">
                <a:latin typeface="Tahoma" charset="0"/>
                <a:ea typeface="ＭＳ Ｐゴシック" charset="0"/>
              </a:rPr>
              <a:t>	P(Result) in patients WITHOUT disease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endParaRPr lang="en-US" sz="3200" dirty="0">
              <a:latin typeface="Tahoma" charset="0"/>
              <a:ea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B5F23C-A5C1-4B22-AE91-6FC659EDA9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6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360" y="202327"/>
            <a:ext cx="11115040" cy="58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LR for a Specific Region of the ROC Curve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57" y="791289"/>
            <a:ext cx="8679583" cy="531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72830"/>
          </a:xfrm>
        </p:spPr>
        <p:txBody>
          <a:bodyPr/>
          <a:lstStyle/>
          <a:p>
            <a:r>
              <a:rPr lang="en-US" dirty="0" smtClean="0"/>
              <a:t>Summary: ROC Uses in Clinical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77655"/>
            <a:ext cx="10972800" cy="484850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clinical practice, an adequate diagnosis, prediction of the natural course of an </a:t>
            </a:r>
            <a:r>
              <a:rPr lang="en-US" dirty="0" smtClean="0"/>
              <a:t>illness are </a:t>
            </a:r>
            <a:r>
              <a:rPr lang="en-US" dirty="0"/>
              <a:t>major daily concerns. </a:t>
            </a:r>
            <a:endParaRPr lang="en-US" dirty="0" smtClean="0"/>
          </a:p>
          <a:p>
            <a:r>
              <a:rPr lang="en-US" dirty="0" smtClean="0"/>
              <a:t>Diagnostic and Prognostic Research = Prediction Research</a:t>
            </a:r>
          </a:p>
          <a:p>
            <a:r>
              <a:rPr lang="en-US" dirty="0" smtClean="0"/>
              <a:t>ROC Uses</a:t>
            </a:r>
          </a:p>
          <a:p>
            <a:pPr lvl="1"/>
            <a:r>
              <a:rPr lang="en-US" dirty="0" smtClean="0"/>
              <a:t>Test performance (predictive accuracy of test/prognostic factor )</a:t>
            </a:r>
          </a:p>
          <a:p>
            <a:pPr lvl="2"/>
            <a:r>
              <a:rPr lang="en-US" dirty="0" smtClean="0"/>
              <a:t>External validation of diagnostic and prognostic models</a:t>
            </a:r>
          </a:p>
          <a:p>
            <a:pPr lvl="1"/>
            <a:r>
              <a:rPr lang="en-US" dirty="0"/>
              <a:t>Can be used to compare the </a:t>
            </a:r>
            <a:r>
              <a:rPr lang="en-US" dirty="0" smtClean="0"/>
              <a:t>predictive performance </a:t>
            </a:r>
            <a:r>
              <a:rPr lang="en-US" dirty="0"/>
              <a:t>of two or more </a:t>
            </a:r>
            <a:r>
              <a:rPr lang="en-US" dirty="0" smtClean="0"/>
              <a:t>tests/factors.</a:t>
            </a:r>
          </a:p>
          <a:p>
            <a:pPr lvl="2"/>
            <a:r>
              <a:rPr lang="en-US" dirty="0" smtClean="0"/>
              <a:t>Added diagnostic/prognostic value</a:t>
            </a:r>
          </a:p>
          <a:p>
            <a:pPr lvl="1"/>
            <a:r>
              <a:rPr lang="en-US" dirty="0" smtClean="0"/>
              <a:t>Threshold selection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77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312" y="274638"/>
            <a:ext cx="11686784" cy="9153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 performance and comparison of two or more tests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2366" y="1189974"/>
            <a:ext cx="7928975" cy="493619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9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Causal vs Descriptive (Prediction)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254760"/>
            <a:ext cx="11658601" cy="48768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Causal  – aims to </a:t>
            </a:r>
            <a:r>
              <a:rPr lang="en-US" sz="2800" u="sng" dirty="0" smtClean="0"/>
              <a:t>explain</a:t>
            </a:r>
            <a:r>
              <a:rPr lang="en-US" sz="2800" dirty="0" smtClean="0"/>
              <a:t> a relationship in etiologic terms</a:t>
            </a:r>
          </a:p>
          <a:p>
            <a:pPr lvl="2"/>
            <a:r>
              <a:rPr lang="en-US" dirty="0" smtClean="0"/>
              <a:t>Does this factor cause the outcome?</a:t>
            </a:r>
          </a:p>
          <a:p>
            <a:pPr lvl="2"/>
            <a:r>
              <a:rPr lang="en-US" dirty="0" smtClean="0"/>
              <a:t>Questions of treatment efficacy and safety</a:t>
            </a:r>
          </a:p>
          <a:p>
            <a:pPr lvl="2"/>
            <a:r>
              <a:rPr lang="en-US" dirty="0" smtClean="0"/>
              <a:t>Extraneous determinants (confounders) need to be considered</a:t>
            </a:r>
          </a:p>
          <a:p>
            <a:r>
              <a:rPr lang="en-US" sz="2800" dirty="0" smtClean="0"/>
              <a:t>Descriptive   – aims to </a:t>
            </a:r>
            <a:r>
              <a:rPr lang="en-US" sz="2800" u="sng" dirty="0" smtClean="0"/>
              <a:t>predict</a:t>
            </a:r>
            <a:r>
              <a:rPr lang="en-US" sz="2800" dirty="0" smtClean="0"/>
              <a:t> rather than to explain</a:t>
            </a:r>
          </a:p>
          <a:p>
            <a:pPr lvl="2"/>
            <a:r>
              <a:rPr lang="en-US" dirty="0" smtClean="0"/>
              <a:t>Includes </a:t>
            </a:r>
            <a:r>
              <a:rPr lang="en-US" u="sng" dirty="0" smtClean="0"/>
              <a:t>diagnostic</a:t>
            </a:r>
            <a:r>
              <a:rPr lang="en-US" dirty="0" smtClean="0"/>
              <a:t> – determinants typically include elements of the clinical profile (signs, symptoms, test results); outcome is diagnosis of disease that fits the profile</a:t>
            </a:r>
          </a:p>
          <a:p>
            <a:pPr lvl="2"/>
            <a:r>
              <a:rPr lang="en-US" dirty="0" smtClean="0"/>
              <a:t>And </a:t>
            </a:r>
            <a:r>
              <a:rPr lang="en-US" u="sng" dirty="0" smtClean="0"/>
              <a:t>prognostic</a:t>
            </a:r>
            <a:r>
              <a:rPr lang="en-US" dirty="0" smtClean="0"/>
              <a:t>- determinants similarly include elements  of the clinical profile; outcome is prognosis </a:t>
            </a:r>
            <a:r>
              <a:rPr lang="en-US" sz="2000" dirty="0" smtClean="0"/>
              <a:t>(survival, cure, recurrence)</a:t>
            </a:r>
          </a:p>
          <a:p>
            <a:pPr lvl="2"/>
            <a:r>
              <a:rPr lang="en-US" b="1" dirty="0" smtClean="0"/>
              <a:t>Confounding not an issue</a:t>
            </a:r>
          </a:p>
          <a:p>
            <a:r>
              <a:rPr lang="en-US" sz="2800" dirty="0" smtClean="0"/>
              <a:t>Causal and Descriptive – Intervention research</a:t>
            </a:r>
          </a:p>
          <a:p>
            <a:pPr lvl="1"/>
            <a:r>
              <a:rPr lang="en-US" dirty="0" smtClean="0"/>
              <a:t>Aims </a:t>
            </a:r>
            <a:r>
              <a:rPr lang="en-US" dirty="0"/>
              <a:t>to </a:t>
            </a:r>
            <a:r>
              <a:rPr lang="en-US" u="sng" dirty="0"/>
              <a:t>both predict prognosis </a:t>
            </a:r>
            <a:r>
              <a:rPr lang="en-US" dirty="0"/>
              <a:t>following the intervention and </a:t>
            </a:r>
            <a:r>
              <a:rPr lang="en-US" u="sng" dirty="0"/>
              <a:t>understand the effect caused by </a:t>
            </a:r>
            <a:r>
              <a:rPr lang="en-US" dirty="0"/>
              <a:t>the intervention</a:t>
            </a:r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7457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two or more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1480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Paired or unpaired data?</a:t>
            </a:r>
          </a:p>
          <a:p>
            <a:r>
              <a:rPr lang="en-US" dirty="0" smtClean="0"/>
              <a:t>In </a:t>
            </a:r>
            <a:r>
              <a:rPr lang="en-US" dirty="0"/>
              <a:t>some cases, AUC values can be </a:t>
            </a:r>
            <a:r>
              <a:rPr lang="en-US" dirty="0" smtClean="0"/>
              <a:t>equal, but </a:t>
            </a:r>
            <a:r>
              <a:rPr lang="en-US" dirty="0"/>
              <a:t>equal AUC values does mean that the two tests yield the same overall diagnostic </a:t>
            </a:r>
            <a:r>
              <a:rPr lang="en-US" dirty="0" smtClean="0"/>
              <a:t>performance.</a:t>
            </a:r>
          </a:p>
          <a:p>
            <a:pPr lvl="1"/>
            <a:r>
              <a:rPr lang="en-US" dirty="0"/>
              <a:t>Shape of the ROC curves with equal AUC might not be identical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some instances, only a small portion of the ROC curve may be of interest when comparing 2 diagnostic tests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comparing the </a:t>
            </a:r>
            <a:r>
              <a:rPr lang="en-US" dirty="0"/>
              <a:t>AUCs and the overall diagnostic performance may </a:t>
            </a:r>
            <a:r>
              <a:rPr lang="en-US" dirty="0" smtClean="0"/>
              <a:t>be misleading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329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1800"/>
            <a:ext cx="10972800" cy="552079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Comparing two or more tests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40285" y="663879"/>
            <a:ext cx="9394520" cy="546228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37600" y="5756832"/>
            <a:ext cx="332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Park et al, Korean J </a:t>
            </a:r>
            <a:r>
              <a:rPr lang="en-US" b="1" i="1" dirty="0" err="1" smtClean="0"/>
              <a:t>Radiol</a:t>
            </a:r>
            <a:r>
              <a:rPr lang="en-US" b="1" i="1" dirty="0" smtClean="0"/>
              <a:t>, 2004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4333867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680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Sensitivity at a Particular FPR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Partial Area </a:t>
            </a:r>
            <a:r>
              <a:rPr lang="en-US" dirty="0" smtClean="0"/>
              <a:t>Under the </a:t>
            </a:r>
            <a:r>
              <a:rPr lang="en-US" dirty="0"/>
              <a:t>ROC </a:t>
            </a:r>
            <a:r>
              <a:rPr lang="en-US" dirty="0" smtClean="0"/>
              <a:t>Curve (</a:t>
            </a:r>
            <a:r>
              <a:rPr lang="en-US" dirty="0" err="1" smtClean="0"/>
              <a:t>pAUC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30466" y="1377864"/>
            <a:ext cx="6726476" cy="47483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7600" y="5562000"/>
            <a:ext cx="332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Park et al, Korean J </a:t>
            </a:r>
            <a:r>
              <a:rPr lang="en-US" b="1" i="1" dirty="0" err="1" smtClean="0"/>
              <a:t>Radiol</a:t>
            </a:r>
            <a:r>
              <a:rPr lang="en-US" b="1" i="1" dirty="0" smtClean="0"/>
              <a:t>, 2004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3332929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Mathematical criteria</a:t>
            </a:r>
          </a:p>
          <a:p>
            <a:pPr lvl="1"/>
            <a:r>
              <a:rPr lang="en-US" dirty="0"/>
              <a:t> choose </a:t>
            </a:r>
            <a:r>
              <a:rPr lang="en-US" dirty="0" err="1"/>
              <a:t>cutpoint</a:t>
            </a:r>
            <a:r>
              <a:rPr lang="en-US" dirty="0"/>
              <a:t> that maximizes sum of sensitivity and </a:t>
            </a:r>
            <a:r>
              <a:rPr lang="en-US" dirty="0" smtClean="0"/>
              <a:t>specificity</a:t>
            </a:r>
          </a:p>
          <a:p>
            <a:r>
              <a:rPr lang="en-US" dirty="0" smtClean="0"/>
              <a:t>Clinical Criteria</a:t>
            </a:r>
          </a:p>
          <a:p>
            <a:pPr lvl="1"/>
            <a:r>
              <a:rPr lang="en-US" dirty="0"/>
              <a:t>choose </a:t>
            </a:r>
            <a:r>
              <a:rPr lang="en-US" dirty="0" err="1"/>
              <a:t>cutpoint</a:t>
            </a:r>
            <a:r>
              <a:rPr lang="en-US" dirty="0"/>
              <a:t> that minimizes false positives ((favor specificity)</a:t>
            </a:r>
          </a:p>
          <a:p>
            <a:pPr lvl="1"/>
            <a:r>
              <a:rPr lang="en-US" dirty="0"/>
              <a:t> or that minimizes false negatives (favor sensitivity) </a:t>
            </a:r>
            <a:endParaRPr lang="en-US" dirty="0" smtClean="0"/>
          </a:p>
          <a:p>
            <a:r>
              <a:rPr lang="en-US" dirty="0" smtClean="0"/>
              <a:t>Cost Minimization/Decision-making criteria</a:t>
            </a:r>
          </a:p>
          <a:p>
            <a:pPr lvl="1"/>
            <a:r>
              <a:rPr lang="en-US" dirty="0"/>
              <a:t>considers the financial cost, health impact, discomfort to patient and further investigative cost (downstream cost) for correct and false diagnosis</a:t>
            </a:r>
            <a:r>
              <a:rPr lang="en-US" dirty="0" smtClean="0"/>
              <a:t>. </a:t>
            </a:r>
            <a:r>
              <a:rPr lang="en-US" dirty="0"/>
              <a:t>Also factors in disease </a:t>
            </a:r>
            <a:r>
              <a:rPr lang="en-US" dirty="0" smtClean="0"/>
              <a:t>prevalence/prior </a:t>
            </a:r>
            <a:r>
              <a:rPr lang="en-US" dirty="0"/>
              <a:t>probability.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4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2704"/>
          </a:xfrm>
        </p:spPr>
        <p:txBody>
          <a:bodyPr/>
          <a:lstStyle/>
          <a:p>
            <a:r>
              <a:rPr lang="en-US" dirty="0"/>
              <a:t>Threshold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432016"/>
          </a:xfrm>
        </p:spPr>
        <p:txBody>
          <a:bodyPr/>
          <a:lstStyle/>
          <a:p>
            <a:r>
              <a:rPr lang="en-US" dirty="0" smtClean="0"/>
              <a:t>Mathematical criteria</a:t>
            </a:r>
          </a:p>
          <a:p>
            <a:pPr lvl="1"/>
            <a:r>
              <a:rPr lang="en-US" dirty="0" smtClean="0"/>
              <a:t>Maximum absolute sum of Sn and </a:t>
            </a:r>
            <a:r>
              <a:rPr lang="en-US" dirty="0" err="1" smtClean="0"/>
              <a:t>Sp</a:t>
            </a:r>
            <a:endParaRPr lang="en-US" dirty="0" smtClean="0"/>
          </a:p>
          <a:p>
            <a:pPr lvl="1"/>
            <a:r>
              <a:rPr lang="en-US" dirty="0" err="1" smtClean="0"/>
              <a:t>Youden</a:t>
            </a:r>
            <a:r>
              <a:rPr lang="en-US" dirty="0" smtClean="0"/>
              <a:t> Index (J): Maximum (Sn + </a:t>
            </a:r>
            <a:r>
              <a:rPr lang="en-US" dirty="0" err="1" smtClean="0"/>
              <a:t>Sp</a:t>
            </a:r>
            <a:r>
              <a:rPr lang="en-US" dirty="0" smtClean="0"/>
              <a:t> – 1)</a:t>
            </a:r>
          </a:p>
          <a:p>
            <a:r>
              <a:rPr lang="en-US" dirty="0" smtClean="0"/>
              <a:t>Clinical criteria</a:t>
            </a:r>
          </a:p>
          <a:p>
            <a:pPr lvl="1"/>
            <a:r>
              <a:rPr lang="en-US" dirty="0" smtClean="0"/>
              <a:t>Variable depending on condition under study</a:t>
            </a:r>
          </a:p>
          <a:p>
            <a:r>
              <a:rPr lang="en-US" dirty="0" smtClean="0"/>
              <a:t>Cost Minimization/Decision-Making criteria</a:t>
            </a:r>
          </a:p>
          <a:p>
            <a:pPr lvl="1"/>
            <a:r>
              <a:rPr lang="en-US" dirty="0" smtClean="0"/>
              <a:t> Likelihood ratio</a:t>
            </a:r>
          </a:p>
          <a:p>
            <a:pPr lvl="1"/>
            <a:r>
              <a:rPr lang="en-US" dirty="0" smtClean="0"/>
              <a:t>Sn and </a:t>
            </a:r>
            <a:r>
              <a:rPr lang="en-US" dirty="0" err="1" smtClean="0"/>
              <a:t>Sp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5131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" y="274638"/>
            <a:ext cx="1224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Decision-Making Criterion/CMC:</a:t>
            </a:r>
            <a:br>
              <a:rPr lang="en-US" dirty="0" smtClean="0"/>
            </a:br>
            <a:r>
              <a:rPr lang="en-US" dirty="0" smtClean="0"/>
              <a:t>What test result </a:t>
            </a:r>
            <a:r>
              <a:rPr lang="en-US" dirty="0"/>
              <a:t>should prompt </a:t>
            </a:r>
            <a:r>
              <a:rPr lang="en-US" dirty="0" smtClean="0"/>
              <a:t>treatment/further action?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the ROC curve does not provide pre-test probability of disease, it is not sufficient to identify the optimal cutoff </a:t>
            </a:r>
            <a:r>
              <a:rPr lang="en-US" dirty="0" smtClean="0"/>
              <a:t>for clinical decision making -  treatment or further testing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Cost-Minimization </a:t>
            </a:r>
            <a:r>
              <a:rPr lang="en-US" dirty="0" smtClean="0"/>
              <a:t>Criterion (CMC) considers </a:t>
            </a:r>
            <a:r>
              <a:rPr lang="en-US" dirty="0"/>
              <a:t>the financial cost, health impact, discomfort to patient and further investigative cost (downstream cost) for correct and false diagnosis taking into account the prior probability of disease.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193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Cost-Minimization Criterion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optimal cut-point, from the decision-making criterion, depends </a:t>
            </a:r>
            <a:r>
              <a:rPr lang="en-US" dirty="0" smtClean="0"/>
              <a:t>on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pre-test probability of disease</a:t>
            </a:r>
          </a:p>
          <a:p>
            <a:r>
              <a:rPr lang="en-US" dirty="0" smtClean="0"/>
              <a:t>The </a:t>
            </a:r>
            <a:r>
              <a:rPr lang="en-US" dirty="0"/>
              <a:t>relative cost of failing to treat (B) vs. the cost of treating unnecessarily (C)</a:t>
            </a:r>
          </a:p>
          <a:p>
            <a:pPr lvl="1"/>
            <a:r>
              <a:rPr lang="en-US" dirty="0"/>
              <a:t>B=False negative cost; C=False positive </a:t>
            </a:r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Misclassification cost ratio (MCR) = C/B</a:t>
            </a:r>
          </a:p>
          <a:p>
            <a:pPr lvl="1"/>
            <a:r>
              <a:rPr lang="en-US" dirty="0" smtClean="0"/>
              <a:t> Expected MCR=(C/B)*(1-P/P) where p=probability of disease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898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Decision Making/Cost Minimization Criterion:</a:t>
            </a:r>
            <a:br>
              <a:rPr lang="en-US" dirty="0" smtClean="0"/>
            </a:br>
            <a:r>
              <a:rPr lang="en-US" dirty="0" smtClean="0"/>
              <a:t> Using Sn and </a:t>
            </a:r>
            <a:r>
              <a:rPr lang="en-US" dirty="0" err="1" smtClean="0"/>
              <a:t>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Maximize the function: </a:t>
            </a:r>
            <a:r>
              <a:rPr lang="en-US" b="1" i="1" dirty="0" smtClean="0"/>
              <a:t>Sensitivity –m(1-Specificity) </a:t>
            </a:r>
            <a:r>
              <a:rPr lang="en-US" dirty="0" smtClean="0"/>
              <a:t>where </a:t>
            </a:r>
            <a:endParaRPr lang="en-US" i="1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957" y="2404998"/>
            <a:ext cx="7100674" cy="23548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5352823"/>
            <a:ext cx="11043920" cy="42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519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Likelihood Ratio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" y="1290321"/>
            <a:ext cx="11430000" cy="4531359"/>
          </a:xfrm>
        </p:spPr>
        <p:txBody>
          <a:bodyPr/>
          <a:lstStyle/>
          <a:p>
            <a:pPr lvl="0" fontAlgn="base">
              <a:spcAft>
                <a:spcPct val="0"/>
              </a:spcAft>
            </a:pPr>
            <a:r>
              <a:rPr lang="en-US" sz="3000" dirty="0">
                <a:solidFill>
                  <a:prstClr val="black"/>
                </a:solidFill>
              </a:rPr>
              <a:t>What test result should prompt </a:t>
            </a:r>
            <a:r>
              <a:rPr lang="en-US" sz="3000" dirty="0" smtClean="0">
                <a:solidFill>
                  <a:prstClr val="black"/>
                </a:solidFill>
              </a:rPr>
              <a:t>treatment?</a:t>
            </a:r>
            <a:endParaRPr lang="en-US" sz="3000" dirty="0">
              <a:solidFill>
                <a:prstClr val="black"/>
              </a:solidFill>
            </a:endParaRPr>
          </a:p>
          <a:p>
            <a:pPr lvl="0" fontAlgn="base">
              <a:spcAft>
                <a:spcPct val="0"/>
              </a:spcAft>
            </a:pPr>
            <a:r>
              <a:rPr lang="en-US" sz="3000" dirty="0" smtClean="0">
                <a:solidFill>
                  <a:prstClr val="black"/>
                </a:solidFill>
              </a:rPr>
              <a:t>The </a:t>
            </a:r>
            <a:r>
              <a:rPr lang="en-US" sz="3000" dirty="0">
                <a:solidFill>
                  <a:prstClr val="black"/>
                </a:solidFill>
              </a:rPr>
              <a:t>optimal cut-point, from the decision-making criterion, depends on</a:t>
            </a:r>
          </a:p>
          <a:p>
            <a:pPr lvl="1" fontAlgn="base">
              <a:spcAft>
                <a:spcPct val="0"/>
              </a:spcAft>
            </a:pPr>
            <a:r>
              <a:rPr lang="en-US" sz="2600" dirty="0">
                <a:solidFill>
                  <a:prstClr val="black"/>
                </a:solidFill>
              </a:rPr>
              <a:t> the slope of the ROC curve </a:t>
            </a:r>
          </a:p>
          <a:p>
            <a:pPr lvl="1" fontAlgn="base">
              <a:spcAft>
                <a:spcPct val="0"/>
              </a:spcAft>
            </a:pPr>
            <a:r>
              <a:rPr lang="en-US" sz="2600" dirty="0">
                <a:solidFill>
                  <a:prstClr val="black"/>
                </a:solidFill>
              </a:rPr>
              <a:t> the relative cost of failing to treat (B) vs. the cost of treating unnecessarily (C)</a:t>
            </a:r>
          </a:p>
          <a:p>
            <a:pPr lvl="1" fontAlgn="base">
              <a:spcAft>
                <a:spcPct val="0"/>
              </a:spcAft>
            </a:pPr>
            <a:r>
              <a:rPr lang="en-US" sz="2600" dirty="0">
                <a:solidFill>
                  <a:prstClr val="black"/>
                </a:solidFill>
              </a:rPr>
              <a:t>the pre-test probability of disease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3462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Treatment Threshold Probability (</a:t>
            </a:r>
            <a:r>
              <a:rPr lang="en-US" dirty="0" smtClean="0">
                <a:latin typeface="Times New Roman"/>
              </a:rPr>
              <a:t>PTT)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8763000" cy="5105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First introduced by </a:t>
            </a:r>
            <a:r>
              <a:rPr lang="en-US" dirty="0" err="1"/>
              <a:t>Pauker</a:t>
            </a:r>
            <a:r>
              <a:rPr lang="en-US" dirty="0"/>
              <a:t> and </a:t>
            </a:r>
            <a:r>
              <a:rPr lang="en-US" dirty="0" smtClean="0"/>
              <a:t>Kassirer in 1975</a:t>
            </a:r>
          </a:p>
          <a:p>
            <a:pPr lvl="1"/>
            <a:r>
              <a:rPr lang="en-US" dirty="0" smtClean="0"/>
              <a:t>It is </a:t>
            </a:r>
            <a:r>
              <a:rPr lang="en-US" dirty="0"/>
              <a:t>the (posterior) probability of disease at which </a:t>
            </a:r>
            <a:r>
              <a:rPr lang="en-US" dirty="0" smtClean="0"/>
              <a:t>the </a:t>
            </a:r>
            <a:r>
              <a:rPr lang="en-US" b="1" u="sng" dirty="0" smtClean="0"/>
              <a:t>expected </a:t>
            </a:r>
            <a:r>
              <a:rPr lang="en-US" b="1" u="sng" dirty="0"/>
              <a:t>costs </a:t>
            </a:r>
            <a:r>
              <a:rPr lang="en-US" dirty="0"/>
              <a:t>of the two types of mistakes we can make (treating people </a:t>
            </a:r>
            <a:r>
              <a:rPr lang="en-US" dirty="0" smtClean="0"/>
              <a:t>without the disease </a:t>
            </a:r>
            <a:r>
              <a:rPr lang="en-US" b="1" dirty="0" smtClean="0"/>
              <a:t>(C)</a:t>
            </a:r>
            <a:r>
              <a:rPr lang="en-US" dirty="0" smtClean="0"/>
              <a:t> </a:t>
            </a:r>
            <a:r>
              <a:rPr lang="en-US" dirty="0"/>
              <a:t>and not treating people with the </a:t>
            </a:r>
            <a:r>
              <a:rPr lang="en-US" dirty="0" smtClean="0"/>
              <a:t>disease </a:t>
            </a:r>
            <a:r>
              <a:rPr lang="en-US" b="1" dirty="0" smtClean="0"/>
              <a:t>[B]</a:t>
            </a:r>
            <a:r>
              <a:rPr lang="en-US" dirty="0" smtClean="0"/>
              <a:t>) </a:t>
            </a:r>
            <a:r>
              <a:rPr lang="en-US" b="1" u="sng" dirty="0"/>
              <a:t>are balanced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Expected cost = multiply the cost of these mistakes (C and B) by their </a:t>
            </a:r>
            <a:r>
              <a:rPr lang="en-US" dirty="0" smtClean="0"/>
              <a:t>probability of </a:t>
            </a:r>
            <a:r>
              <a:rPr lang="en-US" dirty="0"/>
              <a:t>occurring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expected cost </a:t>
            </a:r>
            <a:r>
              <a:rPr lang="en-US" b="1" u="sng" dirty="0"/>
              <a:t>of</a:t>
            </a:r>
            <a:r>
              <a:rPr lang="en-US" u="sng" dirty="0"/>
              <a:t> </a:t>
            </a:r>
            <a:r>
              <a:rPr lang="en-US" b="1" u="sng" dirty="0"/>
              <a:t>not treating </a:t>
            </a:r>
            <a:r>
              <a:rPr lang="en-US" dirty="0"/>
              <a:t>is P (the </a:t>
            </a:r>
            <a:r>
              <a:rPr lang="en-US" dirty="0" smtClean="0"/>
              <a:t>probability of </a:t>
            </a:r>
            <a:r>
              <a:rPr lang="en-US" dirty="0"/>
              <a:t>disease) x </a:t>
            </a:r>
            <a:r>
              <a:rPr lang="en-US" dirty="0" smtClean="0"/>
              <a:t>B = </a:t>
            </a:r>
            <a:r>
              <a:rPr lang="en-US" b="1" dirty="0" smtClean="0"/>
              <a:t>PB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expected cost </a:t>
            </a:r>
            <a:r>
              <a:rPr lang="en-US" b="1" u="sng" dirty="0"/>
              <a:t>of treating </a:t>
            </a:r>
            <a:r>
              <a:rPr lang="en-US" dirty="0"/>
              <a:t>is P (the probability of </a:t>
            </a:r>
            <a:r>
              <a:rPr lang="en-US" dirty="0" smtClean="0"/>
              <a:t> NO disease</a:t>
            </a:r>
            <a:r>
              <a:rPr lang="en-US" dirty="0"/>
              <a:t>) x </a:t>
            </a:r>
            <a:r>
              <a:rPr lang="en-US" dirty="0" smtClean="0"/>
              <a:t>C= </a:t>
            </a:r>
            <a:r>
              <a:rPr lang="en-US" b="1" dirty="0" smtClean="0"/>
              <a:t>( </a:t>
            </a:r>
            <a:r>
              <a:rPr lang="en-US" b="1" dirty="0"/>
              <a:t>1 - P) x </a:t>
            </a:r>
            <a:r>
              <a:rPr lang="en-US" b="1" dirty="0" smtClean="0"/>
              <a:t>C </a:t>
            </a:r>
            <a:r>
              <a:rPr lang="en-US" b="1" dirty="0"/>
              <a:t>= </a:t>
            </a:r>
            <a:r>
              <a:rPr lang="en-US" b="1" dirty="0" smtClean="0"/>
              <a:t>( </a:t>
            </a:r>
            <a:r>
              <a:rPr lang="en-US" b="1" dirty="0"/>
              <a:t>C- C x </a:t>
            </a:r>
            <a:r>
              <a:rPr lang="en-US" b="1" dirty="0" smtClean="0"/>
              <a:t>P)</a:t>
            </a:r>
            <a:endParaRPr lang="en-US" b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023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Study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Diagnostic </a:t>
            </a:r>
            <a:r>
              <a:rPr lang="en-US" b="1" dirty="0"/>
              <a:t>Studies</a:t>
            </a:r>
            <a:r>
              <a:rPr lang="en-US" dirty="0"/>
              <a:t>: Cross-sectional, patients </a:t>
            </a:r>
            <a:r>
              <a:rPr lang="en-US" u="sng" dirty="0"/>
              <a:t>suspected</a:t>
            </a:r>
            <a:r>
              <a:rPr lang="en-US" dirty="0"/>
              <a:t> of having a particular disease</a:t>
            </a:r>
          </a:p>
          <a:p>
            <a:r>
              <a:rPr lang="en-US" b="1" dirty="0"/>
              <a:t>Prognostic studies: </a:t>
            </a:r>
            <a:r>
              <a:rPr lang="en-US" dirty="0"/>
              <a:t>Cohort (prospective preferred), patients </a:t>
            </a:r>
            <a:r>
              <a:rPr lang="en-US" u="sng" dirty="0"/>
              <a:t>at risk </a:t>
            </a:r>
            <a:r>
              <a:rPr lang="en-US" dirty="0"/>
              <a:t>of the outcome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0231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X-Graph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11" y="1600201"/>
            <a:ext cx="790637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4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40" y="0"/>
            <a:ext cx="10972800" cy="1143000"/>
          </a:xfrm>
        </p:spPr>
        <p:txBody>
          <a:bodyPr/>
          <a:lstStyle/>
          <a:p>
            <a:r>
              <a:rPr lang="en-US" dirty="0" smtClean="0"/>
              <a:t>Treatment Threshold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0800" y="955040"/>
            <a:ext cx="9814560" cy="5877560"/>
          </a:xfrm>
        </p:spPr>
        <p:txBody>
          <a:bodyPr/>
          <a:lstStyle/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/>
              <a:t> </a:t>
            </a:r>
            <a:r>
              <a:rPr lang="en-US" dirty="0" smtClean="0">
                <a:ea typeface="Calibri"/>
                <a:cs typeface="Times New Roman"/>
              </a:rPr>
              <a:t>P</a:t>
            </a:r>
            <a:r>
              <a:rPr lang="en-US" baseline="-25000" dirty="0" smtClean="0">
                <a:ea typeface="Calibri"/>
                <a:cs typeface="Times New Roman"/>
              </a:rPr>
              <a:t>TT </a:t>
            </a:r>
            <a:r>
              <a:rPr lang="en-US" dirty="0" smtClean="0"/>
              <a:t>is </a:t>
            </a:r>
            <a:r>
              <a:rPr lang="en-US" dirty="0"/>
              <a:t>the probability of </a:t>
            </a:r>
            <a:r>
              <a:rPr lang="en-US" dirty="0" smtClean="0"/>
              <a:t>disease at </a:t>
            </a:r>
            <a:r>
              <a:rPr lang="en-US" dirty="0"/>
              <a:t>which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/>
              <a:t>E.g. treating someone who does not have the disease is half as bad as failing to treat someone who does have the disease – should be willing to treat 2 people without disease to avoid failing to treat one person who has it</a:t>
            </a:r>
          </a:p>
          <a:p>
            <a:pPr lvl="1"/>
            <a:r>
              <a:rPr lang="en-US" sz="2400" dirty="0"/>
              <a:t>C=1/2B ; B=2xC; P</a:t>
            </a:r>
            <a:r>
              <a:rPr lang="en-US" sz="2400" baseline="-25000" dirty="0"/>
              <a:t>TT </a:t>
            </a:r>
            <a:r>
              <a:rPr lang="en-US" sz="2400" dirty="0"/>
              <a:t>= C/(C + 2C) = C/3C= 1/3 = 0.33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680" y="1706880"/>
            <a:ext cx="66484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68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What result should prompt treatment?</a:t>
            </a:r>
          </a:p>
        </p:txBody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600200"/>
            <a:ext cx="8534400" cy="4876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 smtClean="0">
                <a:latin typeface="Century Gothic"/>
              </a:rPr>
              <a:t>• </a:t>
            </a:r>
            <a:r>
              <a:rPr lang="en-US" dirty="0" smtClean="0">
                <a:ea typeface="+mn-ea"/>
                <a:cs typeface="+mn-cs"/>
              </a:rPr>
              <a:t>Need to know the relative cost of errors: treating unnecessarily (C) versus failing to treat (B)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entury Gothic"/>
              </a:rPr>
              <a:t>• </a:t>
            </a:r>
            <a:r>
              <a:rPr lang="en-US" dirty="0" smtClean="0">
                <a:ea typeface="+mn-ea"/>
                <a:cs typeface="+mn-cs"/>
              </a:rPr>
              <a:t>Assume B = 4C</a:t>
            </a:r>
            <a:endParaRPr lang="en-US" dirty="0"/>
          </a:p>
          <a:p>
            <a:pPr marL="0" indent="0">
              <a:buNone/>
              <a:defRPr/>
            </a:pPr>
            <a:r>
              <a:rPr lang="en-US" b="1" dirty="0" smtClean="0">
                <a:ea typeface="+mn-ea"/>
                <a:cs typeface="+mn-cs"/>
              </a:rPr>
              <a:t>  </a:t>
            </a:r>
            <a:r>
              <a:rPr lang="en-US" b="1" dirty="0" smtClean="0">
                <a:solidFill>
                  <a:srgbClr val="FF0000"/>
                </a:solidFill>
                <a:ea typeface="+mn-ea"/>
                <a:cs typeface="+mn-cs"/>
              </a:rPr>
              <a:t>Threshold Odds = c/b = c/4c = 0.25</a:t>
            </a:r>
          </a:p>
          <a:p>
            <a:pPr marL="0" indent="0"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ea typeface="+mn-ea"/>
                <a:cs typeface="+mn-cs"/>
              </a:rPr>
              <a:t> P</a:t>
            </a:r>
            <a:r>
              <a:rPr lang="en-US" b="1" baseline="-25000" dirty="0" smtClean="0">
                <a:solidFill>
                  <a:srgbClr val="FF0000"/>
                </a:solidFill>
                <a:ea typeface="+mn-ea"/>
                <a:cs typeface="+mn-cs"/>
              </a:rPr>
              <a:t>TT</a:t>
            </a:r>
            <a:r>
              <a:rPr lang="en-US" b="1" dirty="0" smtClean="0">
                <a:solidFill>
                  <a:srgbClr val="FF0000"/>
                </a:solidFill>
                <a:ea typeface="+mn-ea"/>
                <a:cs typeface="+mn-cs"/>
              </a:rPr>
              <a:t> =  c/(</a:t>
            </a:r>
            <a:r>
              <a:rPr lang="en-US" b="1" dirty="0" err="1" smtClean="0">
                <a:solidFill>
                  <a:srgbClr val="FF0000"/>
                </a:solidFill>
                <a:ea typeface="+mn-ea"/>
                <a:cs typeface="+mn-cs"/>
              </a:rPr>
              <a:t>c+b</a:t>
            </a:r>
            <a:r>
              <a:rPr lang="en-US" b="1" dirty="0" smtClean="0">
                <a:solidFill>
                  <a:srgbClr val="FF0000"/>
                </a:solidFill>
                <a:ea typeface="+mn-ea"/>
                <a:cs typeface="+mn-cs"/>
              </a:rPr>
              <a:t>) = c/(c+4c) = c/5c = 0.2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entury Gothic"/>
              </a:rPr>
              <a:t>• </a:t>
            </a:r>
            <a:r>
              <a:rPr lang="en-US" dirty="0" smtClean="0">
                <a:ea typeface="+mn-ea"/>
                <a:cs typeface="+mn-cs"/>
              </a:rPr>
              <a:t>Starting with P = 0.38, we need a very reassuring test result</a:t>
            </a:r>
          </a:p>
          <a:p>
            <a:pPr marL="0" indent="0"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Pretest Odds = 0.38/0.62 = 0.61</a:t>
            </a:r>
          </a:p>
          <a:p>
            <a:pPr eaLnBrk="1" hangingPunct="1">
              <a:buFont typeface="Wingdings" charset="0"/>
              <a:buChar char="n"/>
              <a:defRPr/>
            </a:pPr>
            <a:endParaRPr lang="en-US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381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914400" algn="l">
              <a:defRPr/>
            </a:pPr>
            <a:r>
              <a:rPr lang="en-US" sz="3600" dirty="0"/>
              <a:t>Optimal Cutoff = r*</a:t>
            </a: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3200400"/>
            <a:ext cx="9535160" cy="302768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800" b="1" dirty="0"/>
              <a:t>Post-Test Odds </a:t>
            </a:r>
            <a:r>
              <a:rPr lang="en-US" altLang="en-US" sz="2800" b="1" dirty="0">
                <a:cs typeface="Tahoma" pitchFamily="34" charset="0"/>
              </a:rPr>
              <a:t>≥ </a:t>
            </a:r>
            <a:r>
              <a:rPr lang="en-US" altLang="en-US" sz="2800" b="1" dirty="0" smtClean="0">
                <a:cs typeface="Tahoma" pitchFamily="34" charset="0"/>
              </a:rPr>
              <a:t>Treatment Threshold </a:t>
            </a:r>
            <a:r>
              <a:rPr lang="en-US" altLang="en-US" sz="2800" b="1" dirty="0">
                <a:cs typeface="Tahoma" pitchFamily="34" charset="0"/>
              </a:rPr>
              <a:t>Odds </a:t>
            </a:r>
          </a:p>
          <a:p>
            <a:pPr>
              <a:buNone/>
            </a:pPr>
            <a:r>
              <a:rPr lang="en-US" altLang="en-US" sz="2800" b="1" dirty="0"/>
              <a:t>Pre-Test Odds </a:t>
            </a:r>
            <a:r>
              <a:rPr lang="en-US" altLang="en-US" sz="2800" b="1" dirty="0">
                <a:cs typeface="Tahoma" pitchFamily="34" charset="0"/>
              </a:rPr>
              <a:t>× LR(r*)  ≥ Treatment Threshold Odds (C/B)</a:t>
            </a:r>
          </a:p>
          <a:p>
            <a:pPr>
              <a:buNone/>
            </a:pPr>
            <a:r>
              <a:rPr lang="en-US" altLang="en-US" sz="2800" b="1" dirty="0">
                <a:cs typeface="Tahoma" pitchFamily="34" charset="0"/>
              </a:rPr>
              <a:t> [P/(1-P)]×LR(r*) ≥ C/B </a:t>
            </a:r>
          </a:p>
          <a:p>
            <a:pPr>
              <a:buNone/>
            </a:pPr>
            <a:r>
              <a:rPr lang="en-US" altLang="en-US" sz="2800" dirty="0" smtClean="0">
                <a:cs typeface="Tahoma" pitchFamily="34" charset="0"/>
              </a:rPr>
              <a:t>LR(r</a:t>
            </a:r>
            <a:r>
              <a:rPr lang="en-US" altLang="en-US" sz="2800" dirty="0">
                <a:cs typeface="Tahoma" pitchFamily="34" charset="0"/>
              </a:rPr>
              <a:t>*) would need to be at least:</a:t>
            </a:r>
          </a:p>
          <a:p>
            <a:pPr>
              <a:buNone/>
            </a:pPr>
            <a:r>
              <a:rPr lang="en-US" altLang="en-US" sz="2800" b="1" dirty="0">
                <a:cs typeface="Tahoma" pitchFamily="34" charset="0"/>
              </a:rPr>
              <a:t>Threshold Odds (C/B) divided by Pretest Odds</a:t>
            </a:r>
          </a:p>
          <a:p>
            <a:pPr>
              <a:buNone/>
            </a:pPr>
            <a:endParaRPr lang="en-US" altLang="en-US" sz="2800" b="1" dirty="0"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800" b="1" dirty="0"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800" b="1" dirty="0">
              <a:cs typeface="Tahoma" pitchFamily="34" charset="0"/>
            </a:endParaRPr>
          </a:p>
        </p:txBody>
      </p:sp>
      <p:sp>
        <p:nvSpPr>
          <p:cNvPr id="526340" name="Rectangle 4"/>
          <p:cNvSpPr>
            <a:spLocks noChangeArrowheads="1"/>
          </p:cNvSpPr>
          <p:nvPr/>
        </p:nvSpPr>
        <p:spPr bwMode="auto">
          <a:xfrm>
            <a:off x="2224216" y="1465371"/>
            <a:ext cx="76200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charset="0"/>
              <a:buNone/>
              <a:defRPr/>
            </a:pPr>
            <a:r>
              <a:rPr lang="en-US" sz="2800" dirty="0">
                <a:latin typeface="Tahoma" charset="0"/>
                <a:ea typeface="ＭＳ Ｐゴシック" charset="0"/>
                <a:cs typeface="ＭＳ Ｐゴシック" charset="0"/>
              </a:rPr>
              <a:t>Newman and Kohn in </a:t>
            </a:r>
            <a:r>
              <a:rPr lang="en-US" sz="2800" i="1" dirty="0">
                <a:latin typeface="Tahoma" charset="0"/>
                <a:ea typeface="ＭＳ Ｐゴシック" charset="0"/>
                <a:cs typeface="ＭＳ Ｐゴシック" charset="0"/>
              </a:rPr>
              <a:t>Evidence-Based Diagnosis (p. 82)</a:t>
            </a:r>
            <a:r>
              <a:rPr lang="en-US" sz="2800" dirty="0">
                <a:latin typeface="Tahoma" charset="0"/>
                <a:ea typeface="ＭＳ Ｐゴシック" charset="0"/>
                <a:cs typeface="ＭＳ Ｐゴシック" charset="0"/>
              </a:rPr>
              <a:t> advocate setting the optimal cutoff r* as </a:t>
            </a:r>
            <a:r>
              <a:rPr lang="en-US" sz="2800" b="1" dirty="0">
                <a:latin typeface="Tahoma" charset="0"/>
                <a:ea typeface="ＭＳ Ｐゴシック" charset="0"/>
                <a:cs typeface="ＭＳ Ｐゴシック" charset="0"/>
              </a:rPr>
              <a:t>the least abnormal</a:t>
            </a:r>
            <a:r>
              <a:rPr lang="en-US" sz="2800" dirty="0">
                <a:latin typeface="Tahoma" charset="0"/>
                <a:ea typeface="ＭＳ Ｐゴシック" charset="0"/>
                <a:cs typeface="ＭＳ Ｐゴシック" charset="0"/>
              </a:rPr>
              <a:t> test result (r) such that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B5F23C-A5C1-4B22-AE91-6FC659EDA9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5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a typeface="+mj-ea"/>
                <a:cs typeface="+mj-cs"/>
              </a:rPr>
              <a:t>What result should prompt treatment?</a:t>
            </a:r>
          </a:p>
        </p:txBody>
      </p:sp>
      <p:graphicFrame>
        <p:nvGraphicFramePr>
          <p:cNvPr id="534706" name="Group 178"/>
          <p:cNvGraphicFramePr>
            <a:graphicFrameLocks noGrp="1"/>
          </p:cNvGraphicFramePr>
          <p:nvPr>
            <p:ph idx="1"/>
            <p:extLst/>
          </p:nvPr>
        </p:nvGraphicFramePr>
        <p:xfrm>
          <a:off x="2209800" y="1828800"/>
          <a:ext cx="7772400" cy="4304032"/>
        </p:xfrm>
        <a:graphic>
          <a:graphicData uri="http://schemas.openxmlformats.org/drawingml/2006/table">
            <a:tbl>
              <a:tblPr/>
              <a:tblGrid>
                <a:gridCol w="2330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9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5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6113">
                <a:tc gridSpan="5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524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WBC (/uL) Interval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% of D+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% of D-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Interval LR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Post-Test </a:t>
                      </a: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Prob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*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&gt;100,000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29%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29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0.95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50,001-100,000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33%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4.7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0.74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25,001-50,000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15%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0.8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0.33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0 - 25,000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23%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73%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0.3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0.16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4708" name="Line 180"/>
          <p:cNvSpPr>
            <a:spLocks noChangeShapeType="1"/>
          </p:cNvSpPr>
          <p:nvPr/>
        </p:nvSpPr>
        <p:spPr bwMode="auto">
          <a:xfrm>
            <a:off x="1524000" y="55626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34709" name="Text Box 181"/>
          <p:cNvSpPr txBox="1">
            <a:spLocks noChangeArrowheads="1"/>
          </p:cNvSpPr>
          <p:nvPr/>
        </p:nvSpPr>
        <p:spPr bwMode="auto">
          <a:xfrm flipV="1">
            <a:off x="10059989" y="3528646"/>
            <a:ext cx="46166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anchor="b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TREAT</a:t>
            </a:r>
          </a:p>
        </p:txBody>
      </p:sp>
      <p:sp>
        <p:nvSpPr>
          <p:cNvPr id="534710" name="Text Box 182"/>
          <p:cNvSpPr txBox="1">
            <a:spLocks noChangeArrowheads="1"/>
          </p:cNvSpPr>
          <p:nvPr/>
        </p:nvSpPr>
        <p:spPr bwMode="auto">
          <a:xfrm>
            <a:off x="10058401" y="5562600"/>
            <a:ext cx="46166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anchor="b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NO TREAT</a:t>
            </a:r>
          </a:p>
        </p:txBody>
      </p:sp>
      <p:sp>
        <p:nvSpPr>
          <p:cNvPr id="534711" name="Line 183"/>
          <p:cNvSpPr>
            <a:spLocks noChangeShapeType="1"/>
          </p:cNvSpPr>
          <p:nvPr/>
        </p:nvSpPr>
        <p:spPr bwMode="auto">
          <a:xfrm flipV="1">
            <a:off x="10288588" y="41148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2012" y="1546593"/>
            <a:ext cx="7545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</a:t>
            </a:r>
            <a:r>
              <a:rPr lang="en-US" sz="2400" b="1" baseline="-25000" dirty="0"/>
              <a:t>TT</a:t>
            </a:r>
            <a:r>
              <a:rPr lang="en-US" sz="2400" b="1" dirty="0"/>
              <a:t> = 0.2  →  </a:t>
            </a:r>
            <a:r>
              <a:rPr lang="en-US" sz="2400" b="1" dirty="0" smtClean="0"/>
              <a:t>Threshold </a:t>
            </a:r>
            <a:r>
              <a:rPr lang="en-US" sz="2400" b="1" dirty="0"/>
              <a:t>odds =  0.25; Pretest Odds =0.61</a:t>
            </a:r>
          </a:p>
          <a:p>
            <a:r>
              <a:rPr lang="en-US" sz="2400" b="1" dirty="0"/>
              <a:t>LR(r) must be at least 0.25/0.61 = </a:t>
            </a:r>
            <a:r>
              <a:rPr lang="en-US" sz="2400" b="1" dirty="0">
                <a:solidFill>
                  <a:srgbClr val="FF0000"/>
                </a:solidFill>
              </a:rPr>
              <a:t>0.41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42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4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4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4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4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4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4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4709" grpId="0"/>
      <p:bldP spid="5347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52400"/>
            <a:ext cx="8535988" cy="12652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/>
              <a:t>     </a:t>
            </a:r>
            <a:r>
              <a:rPr lang="en-US" sz="3600" b="1" dirty="0">
                <a:solidFill>
                  <a:srgbClr val="FF0000"/>
                </a:solidFill>
              </a:rPr>
              <a:t>Different</a:t>
            </a:r>
            <a:r>
              <a:rPr lang="en-US" sz="3600" dirty="0"/>
              <a:t> Pre-Test Probability: </a:t>
            </a:r>
            <a:br>
              <a:rPr lang="en-US" sz="3600" dirty="0"/>
            </a:br>
            <a:r>
              <a:rPr lang="en-US" sz="3600" dirty="0"/>
              <a:t>  Now, what result should prompt treatment?</a:t>
            </a:r>
          </a:p>
        </p:txBody>
      </p:sp>
      <p:graphicFrame>
        <p:nvGraphicFramePr>
          <p:cNvPr id="541699" name="Group 3"/>
          <p:cNvGraphicFramePr>
            <a:graphicFrameLocks noGrp="1"/>
          </p:cNvGraphicFramePr>
          <p:nvPr>
            <p:ph idx="1"/>
            <p:extLst/>
          </p:nvPr>
        </p:nvGraphicFramePr>
        <p:xfrm>
          <a:off x="2209800" y="1878745"/>
          <a:ext cx="7772400" cy="4114801"/>
        </p:xfrm>
        <a:graphic>
          <a:graphicData uri="http://schemas.openxmlformats.org/drawingml/2006/table">
            <a:tbl>
              <a:tblPr/>
              <a:tblGrid>
                <a:gridCol w="2330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9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8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84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6113">
                <a:tc gridSpan="5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*Pre-test Probability = 0.04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524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WBC (/uL) Interval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% of D+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% of D-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Interval LR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Post-Test </a:t>
                      </a: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Prob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*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&gt;100,000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29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0.55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50,001-100,000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33%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4.7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0.16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25,001-50,000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15%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0.8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0.03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0 - 25,000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23%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73%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0.3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0.01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41741" name="Line 45"/>
          <p:cNvSpPr>
            <a:spLocks noChangeShapeType="1"/>
          </p:cNvSpPr>
          <p:nvPr/>
        </p:nvSpPr>
        <p:spPr bwMode="auto">
          <a:xfrm>
            <a:off x="1524000" y="43434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41742" name="Text Box 46"/>
          <p:cNvSpPr txBox="1">
            <a:spLocks noChangeArrowheads="1"/>
          </p:cNvSpPr>
          <p:nvPr/>
        </p:nvSpPr>
        <p:spPr bwMode="auto">
          <a:xfrm flipV="1">
            <a:off x="10058401" y="2438400"/>
            <a:ext cx="46166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anchor="b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Tahoma" charset="0"/>
                <a:ea typeface="ＭＳ Ｐゴシック" charset="0"/>
              </a:rPr>
              <a:t>TREAT</a:t>
            </a:r>
          </a:p>
        </p:txBody>
      </p:sp>
      <p:sp>
        <p:nvSpPr>
          <p:cNvPr id="541743" name="Text Box 47"/>
          <p:cNvSpPr txBox="1">
            <a:spLocks noChangeArrowheads="1"/>
          </p:cNvSpPr>
          <p:nvPr/>
        </p:nvSpPr>
        <p:spPr bwMode="auto">
          <a:xfrm>
            <a:off x="10058401" y="4495800"/>
            <a:ext cx="46166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anchor="b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Tahoma" charset="0"/>
                <a:ea typeface="ＭＳ Ｐゴシック" charset="0"/>
              </a:rPr>
              <a:t>NO TREAT</a:t>
            </a:r>
          </a:p>
        </p:txBody>
      </p:sp>
      <p:sp>
        <p:nvSpPr>
          <p:cNvPr id="541744" name="Line 48"/>
          <p:cNvSpPr>
            <a:spLocks noChangeShapeType="1"/>
          </p:cNvSpPr>
          <p:nvPr/>
        </p:nvSpPr>
        <p:spPr bwMode="auto">
          <a:xfrm flipV="1">
            <a:off x="10287000" y="30480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000" y="1600201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/>
              <a:t>Pre-Test Probability </a:t>
            </a:r>
            <a:r>
              <a:rPr lang="en-US" sz="2400" b="1" dirty="0">
                <a:solidFill>
                  <a:srgbClr val="FF0000"/>
                </a:solidFill>
              </a:rPr>
              <a:t>= 0.04 , not 0.38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58200" y="1600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US" sz="2400" b="1" baseline="-25000" dirty="0">
                <a:solidFill>
                  <a:srgbClr val="FF0000"/>
                </a:solidFill>
              </a:rPr>
              <a:t>TT</a:t>
            </a:r>
            <a:r>
              <a:rPr lang="en-US" sz="2400" b="1" dirty="0">
                <a:solidFill>
                  <a:srgbClr val="FF0000"/>
                </a:solidFill>
              </a:rPr>
              <a:t> = 0.2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2623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1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1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1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1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1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1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1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1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1742" grpId="0"/>
      <p:bldP spid="54174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52400"/>
            <a:ext cx="8535988" cy="1265238"/>
          </a:xfrm>
        </p:spPr>
        <p:txBody>
          <a:bodyPr/>
          <a:lstStyle/>
          <a:p>
            <a:pPr>
              <a:defRPr/>
            </a:pPr>
            <a:r>
              <a:rPr lang="en-US" sz="3600" dirty="0"/>
              <a:t>	What result should prompt treatment?</a:t>
            </a:r>
          </a:p>
        </p:txBody>
      </p:sp>
      <p:graphicFrame>
        <p:nvGraphicFramePr>
          <p:cNvPr id="541699" name="Group 3"/>
          <p:cNvGraphicFramePr>
            <a:graphicFrameLocks noGrp="1"/>
          </p:cNvGraphicFramePr>
          <p:nvPr>
            <p:ph idx="1"/>
            <p:extLst/>
          </p:nvPr>
        </p:nvGraphicFramePr>
        <p:xfrm>
          <a:off x="2209800" y="2375689"/>
          <a:ext cx="7772400" cy="3567913"/>
        </p:xfrm>
        <a:graphic>
          <a:graphicData uri="http://schemas.openxmlformats.org/drawingml/2006/table">
            <a:tbl>
              <a:tblPr/>
              <a:tblGrid>
                <a:gridCol w="2330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9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8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84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0393">
                <a:tc gridSpan="5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299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WBC (/uL) Interval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% of D+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% of D-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Interval</a:t>
                      </a:r>
                    </a:p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LR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Post-Test Prob*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61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&gt;100,000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29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0.55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61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50,001-100,000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33%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4.7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0.16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896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25,001-50,000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15%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0.8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0.03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61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0 - 25,000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23%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73%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0.3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ahoma" charset="0"/>
                        </a:rPr>
                        <a:t>0.01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41741" name="Line 45"/>
          <p:cNvSpPr>
            <a:spLocks noChangeShapeType="1"/>
          </p:cNvSpPr>
          <p:nvPr/>
        </p:nvSpPr>
        <p:spPr bwMode="auto">
          <a:xfrm>
            <a:off x="1524000" y="4572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41742" name="Text Box 46"/>
          <p:cNvSpPr txBox="1">
            <a:spLocks noChangeArrowheads="1"/>
          </p:cNvSpPr>
          <p:nvPr/>
        </p:nvSpPr>
        <p:spPr bwMode="auto">
          <a:xfrm flipV="1">
            <a:off x="10058401" y="2514600"/>
            <a:ext cx="46166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anchor="b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TREAT</a:t>
            </a:r>
          </a:p>
        </p:txBody>
      </p:sp>
      <p:sp>
        <p:nvSpPr>
          <p:cNvPr id="541743" name="Text Box 47"/>
          <p:cNvSpPr txBox="1">
            <a:spLocks noChangeArrowheads="1"/>
          </p:cNvSpPr>
          <p:nvPr/>
        </p:nvSpPr>
        <p:spPr bwMode="auto">
          <a:xfrm>
            <a:off x="10058401" y="4876800"/>
            <a:ext cx="46166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anchor="b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NO TREAT</a:t>
            </a:r>
          </a:p>
        </p:txBody>
      </p:sp>
      <p:sp>
        <p:nvSpPr>
          <p:cNvPr id="541744" name="Line 48"/>
          <p:cNvSpPr>
            <a:spLocks noChangeShapeType="1"/>
          </p:cNvSpPr>
          <p:nvPr/>
        </p:nvSpPr>
        <p:spPr bwMode="auto">
          <a:xfrm flipV="1">
            <a:off x="10287000" y="30480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1600201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/>
              <a:t>Pre-Test Probability = 0.04  → pre-test odds=  0.042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13284" y="1981201"/>
            <a:ext cx="7283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</a:t>
            </a:r>
            <a:r>
              <a:rPr lang="en-US" sz="2400" b="1" baseline="-25000" dirty="0"/>
              <a:t>TT</a:t>
            </a:r>
            <a:r>
              <a:rPr lang="en-US" sz="2400" b="1" dirty="0"/>
              <a:t> = 0.2  →  threshold odds =  0.25</a:t>
            </a:r>
          </a:p>
          <a:p>
            <a:r>
              <a:rPr lang="en-US" sz="2400" b="1" dirty="0"/>
              <a:t>LR(r) must be at least 0.25/0.042 = </a:t>
            </a:r>
            <a:r>
              <a:rPr lang="en-US" sz="2400" b="1" dirty="0">
                <a:solidFill>
                  <a:srgbClr val="FF0000"/>
                </a:solidFill>
              </a:rPr>
              <a:t>5.95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43CB73-85A5-4BA2-A727-8A35E44A56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1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1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1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1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1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1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1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1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1742" grpId="0"/>
      <p:bldP spid="54174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2720"/>
            <a:ext cx="10972800" cy="7553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Important Methodologic Issues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58240"/>
            <a:ext cx="11277600" cy="496792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Biases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Incorporation Bias (Diagnostic/Prognostic)</a:t>
            </a:r>
          </a:p>
          <a:p>
            <a:pPr lvl="2"/>
            <a:r>
              <a:rPr lang="en-US" dirty="0" smtClean="0"/>
              <a:t>Test </a:t>
            </a:r>
            <a:r>
              <a:rPr lang="en-US" dirty="0"/>
              <a:t>that is being evaluated is included in the reference standard</a:t>
            </a:r>
            <a:endParaRPr lang="en-US" dirty="0" smtClean="0"/>
          </a:p>
          <a:p>
            <a:pPr lvl="1"/>
            <a:r>
              <a:rPr lang="en-US" dirty="0" smtClean="0"/>
              <a:t>Verification Bias (Diagnostic)</a:t>
            </a:r>
          </a:p>
          <a:p>
            <a:pPr lvl="2"/>
            <a:r>
              <a:rPr lang="en-US" dirty="0"/>
              <a:t>When the decision to perform the reference standard depends on the result of the index test</a:t>
            </a:r>
          </a:p>
          <a:p>
            <a:pPr lvl="2"/>
            <a:r>
              <a:rPr lang="en-US" dirty="0"/>
              <a:t>When the type of reference standard used depends on the result of the index test</a:t>
            </a:r>
          </a:p>
          <a:p>
            <a:pPr lvl="1"/>
            <a:r>
              <a:rPr lang="en-US" dirty="0" smtClean="0"/>
              <a:t>Spectrum Bias (Diagnostic/Prognostic)</a:t>
            </a:r>
          </a:p>
          <a:p>
            <a:pPr lvl="2"/>
            <a:r>
              <a:rPr lang="en-US" dirty="0"/>
              <a:t>subjects of dx test study do not have a reasonable spectrum of the condition being tested for and of the ‘non-disease’ that may mimic it</a:t>
            </a:r>
          </a:p>
          <a:p>
            <a:pPr lvl="1"/>
            <a:r>
              <a:rPr lang="en-US" dirty="0" smtClean="0"/>
              <a:t>Overfitting Bias (Diagnostic/Prognostic)</a:t>
            </a:r>
          </a:p>
          <a:p>
            <a:pPr lvl="2"/>
            <a:r>
              <a:rPr lang="en-US" dirty="0"/>
              <a:t>‘If you torture data sufficiently, it will confess to almost anything’ – Fred </a:t>
            </a:r>
            <a:r>
              <a:rPr lang="en-US" dirty="0" err="1"/>
              <a:t>Menger</a:t>
            </a:r>
            <a:r>
              <a:rPr lang="en-US" dirty="0"/>
              <a:t> (Newman, EBD)</a:t>
            </a:r>
          </a:p>
          <a:p>
            <a:pPr lvl="2"/>
            <a:r>
              <a:rPr lang="en-US" dirty="0"/>
              <a:t>Mainly a problem when a combination of tests is chosen from many candidate tests to identify a disease or predict a prognosis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08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2448"/>
            <a:ext cx="10972800" cy="611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Size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93103"/>
            <a:ext cx="10972800" cy="5333062"/>
          </a:xfrm>
        </p:spPr>
        <p:txBody>
          <a:bodyPr/>
          <a:lstStyle/>
          <a:p>
            <a:r>
              <a:rPr lang="en-US" dirty="0" smtClean="0"/>
              <a:t>PASS Software is recommended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84909"/>
            <a:ext cx="3960656" cy="30651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600" y="1384909"/>
            <a:ext cx="6665146" cy="24912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2542" y="4284577"/>
            <a:ext cx="8119458" cy="173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73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prefer STATA</a:t>
            </a:r>
          </a:p>
          <a:p>
            <a:r>
              <a:rPr lang="en-US" dirty="0" smtClean="0"/>
              <a:t>SAS</a:t>
            </a:r>
          </a:p>
          <a:p>
            <a:pPr lvl="1"/>
            <a:r>
              <a:rPr lang="en-US" dirty="0" err="1" smtClean="0"/>
              <a:t>Proc</a:t>
            </a:r>
            <a:r>
              <a:rPr lang="en-US" dirty="0" smtClean="0"/>
              <a:t> Logistic</a:t>
            </a:r>
          </a:p>
          <a:p>
            <a:pPr lvl="1"/>
            <a:r>
              <a:rPr lang="en-US" dirty="0" err="1" smtClean="0"/>
              <a:t>Proc</a:t>
            </a:r>
            <a:r>
              <a:rPr lang="en-US" dirty="0" smtClean="0"/>
              <a:t> </a:t>
            </a:r>
            <a:r>
              <a:rPr lang="en-US" dirty="0" err="1" smtClean="0"/>
              <a:t>NLMixed</a:t>
            </a:r>
            <a:endParaRPr lang="en-US" dirty="0" smtClean="0"/>
          </a:p>
          <a:p>
            <a:pPr lvl="1"/>
            <a:r>
              <a:rPr lang="en-US" dirty="0" smtClean="0"/>
              <a:t>%ROC Macro</a:t>
            </a:r>
          </a:p>
          <a:p>
            <a:r>
              <a:rPr lang="en-US" dirty="0" smtClean="0"/>
              <a:t>In R</a:t>
            </a:r>
          </a:p>
          <a:p>
            <a:pPr lvl="1"/>
            <a:r>
              <a:rPr lang="en-US" dirty="0" smtClean="0"/>
              <a:t>‘</a:t>
            </a:r>
            <a:r>
              <a:rPr lang="en-US" dirty="0" err="1" smtClean="0"/>
              <a:t>pROC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Nice demo by </a:t>
            </a:r>
            <a:r>
              <a:rPr lang="en-US" dirty="0" err="1" smtClean="0"/>
              <a:t>StatQuest</a:t>
            </a:r>
            <a:r>
              <a:rPr lang="en-US" dirty="0" smtClean="0"/>
              <a:t> (Thank you Dr. Sixia Chen!)</a:t>
            </a:r>
          </a:p>
          <a:p>
            <a:pPr lvl="2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www.youtube.com/watch?v=qcvAqAH60Yw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76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46480"/>
          </a:xfrm>
        </p:spPr>
        <p:txBody>
          <a:bodyPr/>
          <a:lstStyle/>
          <a:p>
            <a:r>
              <a:rPr lang="en-US" dirty="0" smtClean="0"/>
              <a:t>Diagnostic Accuracy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899886"/>
            <a:ext cx="11623040" cy="515547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Diagnostic tests </a:t>
            </a:r>
            <a:r>
              <a:rPr lang="en-US" sz="2800" dirty="0"/>
              <a:t>– goal is to distinguish between those with target disease and those without in patients suspected of having a particular </a:t>
            </a:r>
            <a:r>
              <a:rPr lang="en-US" sz="2800" dirty="0" smtClean="0"/>
              <a:t>disease; </a:t>
            </a:r>
            <a:r>
              <a:rPr lang="en-US" sz="2800" dirty="0"/>
              <a:t>should exclude </a:t>
            </a:r>
          </a:p>
          <a:p>
            <a:pPr lvl="2"/>
            <a:r>
              <a:rPr lang="en-US" sz="2000" dirty="0"/>
              <a:t>those in whom disease state has already been established</a:t>
            </a:r>
          </a:p>
          <a:p>
            <a:pPr lvl="2"/>
            <a:r>
              <a:rPr lang="en-US" sz="2000" dirty="0"/>
              <a:t>High/low disease probability to take action/no action</a:t>
            </a:r>
          </a:p>
          <a:p>
            <a:r>
              <a:rPr lang="en-US" sz="2800" dirty="0" smtClean="0"/>
              <a:t>Diagnostic </a:t>
            </a:r>
            <a:r>
              <a:rPr lang="en-US" sz="2800" dirty="0"/>
              <a:t>research </a:t>
            </a:r>
            <a:r>
              <a:rPr lang="en-US" sz="2800" dirty="0">
                <a:sym typeface="Wingdings" panose="05000000000000000000" pitchFamily="2" charset="2"/>
              </a:rPr>
              <a:t> improve diagnostic process</a:t>
            </a: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Diagnostic </a:t>
            </a:r>
            <a:r>
              <a:rPr lang="en-US" dirty="0">
                <a:sym typeface="Wingdings" panose="05000000000000000000" pitchFamily="2" charset="2"/>
              </a:rPr>
              <a:t>determinants – findings from history, physical exam, dx test </a:t>
            </a:r>
            <a:r>
              <a:rPr lang="en-US" dirty="0" smtClean="0">
                <a:sym typeface="Wingdings" panose="05000000000000000000" pitchFamily="2" charset="2"/>
              </a:rPr>
              <a:t>results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Domain – patients suspected of a particular disease</a:t>
            </a:r>
          </a:p>
          <a:p>
            <a:pPr lvl="1"/>
            <a:r>
              <a:rPr lang="en-US" b="1" i="1" dirty="0" smtClean="0">
                <a:sym typeface="Wingdings" panose="05000000000000000000" pitchFamily="2" charset="2"/>
              </a:rPr>
              <a:t>Multivariable nature</a:t>
            </a:r>
            <a:r>
              <a:rPr lang="en-US" dirty="0" smtClean="0">
                <a:sym typeface="Wingdings" panose="05000000000000000000" pitchFamily="2" charset="2"/>
              </a:rPr>
              <a:t> of the diagnostic process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Objectives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Individual test accuracy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ID </a:t>
            </a:r>
            <a:r>
              <a:rPr lang="en-US" dirty="0">
                <a:sym typeface="Wingdings" panose="05000000000000000000" pitchFamily="2" charset="2"/>
              </a:rPr>
              <a:t>combination(s) of tests that have the largest diagnostic yield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Does new test provides additional diagnostic value in clinical </a:t>
            </a:r>
            <a:r>
              <a:rPr lang="en-US" dirty="0" smtClean="0">
                <a:sym typeface="Wingdings" panose="05000000000000000000" pitchFamily="2" charset="2"/>
              </a:rPr>
              <a:t>practice?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Is a less burdensome/inexpensive test an alternative?</a:t>
            </a:r>
            <a:endParaRPr lang="en-US" dirty="0"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603964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10972800" cy="1143000"/>
          </a:xfrm>
        </p:spPr>
        <p:txBody>
          <a:bodyPr/>
          <a:lstStyle/>
          <a:p>
            <a:r>
              <a:rPr lang="en-US" dirty="0" smtClean="0"/>
              <a:t>ROC Analysis: </a:t>
            </a:r>
            <a:r>
              <a:rPr lang="en-US" dirty="0"/>
              <a:t>P</a:t>
            </a:r>
            <a:r>
              <a:rPr lang="en-US" dirty="0" smtClean="0"/>
              <a:t>ros </a:t>
            </a:r>
            <a:r>
              <a:rPr lang="en-US" dirty="0"/>
              <a:t>and </a:t>
            </a:r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600200" y="955040"/>
            <a:ext cx="4572000" cy="5334000"/>
          </a:xfrm>
        </p:spPr>
        <p:txBody>
          <a:bodyPr/>
          <a:lstStyle/>
          <a:p>
            <a:r>
              <a:rPr lang="en-US" b="1" u="sng" dirty="0"/>
              <a:t>Pros:</a:t>
            </a:r>
          </a:p>
          <a:p>
            <a:r>
              <a:rPr lang="en-US" sz="2000" dirty="0"/>
              <a:t> </a:t>
            </a:r>
            <a:r>
              <a:rPr lang="en-US" sz="2200" dirty="0"/>
              <a:t>Provides a </a:t>
            </a:r>
            <a:r>
              <a:rPr lang="en-US" sz="2200" dirty="0" err="1"/>
              <a:t>wholistic</a:t>
            </a:r>
            <a:r>
              <a:rPr lang="en-US" sz="2200" dirty="0"/>
              <a:t> picture (a global assessment of a test’s accuracy)</a:t>
            </a:r>
          </a:p>
          <a:p>
            <a:r>
              <a:rPr lang="en-US" sz="2200" dirty="0"/>
              <a:t>Not dependent on disease prevalence</a:t>
            </a:r>
          </a:p>
          <a:p>
            <a:r>
              <a:rPr lang="en-US" sz="2200" dirty="0"/>
              <a:t>Does not force us to pick a single cut-off point</a:t>
            </a:r>
          </a:p>
          <a:p>
            <a:r>
              <a:rPr lang="en-US" sz="2200" dirty="0"/>
              <a:t>Shows the trade off between Sn and </a:t>
            </a:r>
            <a:r>
              <a:rPr lang="en-US" sz="2200" dirty="0" err="1"/>
              <a:t>Sp</a:t>
            </a:r>
            <a:endParaRPr lang="en-US" sz="2200" dirty="0"/>
          </a:p>
          <a:p>
            <a:r>
              <a:rPr lang="en-US" sz="2200" dirty="0"/>
              <a:t> Great for comparing accuracy of competing tests</a:t>
            </a:r>
          </a:p>
          <a:p>
            <a:r>
              <a:rPr lang="en-US" sz="2200" dirty="0"/>
              <a:t>Can be applied to any </a:t>
            </a:r>
            <a:r>
              <a:rPr lang="en-US" sz="2200" dirty="0" smtClean="0"/>
              <a:t>diagnostic/prognostic </a:t>
            </a:r>
            <a:r>
              <a:rPr lang="en-US" sz="2200" dirty="0"/>
              <a:t>system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955040"/>
            <a:ext cx="4343400" cy="5029200"/>
          </a:xfrm>
        </p:spPr>
        <p:txBody>
          <a:bodyPr/>
          <a:lstStyle/>
          <a:p>
            <a:r>
              <a:rPr lang="en-US" b="1" u="sng" dirty="0"/>
              <a:t>Cons:</a:t>
            </a:r>
          </a:p>
          <a:p>
            <a:r>
              <a:rPr lang="en-US" sz="2000" dirty="0"/>
              <a:t>Not very intuitive for clinicians; the ROC and AUC cannot be directly used for any given patient</a:t>
            </a:r>
          </a:p>
          <a:p>
            <a:r>
              <a:rPr lang="en-US" sz="2000" dirty="0"/>
              <a:t>Clinicians prefer simple yes/no test results</a:t>
            </a:r>
          </a:p>
          <a:p>
            <a:r>
              <a:rPr lang="en-US" sz="2000" dirty="0"/>
              <a:t>You can have the same AUC, but different shapes</a:t>
            </a:r>
          </a:p>
          <a:p>
            <a:r>
              <a:rPr lang="en-US" sz="2000" dirty="0"/>
              <a:t> Does not fit into the EBM framework of working with LRs and probabilities</a:t>
            </a:r>
          </a:p>
          <a:p>
            <a:r>
              <a:rPr lang="en-US" sz="2000" dirty="0"/>
              <a:t>Very hard to meta-analyze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77200" y="5628641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Pai</a:t>
            </a:r>
            <a:r>
              <a:rPr lang="en-US" sz="1200" dirty="0"/>
              <a:t>, McGill </a:t>
            </a:r>
            <a:r>
              <a:rPr lang="en-US" sz="1200" dirty="0" err="1"/>
              <a:t>Univeristy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2848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3609"/>
            <a:ext cx="10972800" cy="47825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1. Zweig, MH, Campbell, G. Receiver‐operating characteristic (ROC) plots: A fundamental </a:t>
            </a:r>
            <a:r>
              <a:rPr lang="en-US" sz="2400" dirty="0" smtClean="0"/>
              <a:t>evaluation tool </a:t>
            </a:r>
            <a:r>
              <a:rPr lang="en-US" sz="2400" dirty="0"/>
              <a:t>in clinical medicine. </a:t>
            </a:r>
            <a:r>
              <a:rPr lang="en-US" sz="2400" dirty="0" err="1"/>
              <a:t>Clin</a:t>
            </a:r>
            <a:r>
              <a:rPr lang="en-US" sz="2400" dirty="0"/>
              <a:t> </a:t>
            </a:r>
            <a:r>
              <a:rPr lang="en-US" sz="2400" dirty="0" err="1"/>
              <a:t>Chem</a:t>
            </a:r>
            <a:r>
              <a:rPr lang="en-US" sz="2400" dirty="0"/>
              <a:t> 1993;39/4, 56‐577.</a:t>
            </a:r>
          </a:p>
          <a:p>
            <a:pPr marL="0" indent="0">
              <a:buNone/>
            </a:pPr>
            <a:r>
              <a:rPr lang="en-US" sz="2400" dirty="0"/>
              <a:t>2. DeLong, ER, DeLong, DM, Clarke‐Pearson, DL. Comparing the areas under two or </a:t>
            </a:r>
            <a:r>
              <a:rPr lang="en-US" sz="2400" dirty="0" smtClean="0"/>
              <a:t>more correlated </a:t>
            </a:r>
            <a:r>
              <a:rPr lang="en-US" sz="2400" dirty="0"/>
              <a:t>receiver operating characteristic curves: a nonparametric approach. </a:t>
            </a:r>
            <a:r>
              <a:rPr lang="en-US" sz="2400" dirty="0" smtClean="0"/>
              <a:t>Biometrics 1988;44</a:t>
            </a:r>
            <a:r>
              <a:rPr lang="en-US" sz="2400" dirty="0"/>
              <a:t>, 837‐845.</a:t>
            </a:r>
          </a:p>
          <a:p>
            <a:pPr marL="0" indent="0">
              <a:buNone/>
            </a:pPr>
            <a:r>
              <a:rPr lang="en-US" sz="2400" dirty="0"/>
              <a:t>3. Hanley, JA, McNeil, BJ. The meaning and use of the area under a receiver </a:t>
            </a:r>
            <a:r>
              <a:rPr lang="en-US" sz="2400" dirty="0" smtClean="0"/>
              <a:t>operating characteristic </a:t>
            </a:r>
            <a:r>
              <a:rPr lang="en-US" sz="2400" dirty="0"/>
              <a:t>(ROC) curve. Radiology 1982, 143, 29‐36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4. Park SH, Goo JM, Jo CH. Receiver operating characteristic (ROC) curve: practical review for radiologists. Korean J </a:t>
            </a:r>
            <a:r>
              <a:rPr lang="en-US" sz="2400" dirty="0" err="1"/>
              <a:t>Radiol</a:t>
            </a:r>
            <a:r>
              <a:rPr lang="en-US" sz="2400" dirty="0"/>
              <a:t>. 2004;5(1):11–18. doi:10.3348/kjr.2004.5.1.11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8911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David Thompson, PhD, PT</a:t>
            </a:r>
          </a:p>
          <a:p>
            <a:r>
              <a:rPr lang="en-US" dirty="0" err="1" smtClean="0"/>
              <a:t>Micheal</a:t>
            </a:r>
            <a:r>
              <a:rPr lang="en-US" dirty="0" smtClean="0"/>
              <a:t> Kohn, MD, MPP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1881-AEE6-4E12-8B7C-9D682A2AE3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25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1760" y="233998"/>
            <a:ext cx="9286240" cy="883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Prognostication</a:t>
            </a:r>
            <a:r>
              <a:rPr lang="en-US" dirty="0"/>
              <a:t>: A Multivariable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240" y="1117600"/>
            <a:ext cx="10556240" cy="49479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aim of prognostication - </a:t>
            </a:r>
            <a:r>
              <a:rPr lang="en-US" b="1" dirty="0"/>
              <a:t>individual risk prediction</a:t>
            </a:r>
          </a:p>
          <a:p>
            <a:r>
              <a:rPr lang="en-US" dirty="0" smtClean="0"/>
              <a:t>Adequate </a:t>
            </a:r>
            <a:r>
              <a:rPr lang="en-US" dirty="0"/>
              <a:t>prognostication </a:t>
            </a:r>
            <a:r>
              <a:rPr lang="en-US" dirty="0" smtClean="0"/>
              <a:t>requires knowledge </a:t>
            </a:r>
            <a:r>
              <a:rPr lang="en-US" dirty="0"/>
              <a:t>about the occurrence of future outcomes given </a:t>
            </a:r>
            <a:r>
              <a:rPr lang="en-US" b="1" i="1" dirty="0" smtClean="0"/>
              <a:t>combinations</a:t>
            </a:r>
            <a:r>
              <a:rPr lang="en-US" dirty="0" smtClean="0"/>
              <a:t> of </a:t>
            </a:r>
            <a:r>
              <a:rPr lang="en-US" dirty="0"/>
              <a:t>prognostic predictors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Requires </a:t>
            </a:r>
            <a:r>
              <a:rPr lang="en-US" dirty="0"/>
              <a:t>prognostic </a:t>
            </a:r>
            <a:r>
              <a:rPr lang="en-US" dirty="0" smtClean="0"/>
              <a:t>studies that </a:t>
            </a:r>
            <a:r>
              <a:rPr lang="en-US" dirty="0"/>
              <a:t>follow a </a:t>
            </a:r>
            <a:r>
              <a:rPr lang="en-US" u="sng" dirty="0"/>
              <a:t>multivariable approach </a:t>
            </a:r>
            <a:r>
              <a:rPr lang="en-US" dirty="0"/>
              <a:t>in design and </a:t>
            </a:r>
            <a:r>
              <a:rPr lang="en-US" dirty="0" smtClean="0"/>
              <a:t>analysis and results in </a:t>
            </a:r>
            <a:r>
              <a:rPr lang="en-US" u="sng" dirty="0" smtClean="0"/>
              <a:t>outcome probabilities and predictive tools</a:t>
            </a:r>
          </a:p>
          <a:p>
            <a:pPr lvl="1"/>
            <a:r>
              <a:rPr lang="en-US" b="1" i="1" dirty="0" smtClean="0"/>
              <a:t>Clinical </a:t>
            </a:r>
            <a:r>
              <a:rPr lang="en-US" b="1" i="1" dirty="0"/>
              <a:t>prediction models, predictions rules, prognostic indices, or risk scores </a:t>
            </a:r>
            <a:endParaRPr lang="en-US" b="1" i="1" dirty="0" smtClean="0"/>
          </a:p>
          <a:p>
            <a:pPr lvl="2"/>
            <a:r>
              <a:rPr lang="en-US" dirty="0"/>
              <a:t>E</a:t>
            </a:r>
            <a:r>
              <a:rPr lang="en-US" dirty="0" smtClean="0"/>
              <a:t>xplicitly </a:t>
            </a:r>
            <a:r>
              <a:rPr lang="en-US" dirty="0"/>
              <a:t>transform combinations of values of </a:t>
            </a:r>
            <a:r>
              <a:rPr lang="en-US" dirty="0" smtClean="0"/>
              <a:t>prognostic determinants </a:t>
            </a:r>
            <a:r>
              <a:rPr lang="en-US" dirty="0"/>
              <a:t>documented in an individual patient to an </a:t>
            </a:r>
            <a:r>
              <a:rPr lang="en-US" b="1" dirty="0" smtClean="0"/>
              <a:t>absolute probability </a:t>
            </a:r>
            <a:r>
              <a:rPr lang="en-US" dirty="0"/>
              <a:t>of developing </a:t>
            </a:r>
            <a:r>
              <a:rPr lang="en-US" dirty="0" smtClean="0"/>
              <a:t>the outcome in </a:t>
            </a:r>
            <a:r>
              <a:rPr lang="en-US" dirty="0"/>
              <a:t>the future e.g. </a:t>
            </a:r>
            <a:r>
              <a:rPr lang="en-US" sz="2200" dirty="0"/>
              <a:t>APACHE score [</a:t>
            </a:r>
            <a:r>
              <a:rPr lang="en-US" sz="2200" dirty="0" err="1"/>
              <a:t>Knaus</a:t>
            </a:r>
            <a:r>
              <a:rPr lang="en-US" sz="2200" dirty="0"/>
              <a:t> et al., 1991]; SAPS [Le </a:t>
            </a:r>
            <a:r>
              <a:rPr lang="en-US" sz="2200" dirty="0" err="1"/>
              <a:t>Gallet</a:t>
            </a:r>
            <a:r>
              <a:rPr lang="en-US" sz="2200" dirty="0"/>
              <a:t> al., 1993]</a:t>
            </a:r>
          </a:p>
        </p:txBody>
      </p:sp>
    </p:spTree>
    <p:extLst>
      <p:ext uri="{BB962C8B-B14F-4D97-AF65-F5344CB8AC3E}">
        <p14:creationId xmlns:p14="http://schemas.microsoft.com/office/powerpoint/2010/main" val="186362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Prognostic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600200"/>
            <a:ext cx="10740571" cy="4427376"/>
          </a:xfrm>
        </p:spPr>
        <p:txBody>
          <a:bodyPr/>
          <a:lstStyle/>
          <a:p>
            <a:r>
              <a:rPr lang="en-US" dirty="0" smtClean="0"/>
              <a:t>Research objectives </a:t>
            </a:r>
            <a:r>
              <a:rPr lang="en-US" dirty="0"/>
              <a:t>of prognostic research </a:t>
            </a:r>
            <a:endParaRPr lang="en-US" dirty="0" smtClean="0"/>
          </a:p>
          <a:p>
            <a:pPr lvl="1"/>
            <a:r>
              <a:rPr lang="en-US" dirty="0" smtClean="0"/>
              <a:t>1) </a:t>
            </a:r>
            <a:r>
              <a:rPr lang="en-US" b="1" dirty="0" smtClean="0"/>
              <a:t>which </a:t>
            </a:r>
            <a:r>
              <a:rPr lang="en-US" b="1" dirty="0"/>
              <a:t>combination </a:t>
            </a:r>
            <a:r>
              <a:rPr lang="en-US" dirty="0" smtClean="0"/>
              <a:t>of determinants </a:t>
            </a:r>
            <a:r>
              <a:rPr lang="en-US" dirty="0"/>
              <a:t>under study </a:t>
            </a:r>
            <a:r>
              <a:rPr lang="en-US" b="1" dirty="0" smtClean="0"/>
              <a:t>best predicts </a:t>
            </a:r>
            <a:r>
              <a:rPr lang="en-US" dirty="0"/>
              <a:t>the future outcome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2) </a:t>
            </a:r>
            <a:r>
              <a:rPr lang="en-US" b="1" dirty="0" smtClean="0"/>
              <a:t>additional </a:t>
            </a:r>
            <a:r>
              <a:rPr lang="en-US" b="1" dirty="0"/>
              <a:t>predictive </a:t>
            </a:r>
            <a:r>
              <a:rPr lang="en-US" b="1" dirty="0" smtClean="0"/>
              <a:t>value beyond</a:t>
            </a:r>
            <a:r>
              <a:rPr lang="en-US" dirty="0" smtClean="0"/>
              <a:t> </a:t>
            </a:r>
            <a:r>
              <a:rPr lang="en-US" dirty="0"/>
              <a:t>other available predictors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3) may include </a:t>
            </a:r>
            <a:r>
              <a:rPr lang="en-US" b="1" dirty="0" smtClean="0"/>
              <a:t>comparison of </a:t>
            </a:r>
            <a:r>
              <a:rPr lang="en-US" b="1" dirty="0"/>
              <a:t>the predictive accuracy</a:t>
            </a:r>
            <a:r>
              <a:rPr lang="en-US" dirty="0"/>
              <a:t> of two (new) markers.</a:t>
            </a:r>
          </a:p>
        </p:txBody>
      </p:sp>
    </p:spTree>
    <p:extLst>
      <p:ext uri="{BB962C8B-B14F-4D97-AF65-F5344CB8AC3E}">
        <p14:creationId xmlns:p14="http://schemas.microsoft.com/office/powerpoint/2010/main" val="27744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Prognostic Score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458200" cy="50292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APACHE II Calculator</a:t>
            </a: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hlinkClick r:id="rId3"/>
            </a:endParaRPr>
          </a:p>
          <a:p>
            <a:r>
              <a:rPr lang="en-US" dirty="0" smtClean="0">
                <a:hlinkClick r:id="rId3"/>
              </a:rPr>
              <a:t>http://clincalc.com/IcuMortality/APACHEII.aspx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9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Directed Acyclic Graphs (DAGs):  An Introduction&amp;quot;&quot;/&gt;&lt;property id=&quot;20307&quot; value=&quot;258&quot;/&gt;&lt;/object&gt;&lt;object type=&quot;3&quot; unique_id=&quot;10004&quot;&gt;&lt;property id=&quot;20148&quot; value=&quot;5&quot;/&gt;&lt;property id=&quot;20300&quot; value=&quot;Slide 2 - &amp;quot;&amp;amp;#x09;&amp;amp;#x09;&amp;amp;#x09;&amp;amp;#x09;Seminar Outline&amp;quot;&quot;/&gt;&lt;property id=&quot;20307&quot; value=&quot;259&quot;/&gt;&lt;/object&gt;&lt;object type=&quot;3&quot; unique_id=&quot;10005&quot;&gt;&lt;property id=&quot;20148&quot; value=&quot;5&quot;/&gt;&lt;property id=&quot;20300&quot; value=&quot;Slide 3 - &amp;quot;                     Interpreting associations&amp;quot;&quot;/&gt;&lt;property id=&quot;20307&quot; value=&quot;260&quot;/&gt;&lt;/object&gt;&lt;object type=&quot;3&quot; unique_id=&quot;10006&quot;&gt;&lt;property id=&quot;20148&quot; value=&quot;5&quot;/&gt;&lt;property id=&quot;20300&quot; value=&quot;Slide 4 - &amp;quot;Interpreting associations &amp;quot;&quot;/&gt;&lt;property id=&quot;20307&quot; value=&quot;261&quot;/&gt;&lt;/object&gt;&lt;object type=&quot;3&quot; unique_id=&quot;10007&quot;&gt;&lt;property id=&quot;20148&quot; value=&quot;5&quot;/&gt;&lt;property id=&quot;20300&quot; value=&quot;Slide 5 - &amp;quot;                   Confounding: Classical View&amp;quot;&quot;/&gt;&lt;property id=&quot;20307&quot; value=&quot;262&quot;/&gt;&lt;/object&gt;&lt;object type=&quot;3&quot; unique_id=&quot;10008&quot;&gt;&lt;property id=&quot;20148&quot; value=&quot;5&quot;/&gt;&lt;property id=&quot;20300&quot; value=&quot;Slide 6 - &amp;quot;                  Counterfactual Model View (Causality)&amp;quot;&quot;/&gt;&lt;property id=&quot;20307&quot; value=&quot;263&quot;/&gt;&lt;/object&gt;&lt;object type=&quot;3&quot; unique_id=&quot;10009&quot;&gt;&lt;property id=&quot;20148&quot; value=&quot;5&quot;/&gt;&lt;property id=&quot;20300&quot; value=&quot;Slide 7&quot;/&gt;&lt;property id=&quot;20307&quot; value=&quot;264&quot;/&gt;&lt;/object&gt;&lt;object type=&quot;3&quot; unique_id=&quot;10010&quot;&gt;&lt;property id=&quot;20148&quot; value=&quot;5&quot;/&gt;&lt;property id=&quot;20300&quot; value=&quot;Slide 8 - &amp;quot;    Common Approaches to Evaluating Confounding&amp;quot;&quot;/&gt;&lt;property id=&quot;20307&quot; value=&quot;265&quot;/&gt;&lt;/object&gt;&lt;object type=&quot;3&quot; unique_id=&quot;10011&quot;&gt;&lt;property id=&quot;20148&quot; value=&quot;5&quot;/&gt;&lt;property id=&quot;20300&quot; value=&quot;Slide 9&quot;/&gt;&lt;property id=&quot;20307&quot; value=&quot;266&quot;/&gt;&lt;/object&gt;&lt;object type=&quot;3&quot; unique_id=&quot;10012&quot;&gt;&lt;property id=&quot;20148&quot; value=&quot;5&quot;/&gt;&lt;property id=&quot;20300&quot; value=&quot;Slide 10 - &amp;quot;                     Control of Confounding: Analysis Stage&amp;quot;&quot;/&gt;&lt;property id=&quot;20307&quot; value=&quot;267&quot;/&gt;&lt;/object&gt;&lt;object type=&quot;3&quot; unique_id=&quot;10013&quot;&gt;&lt;property id=&quot;20148&quot; value=&quot;5&quot;/&gt;&lt;property id=&quot;20300&quot; value=&quot;Slide 11 - &amp;quot; Directed Acyclic Graphs: Uses (AKA Causal Graphs) &amp;quot;&quot;/&gt;&lt;property id=&quot;20307&quot; value=&quot;268&quot;/&gt;&lt;/object&gt;&lt;object type=&quot;3&quot; unique_id=&quot;10014&quot;&gt;&lt;property id=&quot;20148&quot; value=&quot;5&quot;/&gt;&lt;property id=&quot;20300&quot; value=&quot;Slide 12 - &amp;quot; &amp;amp;#x09;&amp;amp;#x09;&amp;amp;#x09;Directed Acyclic Graphs: Other Uses &amp;quot;&quot;/&gt;&lt;property id=&quot;20307&quot; value=&quot;269&quot;/&gt;&lt;/object&gt;&lt;object type=&quot;3&quot; unique_id=&quot;10015&quot;&gt;&lt;property id=&quot;20148&quot; value=&quot;5&quot;/&gt;&lt;property id=&quot;20300&quot; value=&quot;Slide 13 - &amp;quot;&amp;amp;#x09;&amp;amp;#x09;&amp;amp;#x09;&amp;amp;#x09;Issue of Interest&amp;quot;&quot;/&gt;&lt;property id=&quot;20307&quot; value=&quot;270&quot;/&gt;&lt;/object&gt;&lt;object type=&quot;3&quot; unique_id=&quot;10016&quot;&gt;&lt;property id=&quot;20148&quot; value=&quot;5&quot;/&gt;&lt;property id=&quot;20300&quot; value=&quot;Slide 14 - &amp;quot;&amp;amp;#x09;&amp;amp;#x09;&amp;amp;#x09;&amp;amp;#x09;&amp;amp;#x09;Your Mission*&amp;quot;&quot;/&gt;&lt;property id=&quot;20307&quot; value=&quot;271&quot;/&gt;&lt;/object&gt;&lt;object type=&quot;3&quot; unique_id=&quot;10017&quot;&gt;&lt;property id=&quot;20148&quot; value=&quot;5&quot;/&gt;&lt;property id=&quot;20300&quot; value=&quot;Slide 15 - &amp;quot;          &amp;amp;#x09;&amp;amp;#x09;The Causal Diagram&amp;quot;&quot;/&gt;&lt;property id=&quot;20307&quot; value=&quot;272&quot;/&gt;&lt;/object&gt;&lt;object type=&quot;3&quot; unique_id=&quot;10018&quot;&gt;&lt;property id=&quot;20148&quot; value=&quot;5&quot;/&gt;&lt;property id=&quot;20300&quot; value=&quot;Slide 16&quot;/&gt;&lt;property id=&quot;20307&quot; value=&quot;273&quot;/&gt;&lt;/object&gt;&lt;object type=&quot;3&quot; unique_id=&quot;10019&quot;&gt;&lt;property id=&quot;20148&quot; value=&quot;5&quot;/&gt;&lt;property id=&quot;20300&quot; value=&quot;Slide 17 - &amp;quot;&amp;amp;#x09;&amp;amp;#x09;&amp;amp;#x09;&amp;amp;#x09;What do DAGs include?&amp;quot;&quot;/&gt;&lt;property id=&quot;20307&quot; value=&quot;274&quot;/&gt;&lt;/object&gt;&lt;object type=&quot;3&quot; unique_id=&quot;10020&quot;&gt;&lt;property id=&quot;20148&quot; value=&quot;5&quot;/&gt;&lt;property id=&quot;20300&quot; value=&quot;Slide 18 - &amp;quot;      What about unknown relations?&amp;quot;&quot;/&gt;&lt;property id=&quot;20307&quot; value=&quot;275&quot;/&gt;&lt;/object&gt;&lt;object type=&quot;3&quot; unique_id=&quot;10021&quot;&gt;&lt;property id=&quot;20148&quot; value=&quot;5&quot;/&gt;&lt;property id=&quot;20300&quot; value=&quot;Slide 19 - &amp;quot;&amp;amp;#x09;&amp;amp;#x09;&amp;amp;#x09;&amp;amp;#x09;    &amp;amp;#x09;&amp;amp;#x09;&amp;amp;#x09;&amp;amp;#x09; &amp;amp;#x09;&amp;amp;#x09;&amp;amp;#x09;&amp;amp;#x09;&amp;amp;#x09;TERMINOLOGY&amp;quot;&quot;/&gt;&lt;property id=&quot;20307&quot; value=&quot;276&quot;/&gt;&lt;/object&gt;&lt;object type=&quot;3&quot; unique_id=&quot;10022&quot;&gt;&lt;property id=&quot;20148&quot; value=&quot;5&quot;/&gt;&lt;property id=&quot;20300&quot; value=&quot;Slide 20 - &amp;quot;&amp;amp;#x09;&amp;amp;#x09;&amp;amp;#x09;&amp;amp;#x09;DAG Notation&amp;quot;&quot;/&gt;&lt;property id=&quot;20307&quot; value=&quot;277&quot;/&gt;&lt;/object&gt;&lt;object type=&quot;3&quot; unique_id=&quot;10023&quot;&gt;&lt;property id=&quot;20148&quot; value=&quot;5&quot;/&gt;&lt;property id=&quot;20300&quot; value=&quot;Slide 21 - &amp;quot;&amp;amp;#x09;&amp;amp;#x09;&amp;amp;#x09;&amp;amp;#x09;DAG Notation&amp;quot;&quot;/&gt;&lt;property id=&quot;20307&quot; value=&quot;278&quot;/&gt;&lt;/object&gt;&lt;object type=&quot;3&quot; unique_id=&quot;10024&quot;&gt;&lt;property id=&quot;20148&quot; value=&quot;5&quot;/&gt;&lt;property id=&quot;20300&quot; value=&quot;Slide 22 - &amp;quot;&amp;amp;#x09;&amp;amp;#x09;&amp;amp;#x09;&amp;amp;#x09;DAG Notation: Paths&amp;quot;&quot;/&gt;&lt;property id=&quot;20307&quot; value=&quot;279&quot;/&gt;&lt;/object&gt;&lt;object type=&quot;3&quot; unique_id=&quot;10025&quot;&gt;&lt;property id=&quot;20148&quot; value=&quot;5&quot;/&gt;&lt;property id=&quot;20300&quot; value=&quot;Slide 23 - &amp;quot;&amp;amp;#x09;&amp;amp;#x09;&amp;amp;#x09;&amp;amp;#x09;&amp;amp;#x09;DAG Notation&amp;quot;&quot;/&gt;&lt;property id=&quot;20307&quot; value=&quot;280&quot;/&gt;&lt;/object&gt;&lt;object type=&quot;3&quot; unique_id=&quot;10026&quot;&gt;&lt;property id=&quot;20148&quot; value=&quot;5&quot;/&gt;&lt;property id=&quot;20300&quot; value=&quot;Slide 24 - &amp;quot;&amp;amp;#x09;&amp;amp;#x09;&amp;amp;#x09;&amp;amp;#x09;DAG Notation&amp;quot;&quot;/&gt;&lt;property id=&quot;20307&quot; value=&quot;281&quot;/&gt;&lt;/object&gt;&lt;object type=&quot;3&quot; unique_id=&quot;10027&quot;&gt;&lt;property id=&quot;20148&quot; value=&quot;5&quot;/&gt;&lt;property id=&quot;20300&quot; value=&quot;Slide 25 - &amp;quot;&amp;amp;#x09;&amp;amp;#x09;&amp;amp;#x09;&amp;amp;#x09;DAG Notation&amp;quot;&quot;/&gt;&lt;property id=&quot;20307&quot; value=&quot;282&quot;/&gt;&lt;/object&gt;&lt;object type=&quot;3&quot; unique_id=&quot;10028&quot;&gt;&lt;property id=&quot;20148&quot; value=&quot;5&quot;/&gt;&lt;property id=&quot;20300&quot; value=&quot;Slide 26 - &amp;quot;    &amp;amp;#x09;&amp;amp;#x09;&amp;amp;#x09;Cyclic Graph:  Smoking Status&amp;quot;&quot;/&gt;&lt;property id=&quot;20307&quot; value=&quot;283&quot;/&gt;&lt;/object&gt;&lt;object type=&quot;3&quot; unique_id=&quot;10029&quot;&gt;&lt;property id=&quot;20148&quot; value=&quot;5&quot;/&gt;&lt;property id=&quot;20300&quot; value=&quot;Slide 27 - &amp;quot;     &amp;amp;#x09;&amp;amp;#x09;&amp;amp;#x09;Acyclic Graph:  Smoking status&amp;quot;&quot;/&gt;&lt;property id=&quot;20307&quot; value=&quot;284&quot;/&gt;&lt;/object&gt;&lt;object type=&quot;3&quot; unique_id=&quot;10030&quot;&gt;&lt;property id=&quot;20148&quot; value=&quot;5&quot;/&gt;&lt;property id=&quot;20300&quot; value=&quot;Slide 28 - &amp;quot;&amp;amp;#x09;&amp;amp;#x09;&amp;amp;#x09;&amp;amp;#x09;DAG Notation&amp;quot;&quot;/&gt;&lt;property id=&quot;20307&quot; value=&quot;285&quot;/&gt;&lt;/object&gt;&lt;object type=&quot;3&quot; unique_id=&quot;10031&quot;&gt;&lt;property id=&quot;20148&quot; value=&quot;5&quot;/&gt;&lt;property id=&quot;20300&quot; value=&quot;Slide 29 - &amp;quot;&amp;amp;#x09;&amp;amp;#x09;&amp;amp;#x09;Other DAG Notation&amp;quot;&quot;/&gt;&lt;property id=&quot;20307&quot; value=&quot;286&quot;/&gt;&lt;/object&gt;&lt;object type=&quot;3&quot; unique_id=&quot;10032&quot;&gt;&lt;property id=&quot;20148&quot; value=&quot;5&quot;/&gt;&lt;property id=&quot;20300&quot; value=&quot;Slide 30 - &amp;quot;      &amp;amp;#x09;&amp;amp;#x09;&amp;amp;#x09;Front Door vs. Back Door Paths&amp;quot;&quot;/&gt;&lt;property id=&quot;20307&quot; value=&quot;287&quot;/&gt;&lt;/object&gt;&lt;object type=&quot;3&quot; unique_id=&quot;10033&quot;&gt;&lt;property id=&quot;20148&quot; value=&quot;5&quot;/&gt;&lt;property id=&quot;20300&quot; value=&quot;Slide 31 - &amp;quot;        Sample Backdoor Paths from E to O  &amp;quot;&quot;/&gt;&lt;property id=&quot;20307&quot; value=&quot;288&quot;/&gt;&lt;/object&gt;&lt;object type=&quot;3&quot; unique_id=&quot;10034&quot;&gt;&lt;property id=&quot;20148&quot; value=&quot;5&quot;/&gt;&lt;property id=&quot;20300&quot; value=&quot;Slide 32 - &amp;quot;      &amp;amp;#x09;&amp;amp;#x09;&amp;amp;#x09;Non-causal Paths (from E to O)&amp;quot;&quot;/&gt;&lt;property id=&quot;20307&quot; value=&quot;289&quot;/&gt;&lt;/object&gt;&lt;object type=&quot;3&quot; unique_id=&quot;10035&quot;&gt;&lt;property id=&quot;20148&quot; value=&quot;5&quot;/&gt;&lt;property id=&quot;20300&quot; value=&quot;Slide 33 - &amp;quot;&amp;amp;#x09;&amp;amp;#x09;&amp;amp;#x09;Open and Closed Paths&amp;quot;&quot;/&gt;&lt;property id=&quot;20307&quot; value=&quot;290&quot;/&gt;&lt;/object&gt;&lt;object type=&quot;3&quot; unique_id=&quot;10036&quot;&gt;&lt;property id=&quot;20148&quot; value=&quot;5&quot;/&gt;&lt;property id=&quot;20300&quot; value=&quot;Slide 34 - &amp;quot;&amp;amp;#x09;&amp;amp;#x09;&amp;amp;#x09;DAG Notation: Colliders&amp;quot;&quot;/&gt;&lt;property id=&quot;20307&quot; value=&quot;291&quot;/&gt;&lt;/object&gt;&lt;object type=&quot;3&quot; unique_id=&quot;10037&quot;&gt;&lt;property id=&quot;20148&quot; value=&quot;5&quot;/&gt;&lt;property id=&quot;20300&quot; value=&quot;Slide 35 - &amp;quot;&amp;amp;#x09;&amp;amp;#x09;&amp;amp;#x09;Open and Closed Paths Rules&amp;quot;&quot;/&gt;&lt;property id=&quot;20307&quot; value=&quot;292&quot;/&gt;&lt;/object&gt;&lt;object type=&quot;3&quot; unique_id=&quot;10038&quot;&gt;&lt;property id=&quot;20148&quot; value=&quot;5&quot;/&gt;&lt;property id=&quot;20300&quot; value=&quot;Slide 36 - &amp;quot;&amp;amp;#x09;&amp;amp;#x09;&amp;amp;#x09;&amp;amp;#x09;DAG Notation&amp;quot;&quot;/&gt;&lt;property id=&quot;20307&quot; value=&quot;293&quot;/&gt;&lt;/object&gt;&lt;object type=&quot;3&quot; unique_id=&quot;10039&quot;&gt;&lt;property id=&quot;20148&quot; value=&quot;5&quot;/&gt;&lt;property id=&quot;20300&quot; value=&quot;Slide 37 - &amp;quot;&amp;amp;#x09;&amp;amp;#x09;&amp;amp;#x09;NO Collider Example &amp;quot;&quot;/&gt;&lt;property id=&quot;20307&quot; value=&quot;294&quot;/&gt;&lt;/object&gt;&lt;object type=&quot;3&quot; unique_id=&quot;10040&quot;&gt;&lt;property id=&quot;20148&quot; value=&quot;5&quot;/&gt;&lt;property id=&quot;20300&quot; value=&quot;Slide 38 - &amp;quot;  &amp;amp;#x09;&amp;amp;#x09;&amp;amp;#x09;Collider Example – Open Path&amp;quot;&quot;/&gt;&lt;property id=&quot;20307&quot; value=&quot;295&quot;/&gt;&lt;/object&gt;&lt;object type=&quot;3&quot; unique_id=&quot;10041&quot;&gt;&lt;property id=&quot;20148&quot; value=&quot;5&quot;/&gt;&lt;property id=&quot;20300&quot; value=&quot;Slide 39 - &amp;quot;&amp;amp;#x09;&amp;amp;#x09;&amp;amp;#x09;Representing Confounding&amp;quot;&quot;/&gt;&lt;property id=&quot;20307&quot; value=&quot;296&quot;/&gt;&lt;/object&gt;&lt;object type=&quot;3&quot; unique_id=&quot;10042&quot;&gt;&lt;property id=&quot;20148&quot; value=&quot;5&quot;/&gt;&lt;property id=&quot;20300&quot; value=&quot;Slide 40 - &amp;quot;&amp;amp;#x09;&amp;amp;#x09;&amp;amp;#x09;Assessing Confounding&amp;quot;&quot;/&gt;&lt;property id=&quot;20307&quot; value=&quot;297&quot;/&gt;&lt;/object&gt;&lt;object type=&quot;3&quot; unique_id=&quot;10043&quot;&gt;&lt;property id=&quot;20148&quot; value=&quot;5&quot;/&gt;&lt;property id=&quot;20300&quot; value=&quot;Slide 41 - &amp;quot;&amp;amp;#x09;&amp;amp;#x09;&amp;amp;#x09;DAG Confounding&amp;quot;&quot;/&gt;&lt;property id=&quot;20307&quot; value=&quot;298&quot;/&gt;&lt;/object&gt;&lt;object type=&quot;3&quot; unique_id=&quot;10044&quot;&gt;&lt;property id=&quot;20148&quot; value=&quot;5&quot;/&gt;&lt;property id=&quot;20300&quot; value=&quot;Slide 42 - &amp;quot;&amp;amp;#x09;&amp;amp;#x09;&amp;amp;#x09;Assessing confounding&amp;quot;&quot;/&gt;&lt;property id=&quot;20307&quot; value=&quot;299&quot;/&gt;&lt;/object&gt;&lt;object type=&quot;3&quot; unique_id=&quot;10045&quot;&gt;&lt;property id=&quot;20148&quot; value=&quot;5&quot;/&gt;&lt;property id=&quot;20300&quot; value=&quot;Slide 43 - &amp;quot;&amp;amp;#x09;&amp;amp;#x09;&amp;amp;#x09;Issue of Interest&amp;quot;&quot;/&gt;&lt;property id=&quot;20307&quot; value=&quot;300&quot;/&gt;&lt;/object&gt;&lt;object type=&quot;3&quot; unique_id=&quot;10046&quot;&gt;&lt;property id=&quot;20148&quot; value=&quot;5&quot;/&gt;&lt;property id=&quot;20300&quot; value=&quot;Slide 44 - &amp;quot;       &amp;amp;#x09;&amp;amp;#x09;&amp;amp;#x09;&amp;amp;#x09;DAGs and confounding&amp;quot;&quot;/&gt;&lt;property id=&quot;20307&quot; value=&quot;301&quot;/&gt;&lt;/object&gt;&lt;object type=&quot;3&quot; unique_id=&quot;10047&quot;&gt;&lt;property id=&quot;20148&quot; value=&quot;5&quot;/&gt;&lt;property id=&quot;20300&quot; value=&quot;Slide 45 - &amp;quot;Confounding? &amp;quot;&quot;/&gt;&lt;property id=&quot;20307&quot; value=&quot;302&quot;/&gt;&lt;/object&gt;&lt;object type=&quot;3&quot; unique_id=&quot;10048&quot;&gt;&lt;property id=&quot;20148&quot; value=&quot;5&quot;/&gt;&lt;property id=&quot;20300&quot; value=&quot;Slide 46 - &amp;quot;         Q:  Do E and D share common cause?&amp;quot;&quot;/&gt;&lt;property id=&quot;20307&quot; value=&quot;303&quot;/&gt;&lt;/object&gt;&lt;object type=&quot;3&quot; unique_id=&quot;10049&quot;&gt;&lt;property id=&quot;20148&quot; value=&quot;5&quot;/&gt;&lt;property id=&quot;20300&quot; value=&quot;Slide 47 - &amp;quot;Adjustment&amp;quot;&quot;/&gt;&lt;property id=&quot;20307&quot; value=&quot;304&quot;/&gt;&lt;/object&gt;&lt;object type=&quot;3&quot; unique_id=&quot;10050&quot;&gt;&lt;property id=&quot;20148&quot; value=&quot;5&quot;/&gt;&lt;property id=&quot;20300&quot; value=&quot;Slide 48 - &amp;quot;Adjustment&amp;quot;&quot;/&gt;&lt;property id=&quot;20307&quot; value=&quot;305&quot;/&gt;&lt;/object&gt;&lt;object type=&quot;3&quot; unique_id=&quot;10051&quot;&gt;&lt;property id=&quot;20148&quot; value=&quot;5&quot;/&gt;&lt;property id=&quot;20300&quot; value=&quot;Slide 49 - &amp;quot;Adjustment&amp;quot;&quot;/&gt;&lt;property id=&quot;20307&quot; value=&quot;306&quot;/&gt;&lt;/object&gt;&lt;object type=&quot;3&quot; unique_id=&quot;10052&quot;&gt;&lt;property id=&quot;20148&quot; value=&quot;5&quot;/&gt;&lt;property id=&quot;20300&quot; value=&quot;Slide 50 - &amp;quot;Adjustment&amp;quot;&quot;/&gt;&lt;property id=&quot;20307&quot; value=&quot;307&quot;/&gt;&lt;/object&gt;&lt;object type=&quot;3&quot; unique_id=&quot;10053&quot;&gt;&lt;property id=&quot;20148&quot; value=&quot;5&quot;/&gt;&lt;property id=&quot;20300&quot; value=&quot;Slide 51 - &amp;quot;Adjustment&amp;quot;&quot;/&gt;&lt;property id=&quot;20307&quot; value=&quot;308&quot;/&gt;&lt;/object&gt;&lt;object type=&quot;3&quot; unique_id=&quot;10054&quot;&gt;&lt;property id=&quot;20148&quot; value=&quot;5&quot;/&gt;&lt;property id=&quot;20300&quot; value=&quot;Slide 52 - &amp;quot;Adjustment&amp;quot;&quot;/&gt;&lt;property id=&quot;20307&quot; value=&quot;309&quot;/&gt;&lt;/object&gt;&lt;object type=&quot;3&quot; unique_id=&quot;10055&quot;&gt;&lt;property id=&quot;20148&quot; value=&quot;5&quot;/&gt;&lt;property id=&quot;20300&quot; value=&quot;Slide 53 - &amp;quot;Adjustment&amp;quot;&quot;/&gt;&lt;property id=&quot;20307&quot; value=&quot;310&quot;/&gt;&lt;/object&gt;&lt;object type=&quot;3&quot; unique_id=&quot;10056&quot;&gt;&lt;property id=&quot;20148&quot; value=&quot;5&quot;/&gt;&lt;property id=&quot;20300&quot; value=&quot;Slide 54 - &amp;quot;Adjustment&amp;quot;&quot;/&gt;&lt;property id=&quot;20307&quot; value=&quot;311&quot;/&gt;&lt;/object&gt;&lt;object type=&quot;3&quot; unique_id=&quot;10057&quot;&gt;&lt;property id=&quot;20148&quot; value=&quot;5&quot;/&gt;&lt;property id=&quot;20300&quot; value=&quot;Slide 55 - &amp;quot;Review:  DAGs and confounding&amp;quot;&quot;/&gt;&lt;property id=&quot;20307&quot; value=&quot;312&quot;/&gt;&lt;/object&gt;&lt;object type=&quot;3&quot; unique_id=&quot;10058&quot;&gt;&lt;property id=&quot;20148&quot; value=&quot;5&quot;/&gt;&lt;property id=&quot;20300&quot; value=&quot;Slide 56 - &amp;quot;&amp;amp;#x09;&amp;amp;#x09;&amp;amp;#x09;&amp;amp;#x09;Assessing confounding&amp;quot;&quot;/&gt;&lt;property id=&quot;20307&quot; value=&quot;313&quot;/&gt;&lt;/object&gt;&lt;object type=&quot;3&quot; unique_id=&quot;10059&quot;&gt;&lt;property id=&quot;20148&quot; value=&quot;5&quot;/&gt;&lt;property id=&quot;20300&quot; value=&quot;Slide 57 - &amp;quot;&amp;amp;#x09;&amp;amp;#x09;&amp;amp;#x09;Assessing confounding&amp;quot;&quot;/&gt;&lt;property id=&quot;20307&quot; value=&quot;314&quot;/&gt;&lt;/object&gt;&lt;object type=&quot;3&quot; unique_id=&quot;10060&quot;&gt;&lt;property id=&quot;20148&quot; value=&quot;5&quot;/&gt;&lt;property id=&quot;20300&quot; value=&quot;Slide 58 - &amp;quot;&amp;amp;#x09;&amp;amp;#x09;&amp;amp;#x09;Assessing confounding&amp;quot;&quot;/&gt;&lt;property id=&quot;20307&quot; value=&quot;315&quot;/&gt;&lt;/object&gt;&lt;object type=&quot;3&quot; unique_id=&quot;10061&quot;&gt;&lt;property id=&quot;20148&quot; value=&quot;5&quot;/&gt;&lt;property id=&quot;20300&quot; value=&quot;Slide 59 - &amp;quot;&amp;amp;#x09;&amp;amp;#x09;&amp;amp;#x09;Assessing confounding&amp;quot;&quot;/&gt;&lt;property id=&quot;20307&quot; value=&quot;316&quot;/&gt;&lt;/object&gt;&lt;object type=&quot;3&quot; unique_id=&quot;10062&quot;&gt;&lt;property id=&quot;20148&quot; value=&quot;5&quot;/&gt;&lt;property id=&quot;20300&quot; value=&quot;Slide 60 - &amp;quot;&amp;amp;#x09;&amp;amp;#x09;&amp;amp;#x09;Assessing confounding&amp;quot;&quot;/&gt;&lt;property id=&quot;20307&quot; value=&quot;317&quot;/&gt;&lt;/object&gt;&lt;object type=&quot;3&quot; unique_id=&quot;10063&quot;&gt;&lt;property id=&quot;20148&quot; value=&quot;5&quot;/&gt;&lt;property id=&quot;20300&quot; value=&quot;Slide 61 - &amp;quot;&amp;amp;#x09;&amp;amp;#x09;&amp;amp;#x09;Assessing confounding&amp;quot;&quot;/&gt;&lt;property id=&quot;20307&quot; value=&quot;318&quot;/&gt;&lt;/object&gt;&lt;object type=&quot;3&quot; unique_id=&quot;10064&quot;&gt;&lt;property id=&quot;20148&quot; value=&quot;5&quot;/&gt;&lt;property id=&quot;20300&quot; value=&quot;Slide 62 - &amp;quot;&amp;amp;#x09;&amp;amp;#x09;&amp;amp;#x09;&amp;amp;#x09;Assessing confounding&amp;quot;&quot;/&gt;&lt;property id=&quot;20307&quot; value=&quot;319&quot;/&gt;&lt;/object&gt;&lt;object type=&quot;3&quot; unique_id=&quot;10065&quot;&gt;&lt;property id=&quot;20148&quot; value=&quot;5&quot;/&gt;&lt;property id=&quot;20300&quot; value=&quot;Slide 63 - &amp;quot;&amp;amp;#x09;&amp;amp;#x09;&amp;amp;#x09;Assessing confounding&amp;quot;&quot;/&gt;&lt;property id=&quot;20307&quot; value=&quot;320&quot;/&gt;&lt;/object&gt;&lt;object type=&quot;3&quot; unique_id=&quot;10066&quot;&gt;&lt;property id=&quot;20148&quot; value=&quot;5&quot;/&gt;&lt;property id=&quot;20300&quot; value=&quot;Slide 64&quot;/&gt;&lt;property id=&quot;20307&quot; value=&quot;321&quot;/&gt;&lt;/object&gt;&lt;object type=&quot;3&quot; unique_id=&quot;10067&quot;&gt;&lt;property id=&quot;20148&quot; value=&quot;5&quot;/&gt;&lt;property id=&quot;20300&quot; value=&quot;Slide 65 - &amp;quot; Unnecessary and Harmful Adjustment &amp;quot;&quot;/&gt;&lt;property id=&quot;20307&quot; value=&quot;322&quot;/&gt;&lt;/object&gt;&lt;object type=&quot;3&quot; unique_id=&quot;10068&quot;&gt;&lt;property id=&quot;20148&quot; value=&quot;5&quot;/&gt;&lt;property id=&quot;20300&quot; value=&quot;Slide 66 - &amp;quot;&amp;amp;#x09;&amp;amp;#x09;&amp;amp;#x09;&amp;amp;#x09;A few DAG limitations&amp;quot;&quot;/&gt;&lt;property id=&quot;20307&quot; value=&quot;323&quot;/&gt;&lt;/object&gt;&lt;object type=&quot;3&quot; unique_id=&quot;10069&quot;&gt;&lt;property id=&quot;20148&quot; value=&quot;5&quot;/&gt;&lt;property id=&quot;20300&quot; value=&quot;Slide 67 - &amp;quot;&amp;amp;#x09;&amp;amp;#x09;&amp;amp;#x09;&amp;amp;#x09;&amp;amp;#x09;Sources&amp;quot;&quot;/&gt;&lt;property id=&quot;20307&quot; value=&quot;324&quot;/&gt;&lt;/object&gt;&lt;object type=&quot;3&quot; unique_id=&quot;10070&quot;&gt;&lt;property id=&quot;20148&quot; value=&quot;5&quot;/&gt;&lt;property id=&quot;20300&quot; value=&quot;Slide 68 - &amp;quot;&amp;amp;#x09;&amp;amp;#x09;&amp;amp;#x09;&amp;amp;#x09;&amp;amp;#x09;Thank you!&amp;quot;&quot;/&gt;&lt;property id=&quot;20307&quot; value=&quot;325&quot;/&gt;&lt;/object&gt;&lt;object type=&quot;3&quot; unique_id=&quot;10071&quot;&gt;&lt;property id=&quot;20148&quot; value=&quot;5&quot;/&gt;&lt;property id=&quot;20300&quot; value=&quot;Slide 69 - &amp;quot;&amp;amp;#x09;&amp;amp;#x09;&amp;amp;#x09;&amp;amp;#x09;Applied Example&amp;quot;&quot;/&gt;&lt;property id=&quot;20307&quot; value=&quot;326&quot;/&gt;&lt;/object&gt;&lt;object type=&quot;3&quot; unique_id=&quot;10072&quot;&gt;&lt;property id=&quot;20148&quot; value=&quot;5&quot;/&gt;&lt;property id=&quot;20300&quot; value=&quot;Slide 70 - &amp;quot;Example: Congenital anomalies and childhood cancer&amp;quot;&quot;/&gt;&lt;property id=&quot;20307&quot; value=&quot;327&quot;/&gt;&lt;/object&gt;&lt;object type=&quot;3&quot; unique_id=&quot;10073&quot;&gt;&lt;property id=&quot;20148&quot; value=&quot;5&quot;/&gt;&lt;property id=&quot;20300&quot; value=&quot;Slide 71&quot;/&gt;&lt;property id=&quot;20307&quot; value=&quot;328&quot;/&gt;&lt;/object&gt;&lt;object type=&quot;3&quot; unique_id=&quot;10074&quot;&gt;&lt;property id=&quot;20148&quot; value=&quot;5&quot;/&gt;&lt;property id=&quot;20300&quot; value=&quot;Slide 72 - &amp;quot;Example: Benzene and childhood leukemia&amp;quot;&quot;/&gt;&lt;property id=&quot;20307&quot; value=&quot;329&quot;/&gt;&lt;/object&gt;&lt;object type=&quot;3&quot; unique_id=&quot;10075&quot;&gt;&lt;property id=&quot;20148&quot; value=&quot;5&quot;/&gt;&lt;property id=&quot;20300&quot; value=&quot;Slide 73 - &amp;quot;Example: Benzene and childhood leukemia EXCLUDING urbanization&amp;quot;&quot;/&gt;&lt;property id=&quot;20307&quot; value=&quot;330&quot;/&gt;&lt;/object&gt;&lt;object type=&quot;3&quot; unique_id=&quot;10076&quot;&gt;&lt;property id=&quot;20148&quot; value=&quot;5&quot;/&gt;&lt;property id=&quot;20300&quot; value=&quot;Slide 74 - &amp;quot;&amp;amp;#x09;&amp;amp;#x09;&amp;amp;#x09;How I used DAGs…&amp;quot;&quot;/&gt;&lt;property id=&quot;20307&quot; value=&quot;331&quot;/&gt;&lt;/object&gt;&lt;object type=&quot;3&quot; unique_id=&quot;10077&quot;&gt;&lt;property id=&quot;20148&quot; value=&quot;5&quot;/&gt;&lt;property id=&quot;20300&quot; value=&quot;Slide 75 - &amp;quot;&amp;amp;#x09;    Using Dagitty&amp;quot;&quot;/&gt;&lt;property id=&quot;20307&quot; value=&quot;332&quot;/&gt;&lt;/object&gt;&lt;/object&gt;&lt;object type=&quot;8&quot; unique_id=&quot;1015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21284</TotalTime>
  <Words>4014</Words>
  <Application>Microsoft Office PowerPoint</Application>
  <PresentationFormat>Widescreen</PresentationFormat>
  <Paragraphs>659</Paragraphs>
  <Slides>62</Slides>
  <Notes>46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3" baseType="lpstr">
      <vt:lpstr>MS PGothic</vt:lpstr>
      <vt:lpstr>MS PGothic</vt:lpstr>
      <vt:lpstr>Arial</vt:lpstr>
      <vt:lpstr>Calibri</vt:lpstr>
      <vt:lpstr>Century Gothic</vt:lpstr>
      <vt:lpstr>Optima</vt:lpstr>
      <vt:lpstr>Tahoma</vt:lpstr>
      <vt:lpstr>Times New Roman</vt:lpstr>
      <vt:lpstr>Wingdings</vt:lpstr>
      <vt:lpstr>Office Theme</vt:lpstr>
      <vt:lpstr>Chart</vt:lpstr>
      <vt:lpstr>An Introduction to ROC Analysis in Clinical Research</vt:lpstr>
      <vt:lpstr>Seminar Outline</vt:lpstr>
      <vt:lpstr>Major Types of Clinical Epidemiologic Studies</vt:lpstr>
      <vt:lpstr>      Causal vs Descriptive (Prediction) Research</vt:lpstr>
      <vt:lpstr>Study Design</vt:lpstr>
      <vt:lpstr>Diagnostic Accuracy Studies</vt:lpstr>
      <vt:lpstr>  Prognostication: A Multivariable Process</vt:lpstr>
      <vt:lpstr>Prognostic Studies</vt:lpstr>
      <vt:lpstr>Prognostic Score Example</vt:lpstr>
      <vt:lpstr>Diagnostic/Prognostic Test Accuracy</vt:lpstr>
      <vt:lpstr>Definitions: Sensitivity, Specificity and  Predictive Values</vt:lpstr>
      <vt:lpstr>“Case-control” sampling</vt:lpstr>
      <vt:lpstr>Likelihood Ratios (aka as ‘Bayes Factor’)</vt:lpstr>
      <vt:lpstr>Clinical Scenario:    Does this Adult Patient Have Septic Arthritis?*</vt:lpstr>
      <vt:lpstr>Make It a Dichotomous Test</vt:lpstr>
      <vt:lpstr>Make It a Dichotomous Test</vt:lpstr>
      <vt:lpstr>Clinical Scenario Synovial WBC = 48,000/mL</vt:lpstr>
      <vt:lpstr>Clinical Scenario  Synovial WBC = 128,000/mL</vt:lpstr>
      <vt:lpstr>Criterion of positivity (for the test):  Impact on Sn and Sp</vt:lpstr>
      <vt:lpstr>Implications of the choice of cutpoint</vt:lpstr>
      <vt:lpstr>ROC Curve: A Brief History</vt:lpstr>
      <vt:lpstr>AUROC Curve</vt:lpstr>
      <vt:lpstr>AUC Estimation</vt:lpstr>
      <vt:lpstr>    Non-parametric Area Under the ROC Curve </vt:lpstr>
      <vt:lpstr> The AU ROC and sums of ranks  can be related as follows… </vt:lpstr>
      <vt:lpstr>      The AU ROC and sums of ranks </vt:lpstr>
      <vt:lpstr>The AU ROC and Sums of Ranks </vt:lpstr>
      <vt:lpstr>ROC Curve</vt:lpstr>
      <vt:lpstr> </vt:lpstr>
      <vt:lpstr>PowerPoint Presentation</vt:lpstr>
      <vt:lpstr>ROC Curve</vt:lpstr>
      <vt:lpstr>      Area Under the ROC Curve (AUC)</vt:lpstr>
      <vt:lpstr>  Test Discriminates Fairly Well Between D+ and D-</vt:lpstr>
      <vt:lpstr>     Test Discriminates Poorly Between D+ and D-</vt:lpstr>
      <vt:lpstr> Summary Sensitivity, Specificity, LR(+), and LR(-)  of         the Synovial Fluid WBC Count for Septic Arthritis at 3 Different Cutoffs (As presented)</vt:lpstr>
      <vt:lpstr>             ROC and Likelihood Ratios</vt:lpstr>
      <vt:lpstr>LR for a Specific Region of the ROC Curve</vt:lpstr>
      <vt:lpstr>Summary: ROC Uses in Clinical Research</vt:lpstr>
      <vt:lpstr>Test performance and comparison of two or more tests</vt:lpstr>
      <vt:lpstr>Comparing two or more tests</vt:lpstr>
      <vt:lpstr>Comparing two or more tests</vt:lpstr>
      <vt:lpstr>Sensitivity at a Particular FPR and  Partial Area Under the ROC Curve (pAUC)</vt:lpstr>
      <vt:lpstr>Threshold Selection</vt:lpstr>
      <vt:lpstr>Threshold Selection</vt:lpstr>
      <vt:lpstr>Decision-Making Criterion/CMC: What test result should prompt treatment/further action?</vt:lpstr>
      <vt:lpstr>Cost-Minimization Criterion </vt:lpstr>
      <vt:lpstr>Decision Making/Cost Minimization Criterion:  Using Sn and Sp</vt:lpstr>
      <vt:lpstr>The Likelihood Ratio Approach</vt:lpstr>
      <vt:lpstr>      Treatment Threshold Probability (PTT)</vt:lpstr>
      <vt:lpstr>X-Graph</vt:lpstr>
      <vt:lpstr>Treatment Threshold</vt:lpstr>
      <vt:lpstr>What result should prompt treatment?</vt:lpstr>
      <vt:lpstr>Optimal Cutoff = r*</vt:lpstr>
      <vt:lpstr>What result should prompt treatment?</vt:lpstr>
      <vt:lpstr>     Different Pre-Test Probability:    Now, what result should prompt treatment?</vt:lpstr>
      <vt:lpstr> What result should prompt treatment?</vt:lpstr>
      <vt:lpstr>Other Important Methodologic Issues to Consider</vt:lpstr>
      <vt:lpstr>Sample Size Considerations</vt:lpstr>
      <vt:lpstr>Software Considerations</vt:lpstr>
      <vt:lpstr>ROC Analysis: Pros and Cons</vt:lpstr>
      <vt:lpstr>Selected References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Directed Acyclic Graphs (DAGs):  An Introduction</dc:title>
  <dc:creator>Garwe, Tabitha  (HSC)</dc:creator>
  <cp:lastModifiedBy>Garwe, Tabitha  (HSC)</cp:lastModifiedBy>
  <cp:revision>137</cp:revision>
  <cp:lastPrinted>2016-08-18T19:57:58Z</cp:lastPrinted>
  <dcterms:created xsi:type="dcterms:W3CDTF">2016-08-15T17:50:41Z</dcterms:created>
  <dcterms:modified xsi:type="dcterms:W3CDTF">2019-09-26T16:44:25Z</dcterms:modified>
</cp:coreProperties>
</file>