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419" r:id="rId3"/>
    <p:sldId id="378" r:id="rId4"/>
    <p:sldId id="388" r:id="rId5"/>
    <p:sldId id="290" r:id="rId6"/>
    <p:sldId id="389" r:id="rId7"/>
    <p:sldId id="292" r:id="rId8"/>
    <p:sldId id="429" r:id="rId9"/>
    <p:sldId id="456" r:id="rId10"/>
    <p:sldId id="457" r:id="rId11"/>
    <p:sldId id="458" r:id="rId12"/>
    <p:sldId id="430" r:id="rId13"/>
    <p:sldId id="432" r:id="rId14"/>
    <p:sldId id="433" r:id="rId15"/>
    <p:sldId id="434" r:id="rId16"/>
    <p:sldId id="435" r:id="rId17"/>
    <p:sldId id="436" r:id="rId18"/>
    <p:sldId id="444" r:id="rId19"/>
    <p:sldId id="450" r:id="rId20"/>
    <p:sldId id="452" r:id="rId21"/>
    <p:sldId id="453" r:id="rId22"/>
    <p:sldId id="454" r:id="rId23"/>
    <p:sldId id="455" r:id="rId24"/>
    <p:sldId id="438" r:id="rId25"/>
    <p:sldId id="437" r:id="rId26"/>
    <p:sldId id="439" r:id="rId27"/>
    <p:sldId id="440" r:id="rId28"/>
    <p:sldId id="443" r:id="rId29"/>
    <p:sldId id="441" r:id="rId30"/>
    <p:sldId id="449" r:id="rId31"/>
    <p:sldId id="451" r:id="rId32"/>
    <p:sldId id="445" r:id="rId33"/>
    <p:sldId id="446" r:id="rId34"/>
    <p:sldId id="447" r:id="rId35"/>
    <p:sldId id="459" r:id="rId36"/>
    <p:sldId id="30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79884" autoAdjust="0"/>
  </p:normalViewPr>
  <p:slideViewPr>
    <p:cSldViewPr snapToGrid="0">
      <p:cViewPr varScale="1">
        <p:scale>
          <a:sx n="70" d="100"/>
          <a:sy n="70" d="100"/>
        </p:scale>
        <p:origin x="2304"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CC8D7-D9B3-4F62-AE77-8E782A74FB35}" type="datetimeFigureOut">
              <a:rPr lang="en-US" smtClean="0"/>
              <a:t>10/1/2024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85915C-796A-470D-8116-84272B0CD9A6}" type="slidenum">
              <a:rPr lang="en-US" smtClean="0"/>
              <a:t>‹#›</a:t>
            </a:fld>
            <a:endParaRPr lang="en-US"/>
          </a:p>
        </p:txBody>
      </p:sp>
    </p:spTree>
    <p:extLst>
      <p:ext uri="{BB962C8B-B14F-4D97-AF65-F5344CB8AC3E}">
        <p14:creationId xmlns:p14="http://schemas.microsoft.com/office/powerpoint/2010/main" val="440598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b"/>
          <a:lstStyle>
            <a:lvl1pPr algn="ctr">
              <a:defRPr sz="6000"/>
            </a:lvl1pPr>
          </a:lstStyle>
          <a:p>
            <a:r>
              <a:rPr lang="en-US" dirty="0"/>
              <a:t>Presentation Title</a:t>
            </a:r>
            <a:br>
              <a:rPr lang="en-US" dirty="0"/>
            </a:br>
            <a:endParaRPr lang="en-US" dirty="0"/>
          </a:p>
        </p:txBody>
      </p:sp>
      <p:sp>
        <p:nvSpPr>
          <p:cNvPr id="3" name="Subtitle 2"/>
          <p:cNvSpPr>
            <a:spLocks noGrp="1"/>
          </p:cNvSpPr>
          <p:nvPr>
            <p:ph type="subTitle" idx="1" hasCustomPrompt="1"/>
          </p:nvPr>
        </p:nvSpPr>
        <p:spPr>
          <a:xfrm>
            <a:off x="1524000" y="3602037"/>
            <a:ext cx="9144000" cy="2253817"/>
          </a:xfrm>
        </p:spPr>
        <p:txBody>
          <a:bodyPr>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Name, Ph.D.</a:t>
            </a:r>
          </a:p>
          <a:p>
            <a:r>
              <a:rPr lang="en-US" dirty="0"/>
              <a:t> Title, Department</a:t>
            </a:r>
          </a:p>
          <a:p>
            <a:r>
              <a:rPr lang="en-US" dirty="0"/>
              <a:t>Hudson College of Public Health</a:t>
            </a:r>
          </a:p>
          <a:p>
            <a:r>
              <a:rPr lang="en-US" dirty="0"/>
              <a:t> University of Oklahoma Health Sciences Center</a:t>
            </a:r>
          </a:p>
          <a:p>
            <a:r>
              <a:rPr lang="en-US" dirty="0"/>
              <a:t>Email: Name@ouhsc.edu</a:t>
            </a:r>
          </a:p>
          <a:p>
            <a:r>
              <a:rPr lang="en-US" dirty="0"/>
              <a:t>Office Phone: (405) 271-0000</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1188478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1242980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14362544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7AB85CBA-BB41-4A47-9245-FB502DAA6B34}" type="slidenum">
              <a:rPr lang="en-US" smtClean="0"/>
              <a:t>‹#›</a:t>
            </a:fld>
            <a:endParaRPr lang="en-US" dirty="0"/>
          </a:p>
        </p:txBody>
      </p:sp>
    </p:spTree>
    <p:extLst>
      <p:ext uri="{BB962C8B-B14F-4D97-AF65-F5344CB8AC3E}">
        <p14:creationId xmlns:p14="http://schemas.microsoft.com/office/powerpoint/2010/main" val="200370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3112621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405654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3708791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53569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336036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91573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141387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B85CBA-BB41-4A47-9245-FB502DAA6B34}" type="slidenum">
              <a:rPr lang="en-US" smtClean="0"/>
              <a:t>‹#›</a:t>
            </a:fld>
            <a:endParaRPr lang="en-US"/>
          </a:p>
        </p:txBody>
      </p:sp>
    </p:spTree>
    <p:extLst>
      <p:ext uri="{BB962C8B-B14F-4D97-AF65-F5344CB8AC3E}">
        <p14:creationId xmlns:p14="http://schemas.microsoft.com/office/powerpoint/2010/main" val="53519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B85CBA-BB41-4A47-9245-FB502DAA6B34}" type="slidenum">
              <a:rPr lang="en-US" smtClean="0"/>
              <a:t>‹#›</a:t>
            </a:fld>
            <a:endParaRPr lang="en-US" dirty="0"/>
          </a:p>
        </p:txBody>
      </p:sp>
      <p:pic>
        <p:nvPicPr>
          <p:cNvPr id="7" name="E73936E9-77A6-4B2C-9590-23B913C7A7FA" descr="image005"/>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05882" y="6246813"/>
            <a:ext cx="3382963" cy="474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0806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n.cdc.gov/nchs/nhanes/continuousnhanes/default.aspx?BeginYear=2017"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775695"/>
          </a:xfrm>
        </p:spPr>
        <p:txBody>
          <a:bodyPr>
            <a:normAutofit/>
          </a:bodyPr>
          <a:lstStyle/>
          <a:p>
            <a:r>
              <a:rPr lang="en-US" dirty="0"/>
              <a:t>Introduction to Multiple Imputation</a:t>
            </a:r>
          </a:p>
        </p:txBody>
      </p:sp>
      <p:sp>
        <p:nvSpPr>
          <p:cNvPr id="3" name="Subtitle 2"/>
          <p:cNvSpPr>
            <a:spLocks noGrp="1"/>
          </p:cNvSpPr>
          <p:nvPr>
            <p:ph type="subTitle" idx="1"/>
          </p:nvPr>
        </p:nvSpPr>
        <p:spPr>
          <a:xfrm>
            <a:off x="1524000" y="3001297"/>
            <a:ext cx="9144000" cy="2854557"/>
          </a:xfrm>
        </p:spPr>
        <p:txBody>
          <a:bodyPr/>
          <a:lstStyle/>
          <a:p>
            <a:endParaRPr lang="en-US" dirty="0"/>
          </a:p>
          <a:p>
            <a:r>
              <a:rPr lang="en-US" sz="3200" dirty="0"/>
              <a:t>Sixia Chen, PhD </a:t>
            </a:r>
          </a:p>
          <a:p>
            <a:r>
              <a:rPr lang="en-US" sz="3200" dirty="0"/>
              <a:t>OSCTR BERD Novel Methodology Unit Workshop</a:t>
            </a:r>
          </a:p>
          <a:p>
            <a:r>
              <a:rPr lang="en-US" sz="3200" dirty="0"/>
              <a:t>10/24/2024</a:t>
            </a:r>
          </a:p>
        </p:txBody>
      </p:sp>
    </p:spTree>
    <p:extLst>
      <p:ext uri="{BB962C8B-B14F-4D97-AF65-F5344CB8AC3E}">
        <p14:creationId xmlns:p14="http://schemas.microsoft.com/office/powerpoint/2010/main" val="348005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8E0A-417A-46EE-B7B2-940A4025CC23}"/>
              </a:ext>
            </a:extLst>
          </p:cNvPr>
          <p:cNvSpPr>
            <a:spLocks noGrp="1"/>
          </p:cNvSpPr>
          <p:nvPr>
            <p:ph type="title"/>
          </p:nvPr>
        </p:nvSpPr>
        <p:spPr/>
        <p:txBody>
          <a:bodyPr/>
          <a:lstStyle/>
          <a:p>
            <a:r>
              <a:rPr lang="en-US" dirty="0"/>
              <a:t>Item nonresponse (2023 BRFSS)</a:t>
            </a:r>
          </a:p>
        </p:txBody>
      </p:sp>
      <p:graphicFrame>
        <p:nvGraphicFramePr>
          <p:cNvPr id="5" name="Content Placeholder 4">
            <a:extLst>
              <a:ext uri="{FF2B5EF4-FFF2-40B4-BE49-F238E27FC236}">
                <a16:creationId xmlns:a16="http://schemas.microsoft.com/office/drawing/2014/main" id="{BA5D76AE-2D2C-4507-8B31-5C0423416074}"/>
              </a:ext>
            </a:extLst>
          </p:cNvPr>
          <p:cNvGraphicFramePr>
            <a:graphicFrameLocks noGrp="1"/>
          </p:cNvGraphicFramePr>
          <p:nvPr>
            <p:ph idx="1"/>
            <p:extLst>
              <p:ext uri="{D42A27DB-BD31-4B8C-83A1-F6EECF244321}">
                <p14:modId xmlns:p14="http://schemas.microsoft.com/office/powerpoint/2010/main" val="348389552"/>
              </p:ext>
            </p:extLst>
          </p:nvPr>
        </p:nvGraphicFramePr>
        <p:xfrm>
          <a:off x="682388" y="1542199"/>
          <a:ext cx="10849970" cy="4640238"/>
        </p:xfrm>
        <a:graphic>
          <a:graphicData uri="http://schemas.openxmlformats.org/drawingml/2006/table">
            <a:tbl>
              <a:tblPr/>
              <a:tblGrid>
                <a:gridCol w="1099660">
                  <a:extLst>
                    <a:ext uri="{9D8B030D-6E8A-4147-A177-3AD203B41FA5}">
                      <a16:colId xmlns:a16="http://schemas.microsoft.com/office/drawing/2014/main" val="3586906094"/>
                    </a:ext>
                  </a:extLst>
                </a:gridCol>
                <a:gridCol w="5351674">
                  <a:extLst>
                    <a:ext uri="{9D8B030D-6E8A-4147-A177-3AD203B41FA5}">
                      <a16:colId xmlns:a16="http://schemas.microsoft.com/office/drawing/2014/main" val="3276171128"/>
                    </a:ext>
                  </a:extLst>
                </a:gridCol>
                <a:gridCol w="1466212">
                  <a:extLst>
                    <a:ext uri="{9D8B030D-6E8A-4147-A177-3AD203B41FA5}">
                      <a16:colId xmlns:a16="http://schemas.microsoft.com/office/drawing/2014/main" val="2061986091"/>
                    </a:ext>
                  </a:extLst>
                </a:gridCol>
                <a:gridCol w="1466212">
                  <a:extLst>
                    <a:ext uri="{9D8B030D-6E8A-4147-A177-3AD203B41FA5}">
                      <a16:colId xmlns:a16="http://schemas.microsoft.com/office/drawing/2014/main" val="2774534454"/>
                    </a:ext>
                  </a:extLst>
                </a:gridCol>
                <a:gridCol w="1466212">
                  <a:extLst>
                    <a:ext uri="{9D8B030D-6E8A-4147-A177-3AD203B41FA5}">
                      <a16:colId xmlns:a16="http://schemas.microsoft.com/office/drawing/2014/main" val="2914099248"/>
                    </a:ext>
                  </a:extLst>
                </a:gridCol>
              </a:tblGrid>
              <a:tr h="515582">
                <a:tc>
                  <a:txBody>
                    <a:bodyPr/>
                    <a:lstStyle/>
                    <a:p>
                      <a:pPr algn="ctr" fontAlgn="b"/>
                      <a:r>
                        <a:rPr lang="en-US" sz="1200" dirty="0">
                          <a:solidFill>
                            <a:srgbClr val="000000"/>
                          </a:solidFill>
                          <a:effectLst/>
                          <a:latin typeface="Courier New" panose="02070309020205020404" pitchFamily="49" charset="0"/>
                        </a:rPr>
                        <a:t>Value</a:t>
                      </a:r>
                    </a:p>
                  </a:txBody>
                  <a:tcPr marL="53340" marR="53340" marT="53340" marB="53340"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dirty="0">
                          <a:solidFill>
                            <a:srgbClr val="000000"/>
                          </a:solidFill>
                          <a:effectLst/>
                          <a:latin typeface="Courier New" panose="02070309020205020404" pitchFamily="49" charset="0"/>
                        </a:rPr>
                        <a:t>Value Label</a:t>
                      </a:r>
                    </a:p>
                  </a:txBody>
                  <a:tcPr marL="53340" marR="53340" marT="53340" marB="53340"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a:solidFill>
                            <a:srgbClr val="000000"/>
                          </a:solidFill>
                          <a:effectLst/>
                          <a:latin typeface="Courier New" panose="02070309020205020404" pitchFamily="49" charset="0"/>
                        </a:rPr>
                        <a:t>Frequency</a:t>
                      </a:r>
                    </a:p>
                  </a:txBody>
                  <a:tcPr marL="53340" marR="53340" marT="53340" marB="53340"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a:solidFill>
                            <a:srgbClr val="000000"/>
                          </a:solidFill>
                          <a:effectLst/>
                          <a:latin typeface="Courier New" panose="02070309020205020404" pitchFamily="49" charset="0"/>
                        </a:rPr>
                        <a:t>Percentage</a:t>
                      </a:r>
                    </a:p>
                  </a:txBody>
                  <a:tcPr marL="53340" marR="53340" marT="53340" marB="53340"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a:solidFill>
                            <a:srgbClr val="000000"/>
                          </a:solidFill>
                          <a:effectLst/>
                          <a:latin typeface="Courier New" panose="02070309020205020404" pitchFamily="49" charset="0"/>
                        </a:rPr>
                        <a:t>Weighted Percentage</a:t>
                      </a:r>
                    </a:p>
                  </a:txBody>
                  <a:tcPr marL="53340" marR="53340" marT="53340" marB="53340" anchor="b">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81335189"/>
                  </a:ext>
                </a:extLst>
              </a:tr>
              <a:tr h="515582">
                <a:tc>
                  <a:txBody>
                    <a:bodyPr/>
                    <a:lstStyle/>
                    <a:p>
                      <a:pPr algn="ctr" fontAlgn="t"/>
                      <a:r>
                        <a:rPr lang="en-US" sz="1200">
                          <a:effectLst/>
                          <a:latin typeface="Courier New" panose="02070309020205020404" pitchFamily="49" charset="0"/>
                        </a:rPr>
                        <a:t>1</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dirty="0">
                          <a:effectLst/>
                          <a:latin typeface="Courier New" panose="02070309020205020404" pitchFamily="49" charset="0"/>
                        </a:rPr>
                        <a:t>Less than $15,000</a:t>
                      </a:r>
                      <a:br>
                        <a:rPr lang="en-US" sz="1200" dirty="0">
                          <a:effectLst/>
                          <a:latin typeface="Courier New" panose="02070309020205020404" pitchFamily="49" charset="0"/>
                        </a:rPr>
                      </a:br>
                      <a:r>
                        <a:rPr lang="en-US" sz="1200" dirty="0">
                          <a:effectLst/>
                          <a:latin typeface="Courier New" panose="02070309020205020404" pitchFamily="49" charset="0"/>
                        </a:rPr>
                        <a:t>Notes: INCOME3=1,2</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19,187</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4.43</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4.88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8732067"/>
                  </a:ext>
                </a:extLst>
              </a:tr>
              <a:tr h="515582">
                <a:tc>
                  <a:txBody>
                    <a:bodyPr/>
                    <a:lstStyle/>
                    <a:p>
                      <a:pPr algn="ctr" fontAlgn="t"/>
                      <a:r>
                        <a:rPr lang="en-US" sz="1200">
                          <a:effectLst/>
                          <a:latin typeface="Courier New" panose="02070309020205020404" pitchFamily="49" charset="0"/>
                        </a:rPr>
                        <a:t>2</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dirty="0">
                          <a:effectLst/>
                          <a:latin typeface="Courier New" panose="02070309020205020404" pitchFamily="49" charset="0"/>
                        </a:rPr>
                        <a:t>$15,000 to &lt; $25,000</a:t>
                      </a:r>
                      <a:br>
                        <a:rPr lang="en-US" sz="1200" dirty="0">
                          <a:effectLst/>
                          <a:latin typeface="Courier New" panose="02070309020205020404" pitchFamily="49" charset="0"/>
                        </a:rPr>
                      </a:br>
                      <a:r>
                        <a:rPr lang="en-US" sz="1200" dirty="0">
                          <a:effectLst/>
                          <a:latin typeface="Courier New" panose="02070309020205020404" pitchFamily="49" charset="0"/>
                        </a:rPr>
                        <a:t>Notes: INCOME3=3,4</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31,069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7.17</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7.53</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925011"/>
                  </a:ext>
                </a:extLst>
              </a:tr>
              <a:tr h="515582">
                <a:tc>
                  <a:txBody>
                    <a:bodyPr/>
                    <a:lstStyle/>
                    <a:p>
                      <a:pPr algn="ctr" fontAlgn="t"/>
                      <a:r>
                        <a:rPr lang="en-US" sz="1200">
                          <a:effectLst/>
                          <a:latin typeface="Courier New" panose="02070309020205020404" pitchFamily="49" charset="0"/>
                        </a:rPr>
                        <a:t>3</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dirty="0">
                          <a:effectLst/>
                          <a:latin typeface="Courier New" panose="02070309020205020404" pitchFamily="49" charset="0"/>
                        </a:rPr>
                        <a:t>$25,000 to &lt; $35,000</a:t>
                      </a:r>
                      <a:br>
                        <a:rPr lang="en-US" sz="1200" dirty="0">
                          <a:effectLst/>
                          <a:latin typeface="Courier New" panose="02070309020205020404" pitchFamily="49" charset="0"/>
                        </a:rPr>
                      </a:br>
                      <a:r>
                        <a:rPr lang="en-US" sz="1200" dirty="0">
                          <a:effectLst/>
                          <a:latin typeface="Courier New" panose="02070309020205020404" pitchFamily="49" charset="0"/>
                        </a:rPr>
                        <a:t>Notes: INCOME3=5</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38,508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8.89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8.88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5850377"/>
                  </a:ext>
                </a:extLst>
              </a:tr>
              <a:tr h="515582">
                <a:tc>
                  <a:txBody>
                    <a:bodyPr/>
                    <a:lstStyle/>
                    <a:p>
                      <a:pPr algn="ctr" fontAlgn="t"/>
                      <a:r>
                        <a:rPr lang="en-US" sz="1200">
                          <a:effectLst/>
                          <a:latin typeface="Courier New" panose="02070309020205020404" pitchFamily="49" charset="0"/>
                        </a:rPr>
                        <a:t>4</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dirty="0">
                          <a:effectLst/>
                          <a:latin typeface="Courier New" panose="02070309020205020404" pitchFamily="49" charset="0"/>
                        </a:rPr>
                        <a:t>$35,000 to &lt; $50,000</a:t>
                      </a:r>
                      <a:br>
                        <a:rPr lang="en-US" sz="1200" dirty="0">
                          <a:effectLst/>
                          <a:latin typeface="Courier New" panose="02070309020205020404" pitchFamily="49" charset="0"/>
                        </a:rPr>
                      </a:br>
                      <a:r>
                        <a:rPr lang="en-US" sz="1200" dirty="0">
                          <a:effectLst/>
                          <a:latin typeface="Courier New" panose="02070309020205020404" pitchFamily="49" charset="0"/>
                        </a:rPr>
                        <a:t>Notes: INCOME3=6</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47,502</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10.96</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10.42</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6171897"/>
                  </a:ext>
                </a:extLst>
              </a:tr>
              <a:tr h="515582">
                <a:tc>
                  <a:txBody>
                    <a:bodyPr/>
                    <a:lstStyle/>
                    <a:p>
                      <a:pPr algn="ctr" fontAlgn="t"/>
                      <a:r>
                        <a:rPr lang="en-US" sz="1200">
                          <a:effectLst/>
                          <a:latin typeface="Courier New" panose="02070309020205020404" pitchFamily="49" charset="0"/>
                        </a:rPr>
                        <a:t>5</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a:effectLst/>
                          <a:latin typeface="Courier New" panose="02070309020205020404" pitchFamily="49" charset="0"/>
                        </a:rPr>
                        <a:t>$50,000 to &lt; $100,000</a:t>
                      </a:r>
                      <a:br>
                        <a:rPr lang="en-US" sz="1200">
                          <a:effectLst/>
                          <a:latin typeface="Courier New" panose="02070309020205020404" pitchFamily="49" charset="0"/>
                        </a:rPr>
                      </a:br>
                      <a:r>
                        <a:rPr lang="en-US" sz="1200">
                          <a:effectLst/>
                          <a:latin typeface="Courier New" panose="02070309020205020404" pitchFamily="49" charset="0"/>
                        </a:rPr>
                        <a:t>Notes: INCOME3=7,8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107,027</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24.70</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22.29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820045"/>
                  </a:ext>
                </a:extLst>
              </a:tr>
              <a:tr h="515582">
                <a:tc>
                  <a:txBody>
                    <a:bodyPr/>
                    <a:lstStyle/>
                    <a:p>
                      <a:pPr algn="ctr" fontAlgn="t"/>
                      <a:r>
                        <a:rPr lang="en-US" sz="1200">
                          <a:effectLst/>
                          <a:latin typeface="Courier New" panose="02070309020205020404" pitchFamily="49" charset="0"/>
                        </a:rPr>
                        <a:t>6</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a:effectLst/>
                          <a:latin typeface="Courier New" panose="02070309020205020404" pitchFamily="49" charset="0"/>
                        </a:rPr>
                        <a:t>$100,000 to &lt; $200,000</a:t>
                      </a:r>
                      <a:br>
                        <a:rPr lang="en-US" sz="1200">
                          <a:effectLst/>
                          <a:latin typeface="Courier New" panose="02070309020205020404" pitchFamily="49" charset="0"/>
                        </a:rPr>
                      </a:br>
                      <a:r>
                        <a:rPr lang="en-US" sz="1200">
                          <a:effectLst/>
                          <a:latin typeface="Courier New" panose="02070309020205020404" pitchFamily="49" charset="0"/>
                        </a:rPr>
                        <a:t>Notes: INCOME3=9,10</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76,637</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17.69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17.49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6422563"/>
                  </a:ext>
                </a:extLst>
              </a:tr>
              <a:tr h="515582">
                <a:tc>
                  <a:txBody>
                    <a:bodyPr/>
                    <a:lstStyle/>
                    <a:p>
                      <a:pPr algn="ctr" fontAlgn="t"/>
                      <a:r>
                        <a:rPr lang="en-US" sz="1200">
                          <a:effectLst/>
                          <a:latin typeface="Courier New" panose="02070309020205020404" pitchFamily="49" charset="0"/>
                        </a:rPr>
                        <a:t>7</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a:effectLst/>
                          <a:latin typeface="Courier New" panose="02070309020205020404" pitchFamily="49" charset="0"/>
                        </a:rPr>
                        <a:t>$200,000 or more</a:t>
                      </a:r>
                      <a:br>
                        <a:rPr lang="en-US" sz="1200">
                          <a:effectLst/>
                          <a:latin typeface="Courier New" panose="02070309020205020404" pitchFamily="49" charset="0"/>
                        </a:rPr>
                      </a:br>
                      <a:r>
                        <a:rPr lang="en-US" sz="1200">
                          <a:effectLst/>
                          <a:latin typeface="Courier New" panose="02070309020205020404" pitchFamily="49" charset="0"/>
                        </a:rPr>
                        <a:t>Notes: INCOME3=11</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a:effectLst/>
                          <a:latin typeface="Courier New" panose="02070309020205020404" pitchFamily="49" charset="0"/>
                        </a:rPr>
                        <a:t>26,770</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6.18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effectLst/>
                          <a:latin typeface="Courier New" panose="02070309020205020404" pitchFamily="49" charset="0"/>
                        </a:rPr>
                        <a:t>6.78</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0096827"/>
                  </a:ext>
                </a:extLst>
              </a:tr>
              <a:tr h="515582">
                <a:tc>
                  <a:txBody>
                    <a:bodyPr/>
                    <a:lstStyle/>
                    <a:p>
                      <a:pPr algn="ctr" fontAlgn="t"/>
                      <a:r>
                        <a:rPr lang="en-US" sz="1200" dirty="0">
                          <a:solidFill>
                            <a:srgbClr val="FF0000"/>
                          </a:solidFill>
                          <a:effectLst/>
                          <a:latin typeface="Courier New" panose="02070309020205020404" pitchFamily="49" charset="0"/>
                        </a:rPr>
                        <a:t>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l" fontAlgn="t"/>
                      <a:r>
                        <a:rPr lang="en-US" sz="1200" dirty="0">
                          <a:solidFill>
                            <a:srgbClr val="FF0000"/>
                          </a:solidFill>
                          <a:effectLst/>
                          <a:latin typeface="Courier New" panose="02070309020205020404" pitchFamily="49" charset="0"/>
                        </a:rPr>
                        <a:t>Don’t know/Not sure/Missing</a:t>
                      </a:r>
                      <a:br>
                        <a:rPr lang="en-US" sz="1200" dirty="0">
                          <a:solidFill>
                            <a:srgbClr val="FF0000"/>
                          </a:solidFill>
                          <a:effectLst/>
                          <a:latin typeface="Courier New" panose="02070309020205020404" pitchFamily="49" charset="0"/>
                        </a:rPr>
                      </a:br>
                      <a:r>
                        <a:rPr lang="en-US" sz="1200" dirty="0">
                          <a:solidFill>
                            <a:srgbClr val="FF0000"/>
                          </a:solidFill>
                          <a:effectLst/>
                          <a:latin typeface="Courier New" panose="02070309020205020404" pitchFamily="49" charset="0"/>
                        </a:rPr>
                        <a:t>Notes: INCOME3=77, 99, or Missing</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solidFill>
                            <a:srgbClr val="FF0000"/>
                          </a:solidFill>
                          <a:effectLst/>
                          <a:latin typeface="Courier New" panose="02070309020205020404" pitchFamily="49" charset="0"/>
                        </a:rPr>
                        <a:t>86,623</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solidFill>
                            <a:srgbClr val="FF0000"/>
                          </a:solidFill>
                          <a:effectLst/>
                          <a:latin typeface="Courier New" panose="02070309020205020404" pitchFamily="49" charset="0"/>
                        </a:rPr>
                        <a:t>19.99</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tc>
                  <a:txBody>
                    <a:bodyPr/>
                    <a:lstStyle/>
                    <a:p>
                      <a:pPr algn="ctr" fontAlgn="t"/>
                      <a:r>
                        <a:rPr lang="en-US" sz="1200" dirty="0">
                          <a:solidFill>
                            <a:srgbClr val="FF0000"/>
                          </a:solidFill>
                          <a:effectLst/>
                          <a:latin typeface="Courier New" panose="02070309020205020404" pitchFamily="49" charset="0"/>
                        </a:rPr>
                        <a:t>21.73</a:t>
                      </a:r>
                    </a:p>
                  </a:txBody>
                  <a:tcPr marL="53340" marR="53340" marT="53340" marB="53340">
                    <a:lnL w="7620" cap="flat" cmpd="sng" algn="ctr">
                      <a:solidFill>
                        <a:srgbClr val="000000"/>
                      </a:solidFill>
                      <a:prstDash val="solid"/>
                      <a:round/>
                      <a:headEnd type="none" w="med" len="med"/>
                      <a:tailEnd type="none" w="med" len="med"/>
                    </a:lnL>
                    <a:lnR w="7620" cap="flat" cmpd="sng" algn="ctr">
                      <a:solidFill>
                        <a:srgbClr val="000000"/>
                      </a:solidFill>
                      <a:prstDash val="solid"/>
                      <a:round/>
                      <a:headEnd type="none" w="med" len="med"/>
                      <a:tailEnd type="none" w="med" len="med"/>
                    </a:lnR>
                    <a:lnT w="7620" cap="flat" cmpd="sng" algn="ctr">
                      <a:solidFill>
                        <a:srgbClr val="000000"/>
                      </a:solidFill>
                      <a:prstDash val="solid"/>
                      <a:round/>
                      <a:headEnd type="none" w="med" len="med"/>
                      <a:tailEnd type="none" w="med" len="med"/>
                    </a:lnT>
                    <a:lnB w="762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5698521"/>
                  </a:ext>
                </a:extLst>
              </a:tr>
            </a:tbl>
          </a:graphicData>
        </a:graphic>
      </p:graphicFrame>
    </p:spTree>
    <p:extLst>
      <p:ext uri="{BB962C8B-B14F-4D97-AF65-F5344CB8AC3E}">
        <p14:creationId xmlns:p14="http://schemas.microsoft.com/office/powerpoint/2010/main" val="3436474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CA1D-E192-455F-B6E3-A72FE6F34CEC}"/>
              </a:ext>
            </a:extLst>
          </p:cNvPr>
          <p:cNvSpPr>
            <a:spLocks noGrp="1"/>
          </p:cNvSpPr>
          <p:nvPr>
            <p:ph type="title"/>
          </p:nvPr>
        </p:nvSpPr>
        <p:spPr/>
        <p:txBody>
          <a:bodyPr/>
          <a:lstStyle/>
          <a:p>
            <a:r>
              <a:rPr lang="en-US" dirty="0"/>
              <a:t>Toy example</a:t>
            </a:r>
          </a:p>
        </p:txBody>
      </p:sp>
      <p:sp>
        <p:nvSpPr>
          <p:cNvPr id="6" name="Content Placeholder 5">
            <a:extLst>
              <a:ext uri="{FF2B5EF4-FFF2-40B4-BE49-F238E27FC236}">
                <a16:creationId xmlns:a16="http://schemas.microsoft.com/office/drawing/2014/main" id="{1679C005-4548-4B35-9CA5-2B473D1DE4E8}"/>
              </a:ext>
            </a:extLst>
          </p:cNvPr>
          <p:cNvSpPr>
            <a:spLocks noGrp="1"/>
          </p:cNvSpPr>
          <p:nvPr>
            <p:ph idx="1"/>
          </p:nvPr>
        </p:nvSpPr>
        <p:spPr>
          <a:xfrm>
            <a:off x="838200" y="1405719"/>
            <a:ext cx="10515600" cy="4771244"/>
          </a:xfrm>
        </p:spPr>
        <p:txBody>
          <a:bodyPr>
            <a:normAutofit lnSpcReduction="10000"/>
          </a:bodyPr>
          <a:lstStyle/>
          <a:p>
            <a:endParaRPr lang="en-US" dirty="0"/>
          </a:p>
          <a:p>
            <a:endParaRPr lang="en-US" dirty="0"/>
          </a:p>
          <a:p>
            <a:endParaRPr lang="en-US" dirty="0"/>
          </a:p>
          <a:p>
            <a:endParaRPr lang="en-US" dirty="0"/>
          </a:p>
          <a:p>
            <a:endParaRPr lang="en-US" dirty="0"/>
          </a:p>
          <a:p>
            <a:endParaRPr lang="en-US" dirty="0"/>
          </a:p>
          <a:p>
            <a:endParaRPr lang="en-US" dirty="0"/>
          </a:p>
          <a:p>
            <a:r>
              <a:rPr lang="en-US" dirty="0"/>
              <a:t>True average income: 74,375</a:t>
            </a:r>
          </a:p>
          <a:p>
            <a:r>
              <a:rPr lang="en-US" dirty="0"/>
              <a:t>Observed average income: 41,000</a:t>
            </a:r>
          </a:p>
          <a:p>
            <a:r>
              <a:rPr lang="en-US" dirty="0">
                <a:solidFill>
                  <a:srgbClr val="FF0000"/>
                </a:solidFill>
              </a:rPr>
              <a:t>Bias (%)=(41,000-74,375)/74,375=-44.9%</a:t>
            </a:r>
          </a:p>
        </p:txBody>
      </p:sp>
      <p:graphicFrame>
        <p:nvGraphicFramePr>
          <p:cNvPr id="7" name="Table 6">
            <a:extLst>
              <a:ext uri="{FF2B5EF4-FFF2-40B4-BE49-F238E27FC236}">
                <a16:creationId xmlns:a16="http://schemas.microsoft.com/office/drawing/2014/main" id="{E3896C06-BD92-4C68-890B-51FBC0FD8E85}"/>
              </a:ext>
            </a:extLst>
          </p:cNvPr>
          <p:cNvGraphicFramePr>
            <a:graphicFrameLocks noGrp="1"/>
          </p:cNvGraphicFramePr>
          <p:nvPr>
            <p:extLst>
              <p:ext uri="{D42A27DB-BD31-4B8C-83A1-F6EECF244321}">
                <p14:modId xmlns:p14="http://schemas.microsoft.com/office/powerpoint/2010/main" val="98873486"/>
              </p:ext>
            </p:extLst>
          </p:nvPr>
        </p:nvGraphicFramePr>
        <p:xfrm>
          <a:off x="2156347" y="1528549"/>
          <a:ext cx="7847462" cy="3098043"/>
        </p:xfrm>
        <a:graphic>
          <a:graphicData uri="http://schemas.openxmlformats.org/drawingml/2006/table">
            <a:tbl>
              <a:tblPr>
                <a:tableStyleId>{5C22544A-7EE6-4342-B048-85BDC9FD1C3A}</a:tableStyleId>
              </a:tblPr>
              <a:tblGrid>
                <a:gridCol w="1219022">
                  <a:extLst>
                    <a:ext uri="{9D8B030D-6E8A-4147-A177-3AD203B41FA5}">
                      <a16:colId xmlns:a16="http://schemas.microsoft.com/office/drawing/2014/main" val="2105393903"/>
                    </a:ext>
                  </a:extLst>
                </a:gridCol>
                <a:gridCol w="3301522">
                  <a:extLst>
                    <a:ext uri="{9D8B030D-6E8A-4147-A177-3AD203B41FA5}">
                      <a16:colId xmlns:a16="http://schemas.microsoft.com/office/drawing/2014/main" val="3399829893"/>
                    </a:ext>
                  </a:extLst>
                </a:gridCol>
                <a:gridCol w="3326918">
                  <a:extLst>
                    <a:ext uri="{9D8B030D-6E8A-4147-A177-3AD203B41FA5}">
                      <a16:colId xmlns:a16="http://schemas.microsoft.com/office/drawing/2014/main" val="352420160"/>
                    </a:ext>
                  </a:extLst>
                </a:gridCol>
              </a:tblGrid>
              <a:tr h="344227">
                <a:tc>
                  <a:txBody>
                    <a:bodyPr/>
                    <a:lstStyle/>
                    <a:p>
                      <a:pPr algn="ctr" fontAlgn="b"/>
                      <a:r>
                        <a:rPr lang="en-US" sz="2000" u="none" strike="noStrike" dirty="0">
                          <a:effectLst/>
                        </a:rPr>
                        <a:t>ID</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True Annual Income</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Observed Annual Income</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65298504"/>
                  </a:ext>
                </a:extLst>
              </a:tr>
              <a:tr h="344227">
                <a:tc>
                  <a:txBody>
                    <a:bodyPr/>
                    <a:lstStyle/>
                    <a:p>
                      <a:pPr algn="ctr" fontAlgn="b"/>
                      <a:r>
                        <a:rPr lang="en-US" sz="2000" u="none" strike="noStrike">
                          <a:effectLst/>
                        </a:rPr>
                        <a:t>1</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50000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50000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66046925"/>
                  </a:ext>
                </a:extLst>
              </a:tr>
              <a:tr h="344227">
                <a:tc>
                  <a:txBody>
                    <a:bodyPr/>
                    <a:lstStyle/>
                    <a:p>
                      <a:pPr algn="ctr"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120000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605946"/>
                  </a:ext>
                </a:extLst>
              </a:tr>
              <a:tr h="344227">
                <a:tc>
                  <a:txBody>
                    <a:bodyPr/>
                    <a:lstStyle/>
                    <a:p>
                      <a:pPr algn="ctr" fontAlgn="b"/>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180000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1634244"/>
                  </a:ext>
                </a:extLst>
              </a:tr>
              <a:tr h="344227">
                <a:tc>
                  <a:txBody>
                    <a:bodyPr/>
                    <a:lstStyle/>
                    <a:p>
                      <a:pPr algn="ctr" fontAlgn="b"/>
                      <a:r>
                        <a:rPr lang="en-US" sz="2000" u="none" strike="noStrike">
                          <a:effectLst/>
                        </a:rPr>
                        <a:t>4</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20000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20000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9116274"/>
                  </a:ext>
                </a:extLst>
              </a:tr>
              <a:tr h="344227">
                <a:tc>
                  <a:txBody>
                    <a:bodyPr/>
                    <a:lstStyle/>
                    <a:p>
                      <a:pPr algn="ct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70000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70000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908769"/>
                  </a:ext>
                </a:extLst>
              </a:tr>
              <a:tr h="344227">
                <a:tc>
                  <a:txBody>
                    <a:bodyPr/>
                    <a:lstStyle/>
                    <a:p>
                      <a:pPr algn="ctr" fontAlgn="b"/>
                      <a:r>
                        <a:rPr lang="en-US" sz="2000" u="none" strike="noStrike">
                          <a:effectLst/>
                        </a:rPr>
                        <a:t>6</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30000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30000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200025"/>
                  </a:ext>
                </a:extLst>
              </a:tr>
              <a:tr h="344227">
                <a:tc>
                  <a:txBody>
                    <a:bodyPr/>
                    <a:lstStyle/>
                    <a:p>
                      <a:pPr algn="ctr" fontAlgn="b"/>
                      <a:r>
                        <a:rPr lang="en-US" sz="2000" u="none" strike="noStrike">
                          <a:effectLst/>
                        </a:rPr>
                        <a:t>7</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a:effectLst/>
                        </a:rPr>
                        <a:t>90000</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6697785"/>
                  </a:ext>
                </a:extLst>
              </a:tr>
              <a:tr h="344227">
                <a:tc>
                  <a:txBody>
                    <a:bodyPr/>
                    <a:lstStyle/>
                    <a:p>
                      <a:pPr algn="ctr" fontAlgn="b"/>
                      <a:r>
                        <a:rPr lang="en-US" sz="2000" u="none" strike="noStrike">
                          <a:effectLst/>
                        </a:rPr>
                        <a:t>8</a:t>
                      </a:r>
                      <a:endParaRPr lang="en-US" sz="2000" b="0" i="0" u="none" strike="noStrike">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35000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2000" u="none" strike="noStrike" dirty="0">
                          <a:effectLst/>
                        </a:rPr>
                        <a:t>35000</a:t>
                      </a:r>
                      <a:endParaRPr lang="en-US" sz="20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20604293"/>
                  </a:ext>
                </a:extLst>
              </a:tr>
            </a:tbl>
          </a:graphicData>
        </a:graphic>
      </p:graphicFrame>
    </p:spTree>
    <p:extLst>
      <p:ext uri="{BB962C8B-B14F-4D97-AF65-F5344CB8AC3E}">
        <p14:creationId xmlns:p14="http://schemas.microsoft.com/office/powerpoint/2010/main" val="4268109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F8ED8-5BE6-486D-903F-BFA37ADDC160}"/>
              </a:ext>
            </a:extLst>
          </p:cNvPr>
          <p:cNvSpPr>
            <a:spLocks noGrp="1"/>
          </p:cNvSpPr>
          <p:nvPr>
            <p:ph type="title"/>
          </p:nvPr>
        </p:nvSpPr>
        <p:spPr/>
        <p:txBody>
          <a:bodyPr/>
          <a:lstStyle/>
          <a:p>
            <a:r>
              <a:rPr lang="en-US" dirty="0"/>
              <a:t>Introduction - Strategies</a:t>
            </a:r>
          </a:p>
        </p:txBody>
      </p:sp>
      <p:sp>
        <p:nvSpPr>
          <p:cNvPr id="3" name="Content Placeholder 2">
            <a:extLst>
              <a:ext uri="{FF2B5EF4-FFF2-40B4-BE49-F238E27FC236}">
                <a16:creationId xmlns:a16="http://schemas.microsoft.com/office/drawing/2014/main" id="{AD76C5E8-CBE3-42E5-91B6-A118C2665465}"/>
              </a:ext>
            </a:extLst>
          </p:cNvPr>
          <p:cNvSpPr>
            <a:spLocks noGrp="1"/>
          </p:cNvSpPr>
          <p:nvPr>
            <p:ph idx="1"/>
          </p:nvPr>
        </p:nvSpPr>
        <p:spPr/>
        <p:txBody>
          <a:bodyPr/>
          <a:lstStyle/>
          <a:p>
            <a:r>
              <a:rPr lang="en-US" dirty="0"/>
              <a:t>Unit nonresponse: Calibration or propensity score weighting</a:t>
            </a:r>
          </a:p>
          <a:p>
            <a:r>
              <a:rPr lang="en-US" dirty="0"/>
              <a:t>Item nonresponse: Imputation</a:t>
            </a:r>
          </a:p>
          <a:p>
            <a:r>
              <a:rPr lang="en-US" dirty="0"/>
              <a:t>Goal: Reduce nonresponse bias due to missing data</a:t>
            </a:r>
          </a:p>
          <a:p>
            <a:r>
              <a:rPr lang="en-US" dirty="0"/>
              <a:t>Imputation: the process of replacing missing data with substituted values. The goal of imputation is to create a complete dataset that allows for standard statistical analyses, even when some data points are missing. By filling in these gaps, researchers aim to minimize the bias and inefficiency that can arise from incomplete data</a:t>
            </a:r>
          </a:p>
        </p:txBody>
      </p:sp>
    </p:spTree>
    <p:extLst>
      <p:ext uri="{BB962C8B-B14F-4D97-AF65-F5344CB8AC3E}">
        <p14:creationId xmlns:p14="http://schemas.microsoft.com/office/powerpoint/2010/main" val="4127346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E318C-4AE1-4052-A082-30B7C125DDE4}"/>
              </a:ext>
            </a:extLst>
          </p:cNvPr>
          <p:cNvSpPr>
            <a:spLocks noGrp="1"/>
          </p:cNvSpPr>
          <p:nvPr>
            <p:ph type="title"/>
          </p:nvPr>
        </p:nvSpPr>
        <p:spPr/>
        <p:txBody>
          <a:bodyPr/>
          <a:lstStyle/>
          <a:p>
            <a:r>
              <a:rPr lang="en-US" dirty="0"/>
              <a:t>Introduction – Types of imputation methods</a:t>
            </a:r>
          </a:p>
        </p:txBody>
      </p:sp>
      <p:sp>
        <p:nvSpPr>
          <p:cNvPr id="3" name="Content Placeholder 2">
            <a:extLst>
              <a:ext uri="{FF2B5EF4-FFF2-40B4-BE49-F238E27FC236}">
                <a16:creationId xmlns:a16="http://schemas.microsoft.com/office/drawing/2014/main" id="{B5BB863C-1605-4EAD-B886-E64F6C0669AB}"/>
              </a:ext>
            </a:extLst>
          </p:cNvPr>
          <p:cNvSpPr>
            <a:spLocks noGrp="1"/>
          </p:cNvSpPr>
          <p:nvPr>
            <p:ph idx="1"/>
          </p:nvPr>
        </p:nvSpPr>
        <p:spPr/>
        <p:txBody>
          <a:bodyPr/>
          <a:lstStyle/>
          <a:p>
            <a:r>
              <a:rPr lang="en-US" dirty="0"/>
              <a:t>Single imputation: Generate imputed value one single time</a:t>
            </a:r>
          </a:p>
          <a:p>
            <a:pPr lvl="1"/>
            <a:r>
              <a:rPr lang="en-US" dirty="0"/>
              <a:t>Mean/Mode imputation</a:t>
            </a:r>
          </a:p>
          <a:p>
            <a:pPr lvl="1"/>
            <a:r>
              <a:rPr lang="en-US" dirty="0"/>
              <a:t>Regression imputation</a:t>
            </a:r>
          </a:p>
          <a:p>
            <a:pPr lvl="1"/>
            <a:r>
              <a:rPr lang="en-US" dirty="0"/>
              <a:t>Hot-deck imputation</a:t>
            </a:r>
          </a:p>
          <a:p>
            <a:pPr lvl="1"/>
            <a:r>
              <a:rPr lang="en-US" dirty="0"/>
              <a:t>Nearest neighbor imputation</a:t>
            </a:r>
          </a:p>
          <a:p>
            <a:r>
              <a:rPr lang="en-US" dirty="0"/>
              <a:t>Multiple imputation: Generate multiple imputed values</a:t>
            </a:r>
          </a:p>
          <a:p>
            <a:endParaRPr lang="en-US" dirty="0"/>
          </a:p>
        </p:txBody>
      </p:sp>
    </p:spTree>
    <p:extLst>
      <p:ext uri="{BB962C8B-B14F-4D97-AF65-F5344CB8AC3E}">
        <p14:creationId xmlns:p14="http://schemas.microsoft.com/office/powerpoint/2010/main" val="3519310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0EBA8-6061-45D1-81BB-F76224A4EBDB}"/>
              </a:ext>
            </a:extLst>
          </p:cNvPr>
          <p:cNvSpPr>
            <a:spLocks noGrp="1"/>
          </p:cNvSpPr>
          <p:nvPr>
            <p:ph type="title"/>
          </p:nvPr>
        </p:nvSpPr>
        <p:spPr/>
        <p:txBody>
          <a:bodyPr/>
          <a:lstStyle/>
          <a:p>
            <a:r>
              <a:rPr lang="en-US" dirty="0"/>
              <a:t>Introduction – Missing mechanism</a:t>
            </a:r>
          </a:p>
        </p:txBody>
      </p:sp>
      <p:sp>
        <p:nvSpPr>
          <p:cNvPr id="3" name="Content Placeholder 2">
            <a:extLst>
              <a:ext uri="{FF2B5EF4-FFF2-40B4-BE49-F238E27FC236}">
                <a16:creationId xmlns:a16="http://schemas.microsoft.com/office/drawing/2014/main" id="{10BD5F3B-76DE-4243-A2F1-8816FFF7B8A0}"/>
              </a:ext>
            </a:extLst>
          </p:cNvPr>
          <p:cNvSpPr>
            <a:spLocks noGrp="1"/>
          </p:cNvSpPr>
          <p:nvPr>
            <p:ph idx="1"/>
          </p:nvPr>
        </p:nvSpPr>
        <p:spPr/>
        <p:txBody>
          <a:bodyPr/>
          <a:lstStyle/>
          <a:p>
            <a:r>
              <a:rPr lang="en-US" dirty="0"/>
              <a:t>Missing Completely at Random (MCAR): the probability of a data point being missing is independent of both the observed and unobserved data</a:t>
            </a:r>
          </a:p>
          <a:p>
            <a:r>
              <a:rPr lang="en-US" dirty="0">
                <a:solidFill>
                  <a:srgbClr val="FF0000"/>
                </a:solidFill>
              </a:rPr>
              <a:t>Missing Completely at Random (MAR): the probability of a data point being missing is related to the observed data but not to the unobserved data</a:t>
            </a:r>
          </a:p>
          <a:p>
            <a:r>
              <a:rPr lang="en-US" dirty="0"/>
              <a:t>Not Missing at Random (NMAR): the probability of a data point being missing is related to the unobserved, missing data itself</a:t>
            </a:r>
          </a:p>
        </p:txBody>
      </p:sp>
    </p:spTree>
    <p:extLst>
      <p:ext uri="{BB962C8B-B14F-4D97-AF65-F5344CB8AC3E}">
        <p14:creationId xmlns:p14="http://schemas.microsoft.com/office/powerpoint/2010/main" val="386419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B9F3F-8E0A-43FF-A616-89899479356F}"/>
              </a:ext>
            </a:extLst>
          </p:cNvPr>
          <p:cNvSpPr>
            <a:spLocks noGrp="1"/>
          </p:cNvSpPr>
          <p:nvPr>
            <p:ph idx="1"/>
          </p:nvPr>
        </p:nvSpPr>
        <p:spPr>
          <a:xfrm>
            <a:off x="838200" y="2426109"/>
            <a:ext cx="10515600" cy="3750853"/>
          </a:xfrm>
        </p:spPr>
        <p:txBody>
          <a:bodyPr>
            <a:normAutofit/>
          </a:bodyPr>
          <a:lstStyle/>
          <a:p>
            <a:pPr marL="0" indent="0" algn="ctr">
              <a:buNone/>
            </a:pPr>
            <a:r>
              <a:rPr lang="en-US" sz="8000" dirty="0"/>
              <a:t>2. Multiple imputation method</a:t>
            </a:r>
          </a:p>
        </p:txBody>
      </p:sp>
    </p:spTree>
    <p:extLst>
      <p:ext uri="{BB962C8B-B14F-4D97-AF65-F5344CB8AC3E}">
        <p14:creationId xmlns:p14="http://schemas.microsoft.com/office/powerpoint/2010/main" val="3848140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ECB07-4FEA-4E52-B28D-D8A70E40774C}"/>
              </a:ext>
            </a:extLst>
          </p:cNvPr>
          <p:cNvSpPr>
            <a:spLocks noGrp="1"/>
          </p:cNvSpPr>
          <p:nvPr>
            <p:ph type="title"/>
          </p:nvPr>
        </p:nvSpPr>
        <p:spPr/>
        <p:txBody>
          <a:bodyPr/>
          <a:lstStyle/>
          <a:p>
            <a:r>
              <a:rPr lang="en-US" dirty="0"/>
              <a:t>Concept</a:t>
            </a:r>
          </a:p>
        </p:txBody>
      </p:sp>
      <p:sp>
        <p:nvSpPr>
          <p:cNvPr id="3" name="Content Placeholder 2">
            <a:extLst>
              <a:ext uri="{FF2B5EF4-FFF2-40B4-BE49-F238E27FC236}">
                <a16:creationId xmlns:a16="http://schemas.microsoft.com/office/drawing/2014/main" id="{524AB7C0-4A68-42B7-930F-05546C5CB408}"/>
              </a:ext>
            </a:extLst>
          </p:cNvPr>
          <p:cNvSpPr>
            <a:spLocks noGrp="1"/>
          </p:cNvSpPr>
          <p:nvPr>
            <p:ph idx="1"/>
          </p:nvPr>
        </p:nvSpPr>
        <p:spPr/>
        <p:txBody>
          <a:bodyPr/>
          <a:lstStyle/>
          <a:p>
            <a:r>
              <a:rPr lang="en-US" dirty="0"/>
              <a:t>Multiple imputation is a statistical technique used to handle missing data by creating multiple complete datasets, each with different plausible values imputed for the missing data. These datasets are then analyzed separately, and the results are combined to produce final estimates that account for the uncertainty introduced by the missing data</a:t>
            </a:r>
          </a:p>
        </p:txBody>
      </p:sp>
    </p:spTree>
    <p:extLst>
      <p:ext uri="{BB962C8B-B14F-4D97-AF65-F5344CB8AC3E}">
        <p14:creationId xmlns:p14="http://schemas.microsoft.com/office/powerpoint/2010/main" val="1127586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2480-88BB-4C42-9B09-0F77C85788E0}"/>
              </a:ext>
            </a:extLst>
          </p:cNvPr>
          <p:cNvSpPr>
            <a:spLocks noGrp="1"/>
          </p:cNvSpPr>
          <p:nvPr>
            <p:ph type="title"/>
          </p:nvPr>
        </p:nvSpPr>
        <p:spPr/>
        <p:txBody>
          <a:bodyPr/>
          <a:lstStyle/>
          <a:p>
            <a:r>
              <a:rPr lang="en-US" dirty="0"/>
              <a:t>Process</a:t>
            </a:r>
          </a:p>
        </p:txBody>
      </p:sp>
      <p:pic>
        <p:nvPicPr>
          <p:cNvPr id="5" name="Content Placeholder 4">
            <a:extLst>
              <a:ext uri="{FF2B5EF4-FFF2-40B4-BE49-F238E27FC236}">
                <a16:creationId xmlns:a16="http://schemas.microsoft.com/office/drawing/2014/main" id="{2EA9ED56-EF48-47DB-8634-6D855F368FE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0989" y="1467949"/>
            <a:ext cx="9724887" cy="4439125"/>
          </a:xfrm>
        </p:spPr>
      </p:pic>
    </p:spTree>
    <p:extLst>
      <p:ext uri="{BB962C8B-B14F-4D97-AF65-F5344CB8AC3E}">
        <p14:creationId xmlns:p14="http://schemas.microsoft.com/office/powerpoint/2010/main" val="1055613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A32FB-308D-4B78-9D37-EA16943BA0A8}"/>
              </a:ext>
            </a:extLst>
          </p:cNvPr>
          <p:cNvSpPr>
            <a:spLocks noGrp="1"/>
          </p:cNvSpPr>
          <p:nvPr>
            <p:ph type="title"/>
          </p:nvPr>
        </p:nvSpPr>
        <p:spPr/>
        <p:txBody>
          <a:bodyPr/>
          <a:lstStyle/>
          <a:p>
            <a:r>
              <a:rPr lang="en-US" dirty="0"/>
              <a:t>Computational details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E5759A2-FEF9-4689-A89E-862E0D2B72DA}"/>
                  </a:ext>
                </a:extLst>
              </p:cNvPr>
              <p:cNvSpPr>
                <a:spLocks noGrp="1"/>
              </p:cNvSpPr>
              <p:nvPr>
                <p:ph idx="1"/>
              </p:nvPr>
            </p:nvSpPr>
            <p:spPr/>
            <p:txBody>
              <a:bodyPr/>
              <a:lstStyle/>
              <a:p>
                <a:r>
                  <a:rPr lang="en-US" dirty="0"/>
                  <a:t>(Step 1). Generate </a:t>
                </a:r>
                <a14:m>
                  <m:oMath xmlns:m="http://schemas.openxmlformats.org/officeDocument/2006/math">
                    <m:r>
                      <a:rPr lang="en-US" b="0" i="1" smtClean="0">
                        <a:latin typeface="Cambria Math" panose="02040503050406030204" pitchFamily="18" charset="0"/>
                      </a:rPr>
                      <m:t>𝑚</m:t>
                    </m:r>
                  </m:oMath>
                </a14:m>
                <a:r>
                  <a:rPr lang="en-US" dirty="0"/>
                  <a:t> imputed data files</a:t>
                </a:r>
              </a:p>
              <a:p>
                <a:r>
                  <a:rPr lang="en-US" dirty="0"/>
                  <a:t>(Step 2). Compute </a:t>
                </a:r>
                <a14:m>
                  <m:oMath xmlns:m="http://schemas.openxmlformats.org/officeDocument/2006/math">
                    <m:r>
                      <a:rPr lang="en-US" b="0" i="1" smtClean="0">
                        <a:latin typeface="Cambria Math" panose="02040503050406030204" pitchFamily="18" charset="0"/>
                      </a:rPr>
                      <m:t>𝑚</m:t>
                    </m:r>
                  </m:oMath>
                </a14:m>
                <a:r>
                  <a:rPr lang="en-US" dirty="0"/>
                  <a:t> point estimates </a:t>
                </a:r>
                <a14:m>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e>
                      <m:sub>
                        <m:r>
                          <a:rPr lang="en-US" b="0" i="1" smtClean="0">
                            <a:latin typeface="Cambria Math" panose="02040503050406030204" pitchFamily="18" charset="0"/>
                            <a:ea typeface="Cambria Math" panose="02040503050406030204" pitchFamily="18" charset="0"/>
                          </a:rPr>
                          <m:t>𝑘</m:t>
                        </m:r>
                      </m:sub>
                    </m:sSub>
                  </m:oMath>
                </a14:m>
                <a:r>
                  <a:rPr lang="en-US" dirty="0"/>
                  <a:t> and variance estimates </a:t>
                </a:r>
                <a14:m>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𝑉</m:t>
                            </m:r>
                          </m:e>
                        </m:acc>
                      </m:e>
                      <m:sub>
                        <m:r>
                          <a:rPr lang="en-US" b="0" i="1" smtClean="0">
                            <a:latin typeface="Cambria Math" panose="02040503050406030204" pitchFamily="18" charset="0"/>
                          </a:rPr>
                          <m:t>𝑘</m:t>
                        </m:r>
                      </m:sub>
                    </m:sSub>
                    <m:r>
                      <a:rPr lang="en-US" b="0" i="1" smtClean="0">
                        <a:latin typeface="Cambria Math" panose="02040503050406030204" pitchFamily="18" charset="0"/>
                      </a:rPr>
                      <m:t>=</m:t>
                    </m:r>
                    <m:r>
                      <a:rPr lang="en-US" b="0" i="1" smtClean="0">
                        <a:latin typeface="Cambria Math" panose="02040503050406030204" pitchFamily="18" charset="0"/>
                      </a:rPr>
                      <m:t>𝑉</m:t>
                    </m:r>
                    <m:r>
                      <a:rPr lang="en-US" b="0" i="1" smtClean="0">
                        <a:latin typeface="Cambria Math" panose="02040503050406030204" pitchFamily="18" charset="0"/>
                      </a:rPr>
                      <m:t>(</m:t>
                    </m:r>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b="0" i="1" smtClean="0">
                            <a:latin typeface="Cambria Math" panose="02040503050406030204" pitchFamily="18" charset="0"/>
                            <a:ea typeface="Cambria Math" panose="02040503050406030204" pitchFamily="18" charset="0"/>
                          </a:rPr>
                          <m:t>𝑘</m:t>
                        </m:r>
                      </m:sub>
                    </m:sSub>
                    <m:r>
                      <a:rPr lang="en-US" b="0" i="1" smtClean="0">
                        <a:latin typeface="Cambria Math" panose="02040503050406030204" pitchFamily="18" charset="0"/>
                      </a:rPr>
                      <m:t>)</m:t>
                    </m:r>
                  </m:oMath>
                </a14:m>
                <a:r>
                  <a:rPr lang="en-US" dirty="0"/>
                  <a:t> for </a:t>
                </a:r>
                <a14:m>
                  <m:oMath xmlns:m="http://schemas.openxmlformats.org/officeDocument/2006/math">
                    <m:r>
                      <m:rPr>
                        <m:sty m:val="p"/>
                      </m:rPr>
                      <a:rPr lang="en-US" b="0" i="0" smtClean="0">
                        <a:latin typeface="Cambria Math" panose="02040503050406030204" pitchFamily="18" charset="0"/>
                      </a:rPr>
                      <m:t>k</m:t>
                    </m:r>
                    <m:r>
                      <a:rPr lang="en-US" b="0" i="1" smtClean="0">
                        <a:latin typeface="Cambria Math" panose="02040503050406030204" pitchFamily="18" charset="0"/>
                      </a:rPr>
                      <m:t>=1,2,…</m:t>
                    </m:r>
                    <m:r>
                      <a:rPr lang="en-US" b="0" i="1" smtClean="0">
                        <a:latin typeface="Cambria Math" panose="02040503050406030204" pitchFamily="18" charset="0"/>
                      </a:rPr>
                      <m:t>𝑚</m:t>
                    </m:r>
                  </m:oMath>
                </a14:m>
                <a:endParaRPr lang="en-US" dirty="0"/>
              </a:p>
              <a:p>
                <a:r>
                  <a:rPr lang="en-US" dirty="0"/>
                  <a:t>(Step 3). Compute the final combined MI estimate </a:t>
                </a:r>
                <a14:m>
                  <m:oMath xmlns:m="http://schemas.openxmlformats.org/officeDocument/2006/math">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−1</m:t>
                        </m:r>
                      </m:sup>
                    </m:sSup>
                    <m:nary>
                      <m:naryPr>
                        <m:chr m:val="∑"/>
                        <m:ctrlPr>
                          <a:rPr lang="en-US" b="0" i="1" smtClean="0">
                            <a:latin typeface="Cambria Math" panose="02040503050406030204" pitchFamily="18" charset="0"/>
                          </a:rPr>
                        </m:ctrlPr>
                      </m:naryPr>
                      <m:sub>
                        <m:r>
                          <a:rPr lang="en-US" b="0" i="1" smtClean="0">
                            <a:latin typeface="Cambria Math" panose="02040503050406030204" pitchFamily="18" charset="0"/>
                          </a:rPr>
                          <m:t>𝑘</m:t>
                        </m:r>
                        <m:r>
                          <a:rPr lang="en-US" b="0" i="1" smtClean="0">
                            <a:latin typeface="Cambria Math" panose="02040503050406030204" pitchFamily="18" charset="0"/>
                          </a:rPr>
                          <m:t>=1</m:t>
                        </m:r>
                      </m:sub>
                      <m:sup>
                        <m:r>
                          <a:rPr lang="en-US" b="0" i="1" smtClean="0">
                            <a:latin typeface="Cambria Math" panose="02040503050406030204" pitchFamily="18" charset="0"/>
                          </a:rPr>
                          <m:t>𝑚</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b="0" i="1" smtClean="0">
                                <a:latin typeface="Cambria Math" panose="02040503050406030204" pitchFamily="18" charset="0"/>
                                <a:ea typeface="Cambria Math" panose="02040503050406030204" pitchFamily="18" charset="0"/>
                              </a:rPr>
                              <m:t>𝑘</m:t>
                            </m:r>
                          </m:sub>
                        </m:sSub>
                      </m:e>
                    </m:nary>
                  </m:oMath>
                </a14:m>
                <a:endParaRPr lang="en-US" dirty="0"/>
              </a:p>
              <a:p>
                <a:r>
                  <a:rPr lang="en-US" dirty="0"/>
                  <a:t>(Step 4). Compute the final combined variance estimator based on the Rubin’s formula: </a:t>
                </a:r>
                <a14:m>
                  <m:oMath xmlns:m="http://schemas.openxmlformats.org/officeDocument/2006/math">
                    <m:r>
                      <m:rPr>
                        <m:sty m:val="p"/>
                      </m:rPr>
                      <a:rPr lang="en-US" b="0" i="0" smtClean="0">
                        <a:latin typeface="Cambria Math" panose="02040503050406030204" pitchFamily="18" charset="0"/>
                      </a:rPr>
                      <m:t>T</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𝑈</m:t>
                        </m:r>
                      </m:e>
                    </m:acc>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𝑚</m:t>
                            </m:r>
                          </m:e>
                          <m:sup>
                            <m:r>
                              <a:rPr lang="en-US" b="0" i="1" smtClean="0">
                                <a:latin typeface="Cambria Math" panose="02040503050406030204" pitchFamily="18" charset="0"/>
                              </a:rPr>
                              <m:t>−1</m:t>
                            </m:r>
                          </m:sup>
                        </m:sSup>
                      </m:e>
                    </m:d>
                    <m:r>
                      <a:rPr lang="en-US" b="0" i="1" smtClean="0">
                        <a:latin typeface="Cambria Math" panose="02040503050406030204" pitchFamily="18" charset="0"/>
                      </a:rPr>
                      <m:t>𝐵</m:t>
                    </m:r>
                  </m:oMath>
                </a14:m>
                <a:r>
                  <a:rPr lang="en-US" dirty="0"/>
                  <a:t>, where</a:t>
                </a:r>
                <a14:m>
                  <m:oMath xmlns:m="http://schemas.openxmlformats.org/officeDocument/2006/math">
                    <m:r>
                      <a:rPr lang="en-US" b="0" i="0" smtClean="0">
                        <a:latin typeface="Cambria Math" panose="02040503050406030204" pitchFamily="18" charset="0"/>
                      </a:rPr>
                      <m:t> </m:t>
                    </m:r>
                    <m:acc>
                      <m:accPr>
                        <m:chr m:val="̅"/>
                        <m:ctrlPr>
                          <a:rPr lang="en-US" i="1">
                            <a:latin typeface="Cambria Math" panose="02040503050406030204" pitchFamily="18" charset="0"/>
                          </a:rPr>
                        </m:ctrlPr>
                      </m:accPr>
                      <m:e>
                        <m:r>
                          <a:rPr lang="en-US" i="1">
                            <a:latin typeface="Cambria Math" panose="02040503050406030204" pitchFamily="18" charset="0"/>
                          </a:rPr>
                          <m:t>𝑈</m:t>
                        </m:r>
                      </m:e>
                    </m:acc>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𝑀</m:t>
                        </m:r>
                      </m:e>
                      <m:sup>
                        <m:r>
                          <a:rPr lang="en-US" i="1">
                            <a:latin typeface="Cambria Math" panose="02040503050406030204" pitchFamily="18" charset="0"/>
                          </a:rPr>
                          <m:t>−1</m:t>
                        </m:r>
                      </m:sup>
                    </m:sSup>
                    <m:nary>
                      <m:naryPr>
                        <m:chr m:val="∑"/>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𝑚</m:t>
                        </m:r>
                        <m:r>
                          <a:rPr lang="en-US" b="0" i="1" smtClean="0">
                            <a:latin typeface="Cambria Math" panose="02040503050406030204" pitchFamily="18" charset="0"/>
                          </a:rPr>
                          <m:t>=1</m:t>
                        </m:r>
                      </m:sub>
                      <m:sup>
                        <m:r>
                          <a:rPr lang="en-US" b="0" i="1" smtClean="0">
                            <a:latin typeface="Cambria Math" panose="02040503050406030204" pitchFamily="18" charset="0"/>
                          </a:rPr>
                          <m:t>𝑀</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rPr>
                                  <m:t>𝑉</m:t>
                                </m:r>
                              </m:e>
                            </m:acc>
                          </m:e>
                          <m:sub>
                            <m:r>
                              <a:rPr lang="en-US" i="1">
                                <a:latin typeface="Cambria Math" panose="02040503050406030204" pitchFamily="18" charset="0"/>
                              </a:rPr>
                              <m:t>𝑚</m:t>
                            </m:r>
                          </m:sub>
                        </m:sSub>
                      </m:e>
                    </m:nary>
                  </m:oMath>
                </a14:m>
                <a:r>
                  <a:rPr lang="en-US" dirty="0"/>
                  <a:t> is the within imputation variance and </a:t>
                </a:r>
                <a14:m>
                  <m:oMath xmlns:m="http://schemas.openxmlformats.org/officeDocument/2006/math">
                    <m:r>
                      <m:rPr>
                        <m:sty m:val="p"/>
                      </m:rPr>
                      <a:rPr lang="en-US">
                        <a:latin typeface="Cambria Math" panose="02040503050406030204" pitchFamily="18" charset="0"/>
                      </a:rPr>
                      <m:t>B</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𝑀</m:t>
                        </m:r>
                        <m:r>
                          <a:rPr lang="en-US" b="0" i="1" smtClean="0">
                            <a:latin typeface="Cambria Math" panose="02040503050406030204" pitchFamily="18" charset="0"/>
                          </a:rPr>
                          <m:t>−1)</m:t>
                        </m:r>
                      </m:e>
                      <m:sup>
                        <m:r>
                          <a:rPr lang="en-US" b="0" i="1" smtClean="0">
                            <a:latin typeface="Cambria Math" panose="02040503050406030204" pitchFamily="18" charset="0"/>
                          </a:rPr>
                          <m:t>−1</m:t>
                        </m:r>
                      </m:sup>
                    </m:sSup>
                    <m:nary>
                      <m:naryPr>
                        <m:chr m:val="∑"/>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𝑚</m:t>
                        </m:r>
                        <m:r>
                          <a:rPr lang="en-US" b="0" i="1" smtClean="0">
                            <a:latin typeface="Cambria Math" panose="02040503050406030204" pitchFamily="18" charset="0"/>
                          </a:rPr>
                          <m:t>=1</m:t>
                        </m:r>
                      </m:sub>
                      <m:sup>
                        <m:r>
                          <a:rPr lang="en-US" b="0" i="1" smtClean="0">
                            <a:latin typeface="Cambria Math" panose="02040503050406030204" pitchFamily="18" charset="0"/>
                          </a:rPr>
                          <m:t>𝑀</m:t>
                        </m:r>
                      </m:sup>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𝑚</m:t>
                                    </m:r>
                                  </m:sub>
                                </m:sSub>
                                <m:r>
                                  <a:rPr lang="en-US" b="0" i="1" smtClean="0">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d>
                          </m:e>
                          <m:sup>
                            <m:r>
                              <a:rPr lang="en-US" b="0" i="1" smtClean="0">
                                <a:latin typeface="Cambria Math" panose="02040503050406030204" pitchFamily="18" charset="0"/>
                              </a:rPr>
                              <m:t>2</m:t>
                            </m:r>
                          </m:sup>
                        </m:sSup>
                      </m:e>
                    </m:nary>
                  </m:oMath>
                </a14:m>
                <a:r>
                  <a:rPr lang="en-US" dirty="0"/>
                  <a:t> is the between imputation variance</a:t>
                </a:r>
              </a:p>
              <a:p>
                <a:r>
                  <a:rPr lang="en-US" dirty="0"/>
                  <a:t>(Step 5). Obtain confidence intervals based on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oMath>
                </a14:m>
                <a:r>
                  <a:rPr lang="en-US" dirty="0"/>
                  <a:t>,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𝑉</m:t>
                        </m:r>
                      </m:e>
                    </m:acc>
                  </m:oMath>
                </a14:m>
                <a:r>
                  <a:rPr lang="en-US" dirty="0"/>
                  <a:t>, and t distribution</a:t>
                </a:r>
              </a:p>
            </p:txBody>
          </p:sp>
        </mc:Choice>
        <mc:Fallback>
          <p:sp>
            <p:nvSpPr>
              <p:cNvPr id="3" name="Content Placeholder 2">
                <a:extLst>
                  <a:ext uri="{FF2B5EF4-FFF2-40B4-BE49-F238E27FC236}">
                    <a16:creationId xmlns:a16="http://schemas.microsoft.com/office/drawing/2014/main" id="{9E5759A2-FEF9-4689-A89E-862E0D2B72DA}"/>
                  </a:ext>
                </a:extLst>
              </p:cNvPr>
              <p:cNvSpPr>
                <a:spLocks noGrp="1" noRot="1" noChangeAspect="1" noMove="1" noResize="1" noEditPoints="1" noAdjustHandles="1" noChangeArrowheads="1" noChangeShapeType="1" noTextEdit="1"/>
              </p:cNvSpPr>
              <p:nvPr>
                <p:ph idx="1"/>
              </p:nvPr>
            </p:nvSpPr>
            <p:spPr>
              <a:blipFill>
                <a:blip r:embed="rId2"/>
                <a:stretch>
                  <a:fillRect l="-1043" t="-2241" b="-3221"/>
                </a:stretch>
              </a:blipFill>
            </p:spPr>
            <p:txBody>
              <a:bodyPr/>
              <a:lstStyle/>
              <a:p>
                <a:r>
                  <a:rPr lang="en-US">
                    <a:noFill/>
                  </a:rPr>
                  <a:t> </a:t>
                </a:r>
              </a:p>
            </p:txBody>
          </p:sp>
        </mc:Fallback>
      </mc:AlternateContent>
    </p:spTree>
    <p:extLst>
      <p:ext uri="{BB962C8B-B14F-4D97-AF65-F5344CB8AC3E}">
        <p14:creationId xmlns:p14="http://schemas.microsoft.com/office/powerpoint/2010/main" val="9231758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1A32F-01B9-4EE4-ACA5-DED3F95A2925}"/>
              </a:ext>
            </a:extLst>
          </p:cNvPr>
          <p:cNvSpPr>
            <a:spLocks noGrp="1"/>
          </p:cNvSpPr>
          <p:nvPr>
            <p:ph type="title"/>
          </p:nvPr>
        </p:nvSpPr>
        <p:spPr/>
        <p:txBody>
          <a:bodyPr/>
          <a:lstStyle/>
          <a:p>
            <a:r>
              <a:rPr lang="en-US" dirty="0"/>
              <a:t>Degrees of Freedom for t distribution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E46E2A6-0F75-4CE8-8C07-16562FA0C7FF}"/>
                  </a:ext>
                </a:extLst>
              </p:cNvPr>
              <p:cNvSpPr>
                <a:spLocks noGrp="1"/>
              </p:cNvSpPr>
              <p:nvPr>
                <p:ph idx="1"/>
              </p:nvPr>
            </p:nvSpPr>
            <p:spPr/>
            <p:txBody>
              <a:bodyPr/>
              <a:lstStyle/>
              <a:p>
                <a:r>
                  <a:rPr lang="en-US" dirty="0"/>
                  <a:t>The degrees of freedom associated with the pooled estimate can be approximated as:</a:t>
                </a:r>
              </a:p>
              <a:p>
                <a:endParaRPr lang="en-US" dirty="0"/>
              </a:p>
              <a:p>
                <a:endParaRPr lang="en-US" dirty="0"/>
              </a:p>
              <a:p>
                <a:endParaRPr lang="en-US" dirty="0"/>
              </a:p>
              <a:p>
                <a:endParaRPr lang="en-US" dirty="0"/>
              </a:p>
              <a:p>
                <a:r>
                  <a:rPr lang="en-US" dirty="0"/>
                  <a:t>When </a:t>
                </a:r>
                <a14:m>
                  <m:oMath xmlns:m="http://schemas.openxmlformats.org/officeDocument/2006/math">
                    <m:r>
                      <a:rPr lang="en-US" b="0" i="1" smtClean="0">
                        <a:latin typeface="Cambria Math" panose="02040503050406030204" pitchFamily="18" charset="0"/>
                      </a:rPr>
                      <m:t>𝑑𝑓</m:t>
                    </m:r>
                  </m:oMath>
                </a14:m>
                <a:r>
                  <a:rPr lang="en-US" dirty="0"/>
                  <a:t> is large, it can be approximated by using normal distribution</a:t>
                </a:r>
              </a:p>
              <a:p>
                <a:pPr marL="0" indent="0">
                  <a:buNone/>
                </a:pPr>
                <a:endParaRPr lang="en-US" dirty="0"/>
              </a:p>
            </p:txBody>
          </p:sp>
        </mc:Choice>
        <mc:Fallback>
          <p:sp>
            <p:nvSpPr>
              <p:cNvPr id="3" name="Content Placeholder 2">
                <a:extLst>
                  <a:ext uri="{FF2B5EF4-FFF2-40B4-BE49-F238E27FC236}">
                    <a16:creationId xmlns:a16="http://schemas.microsoft.com/office/drawing/2014/main" id="{DE46E2A6-0F75-4CE8-8C07-16562FA0C7FF}"/>
                  </a:ext>
                </a:extLst>
              </p:cNvPr>
              <p:cNvSpPr>
                <a:spLocks noGrp="1" noRot="1" noChangeAspect="1" noMove="1" noResize="1" noEditPoints="1" noAdjustHandles="1" noChangeArrowheads="1" noChangeShapeType="1" noTextEdit="1"/>
              </p:cNvSpPr>
              <p:nvPr>
                <p:ph idx="1"/>
              </p:nvPr>
            </p:nvSpPr>
            <p:spPr>
              <a:blipFill>
                <a:blip r:embed="rId2"/>
                <a:stretch>
                  <a:fillRect l="-1043" t="-2241" r="-754"/>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FB3B2BFF-82E4-4B8C-BC27-4F8A480F94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8532" y="2771716"/>
            <a:ext cx="7211426" cy="1855367"/>
          </a:xfrm>
          <a:prstGeom prst="rect">
            <a:avLst/>
          </a:prstGeom>
        </p:spPr>
      </p:pic>
    </p:spTree>
    <p:extLst>
      <p:ext uri="{BB962C8B-B14F-4D97-AF65-F5344CB8AC3E}">
        <p14:creationId xmlns:p14="http://schemas.microsoft.com/office/powerpoint/2010/main" val="981937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19BA-C10C-4EFA-A1A4-9C6DD8B78E04}"/>
              </a:ext>
            </a:extLst>
          </p:cNvPr>
          <p:cNvSpPr>
            <a:spLocks noGrp="1"/>
          </p:cNvSpPr>
          <p:nvPr>
            <p:ph type="title"/>
          </p:nvPr>
        </p:nvSpPr>
        <p:spPr/>
        <p:txBody>
          <a:bodyPr/>
          <a:lstStyle/>
          <a:p>
            <a:r>
              <a:rPr lang="en-US" dirty="0"/>
              <a:t>Acknowledgement</a:t>
            </a:r>
          </a:p>
        </p:txBody>
      </p:sp>
      <p:sp>
        <p:nvSpPr>
          <p:cNvPr id="3" name="Content Placeholder 2">
            <a:extLst>
              <a:ext uri="{FF2B5EF4-FFF2-40B4-BE49-F238E27FC236}">
                <a16:creationId xmlns:a16="http://schemas.microsoft.com/office/drawing/2014/main" id="{DB0AACA9-63CE-463F-A2A7-E802200DE1F3}"/>
              </a:ext>
            </a:extLst>
          </p:cNvPr>
          <p:cNvSpPr>
            <a:spLocks noGrp="1"/>
          </p:cNvSpPr>
          <p:nvPr>
            <p:ph idx="1"/>
          </p:nvPr>
        </p:nvSpPr>
        <p:spPr/>
        <p:txBody>
          <a:bodyPr/>
          <a:lstStyle/>
          <a:p>
            <a:pPr marL="0" indent="0">
              <a:buNone/>
            </a:pPr>
            <a:r>
              <a:rPr lang="en-US" dirty="0"/>
              <a:t>This workshop was supported by the Oklahoma Shared Clinical and Translational Resources (U54GM104938) with an Institutional Development Award (</a:t>
            </a:r>
            <a:r>
              <a:rPr lang="en-US" dirty="0" err="1"/>
              <a:t>IDeA</a:t>
            </a:r>
            <a:r>
              <a:rPr lang="en-US" dirty="0"/>
              <a:t>) from NIGMS. The content is solely the responsibility of the authors and does not necessarily represent the official views of the National Institutes of Health</a:t>
            </a:r>
          </a:p>
          <a:p>
            <a:pPr marL="0" indent="0">
              <a:buNone/>
            </a:pPr>
            <a:endParaRPr lang="en-US" dirty="0"/>
          </a:p>
        </p:txBody>
      </p:sp>
    </p:spTree>
    <p:extLst>
      <p:ext uri="{BB962C8B-B14F-4D97-AF65-F5344CB8AC3E}">
        <p14:creationId xmlns:p14="http://schemas.microsoft.com/office/powerpoint/2010/main" val="929184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35893-50E6-4AAF-9C8E-00CB84D8FA07}"/>
              </a:ext>
            </a:extLst>
          </p:cNvPr>
          <p:cNvSpPr>
            <a:spLocks noGrp="1"/>
          </p:cNvSpPr>
          <p:nvPr>
            <p:ph type="title"/>
          </p:nvPr>
        </p:nvSpPr>
        <p:spPr/>
        <p:txBody>
          <a:bodyPr/>
          <a:lstStyle/>
          <a:p>
            <a:r>
              <a:rPr lang="en-US" dirty="0"/>
              <a:t>Relative Increase in Variance (RIV)</a:t>
            </a:r>
          </a:p>
        </p:txBody>
      </p:sp>
      <p:sp>
        <p:nvSpPr>
          <p:cNvPr id="3" name="Content Placeholder 2">
            <a:extLst>
              <a:ext uri="{FF2B5EF4-FFF2-40B4-BE49-F238E27FC236}">
                <a16:creationId xmlns:a16="http://schemas.microsoft.com/office/drawing/2014/main" id="{C9794724-EC77-4E39-84AD-1EBAE83B144A}"/>
              </a:ext>
            </a:extLst>
          </p:cNvPr>
          <p:cNvSpPr>
            <a:spLocks noGrp="1"/>
          </p:cNvSpPr>
          <p:nvPr>
            <p:ph idx="1"/>
          </p:nvPr>
        </p:nvSpPr>
        <p:spPr/>
        <p:txBody>
          <a:bodyPr/>
          <a:lstStyle/>
          <a:p>
            <a:r>
              <a:rPr lang="en-US" dirty="0"/>
              <a:t>In multiple imputation (MI), the </a:t>
            </a:r>
            <a:r>
              <a:rPr lang="en-US" b="1" dirty="0"/>
              <a:t>relative increase in variance (RIV)</a:t>
            </a:r>
            <a:r>
              <a:rPr lang="en-US" dirty="0"/>
              <a:t> measures how much the variance of an estimate increases due to the uncertainty introduced by imputing missing data, compared to if there were no missing data. It quantifies the additional uncertainty associated with estimating the missing values.</a:t>
            </a:r>
          </a:p>
          <a:p>
            <a:r>
              <a:rPr lang="en-US" dirty="0"/>
              <a:t>Formula:</a:t>
            </a:r>
          </a:p>
          <a:p>
            <a:pPr marL="0" indent="0">
              <a:buNone/>
            </a:pPr>
            <a:endParaRPr lang="en-US" dirty="0"/>
          </a:p>
        </p:txBody>
      </p:sp>
      <p:pic>
        <p:nvPicPr>
          <p:cNvPr id="5" name="Picture 4">
            <a:extLst>
              <a:ext uri="{FF2B5EF4-FFF2-40B4-BE49-F238E27FC236}">
                <a16:creationId xmlns:a16="http://schemas.microsoft.com/office/drawing/2014/main" id="{60BADD61-28F4-471E-9887-9F2594661B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4800" y="4594034"/>
            <a:ext cx="5400225" cy="991517"/>
          </a:xfrm>
          <a:prstGeom prst="rect">
            <a:avLst/>
          </a:prstGeom>
        </p:spPr>
      </p:pic>
    </p:spTree>
    <p:extLst>
      <p:ext uri="{BB962C8B-B14F-4D97-AF65-F5344CB8AC3E}">
        <p14:creationId xmlns:p14="http://schemas.microsoft.com/office/powerpoint/2010/main" val="483361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BD8E-CAD4-4243-8019-23E8DD145C90}"/>
              </a:ext>
            </a:extLst>
          </p:cNvPr>
          <p:cNvSpPr>
            <a:spLocks noGrp="1"/>
          </p:cNvSpPr>
          <p:nvPr>
            <p:ph type="title"/>
          </p:nvPr>
        </p:nvSpPr>
        <p:spPr/>
        <p:txBody>
          <a:bodyPr/>
          <a:lstStyle/>
          <a:p>
            <a:r>
              <a:rPr lang="en-US" dirty="0"/>
              <a:t>Interpretation</a:t>
            </a:r>
          </a:p>
        </p:txBody>
      </p:sp>
      <p:sp>
        <p:nvSpPr>
          <p:cNvPr id="3" name="Content Placeholder 2">
            <a:extLst>
              <a:ext uri="{FF2B5EF4-FFF2-40B4-BE49-F238E27FC236}">
                <a16:creationId xmlns:a16="http://schemas.microsoft.com/office/drawing/2014/main" id="{331189CA-6FD2-4F9C-8AD7-5597AD0CCAF8}"/>
              </a:ext>
            </a:extLst>
          </p:cNvPr>
          <p:cNvSpPr>
            <a:spLocks noGrp="1"/>
          </p:cNvSpPr>
          <p:nvPr>
            <p:ph idx="1"/>
          </p:nvPr>
        </p:nvSpPr>
        <p:spPr/>
        <p:txBody>
          <a:bodyPr/>
          <a:lstStyle/>
          <a:p>
            <a:r>
              <a:rPr lang="en-US" dirty="0"/>
              <a:t>The RIV helps understand how much missing data impacts the reliability of the estimates after multiple imputation. As m increases (more imputations), the RIV decreases, leading to more stable estimates</a:t>
            </a:r>
          </a:p>
          <a:p>
            <a:r>
              <a:rPr lang="en-US" dirty="0"/>
              <a:t>Rule of Thumb:</a:t>
            </a:r>
          </a:p>
          <a:p>
            <a:pPr lvl="1"/>
            <a:r>
              <a:rPr lang="en-US" dirty="0"/>
              <a:t>RIV&lt;0.1: Good handling of missing data</a:t>
            </a:r>
          </a:p>
          <a:p>
            <a:pPr lvl="1"/>
            <a:r>
              <a:rPr lang="en-US" dirty="0"/>
              <a:t>RIV between 0.1 and 0.3: Acceptable, but some increased variance due to missing data</a:t>
            </a:r>
          </a:p>
          <a:p>
            <a:pPr lvl="1"/>
            <a:r>
              <a:rPr lang="en-US" dirty="0"/>
              <a:t>RIV&gt;0.5: Suggests a need for careful review of the imputation process or increasing the number of imputations</a:t>
            </a:r>
          </a:p>
        </p:txBody>
      </p:sp>
    </p:spTree>
    <p:extLst>
      <p:ext uri="{BB962C8B-B14F-4D97-AF65-F5344CB8AC3E}">
        <p14:creationId xmlns:p14="http://schemas.microsoft.com/office/powerpoint/2010/main" val="30494627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A01B-D0AF-4A3B-B0F7-5A620CD6558A}"/>
              </a:ext>
            </a:extLst>
          </p:cNvPr>
          <p:cNvSpPr>
            <a:spLocks noGrp="1"/>
          </p:cNvSpPr>
          <p:nvPr>
            <p:ph type="title"/>
          </p:nvPr>
        </p:nvSpPr>
        <p:spPr/>
        <p:txBody>
          <a:bodyPr/>
          <a:lstStyle/>
          <a:p>
            <a:r>
              <a:rPr lang="en-US" dirty="0"/>
              <a:t>Fraction of Missing Information (FMI)</a:t>
            </a:r>
          </a:p>
        </p:txBody>
      </p:sp>
      <p:sp>
        <p:nvSpPr>
          <p:cNvPr id="3" name="Content Placeholder 2">
            <a:extLst>
              <a:ext uri="{FF2B5EF4-FFF2-40B4-BE49-F238E27FC236}">
                <a16:creationId xmlns:a16="http://schemas.microsoft.com/office/drawing/2014/main" id="{8F699C8A-D28F-4C61-AC35-B2D3F7CF0B73}"/>
              </a:ext>
            </a:extLst>
          </p:cNvPr>
          <p:cNvSpPr>
            <a:spLocks noGrp="1"/>
          </p:cNvSpPr>
          <p:nvPr>
            <p:ph idx="1"/>
          </p:nvPr>
        </p:nvSpPr>
        <p:spPr/>
        <p:txBody>
          <a:bodyPr/>
          <a:lstStyle/>
          <a:p>
            <a:r>
              <a:rPr lang="en-US" dirty="0"/>
              <a:t>Formula:</a:t>
            </a:r>
          </a:p>
          <a:p>
            <a:endParaRPr lang="en-US" dirty="0"/>
          </a:p>
          <a:p>
            <a:endParaRPr lang="en-US" dirty="0"/>
          </a:p>
          <a:p>
            <a:endParaRPr lang="en-US" dirty="0"/>
          </a:p>
          <a:p>
            <a:r>
              <a:rPr lang="en-US" dirty="0"/>
              <a:t>Rule of Thumb:</a:t>
            </a:r>
          </a:p>
          <a:p>
            <a:pPr lvl="1"/>
            <a:r>
              <a:rPr lang="en-US" dirty="0"/>
              <a:t>FMI&lt;0.1: Good; minimal impact from missing data</a:t>
            </a:r>
          </a:p>
          <a:p>
            <a:pPr lvl="1"/>
            <a:r>
              <a:rPr lang="en-US" dirty="0"/>
              <a:t>FMI between 0.1 and 0.3: Acceptable; moderate but manageable impact</a:t>
            </a:r>
          </a:p>
          <a:p>
            <a:pPr lvl="1"/>
            <a:r>
              <a:rPr lang="en-US" dirty="0"/>
              <a:t>FMI&gt;0.3: Significant influence from missing data; requires closer examination of the imputation strategy</a:t>
            </a:r>
          </a:p>
          <a:p>
            <a:pPr marL="0" indent="0">
              <a:buNone/>
            </a:pPr>
            <a:endParaRPr lang="en-US" dirty="0"/>
          </a:p>
        </p:txBody>
      </p:sp>
      <p:pic>
        <p:nvPicPr>
          <p:cNvPr id="5" name="Picture 4">
            <a:extLst>
              <a:ext uri="{FF2B5EF4-FFF2-40B4-BE49-F238E27FC236}">
                <a16:creationId xmlns:a16="http://schemas.microsoft.com/office/drawing/2014/main" id="{4BE1DB8E-1574-407A-9E16-32CDBB0877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1330" y="2384599"/>
            <a:ext cx="6460366" cy="1044401"/>
          </a:xfrm>
          <a:prstGeom prst="rect">
            <a:avLst/>
          </a:prstGeom>
        </p:spPr>
      </p:pic>
    </p:spTree>
    <p:extLst>
      <p:ext uri="{BB962C8B-B14F-4D97-AF65-F5344CB8AC3E}">
        <p14:creationId xmlns:p14="http://schemas.microsoft.com/office/powerpoint/2010/main" val="4129656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E23AC-BBFE-40BF-A2A0-06CB1FC69B40}"/>
              </a:ext>
            </a:extLst>
          </p:cNvPr>
          <p:cNvSpPr>
            <a:spLocks noGrp="1"/>
          </p:cNvSpPr>
          <p:nvPr>
            <p:ph type="title"/>
          </p:nvPr>
        </p:nvSpPr>
        <p:spPr/>
        <p:txBody>
          <a:bodyPr/>
          <a:lstStyle/>
          <a:p>
            <a:r>
              <a:rPr lang="en-US" dirty="0"/>
              <a:t>Relative Efficiency</a:t>
            </a:r>
          </a:p>
        </p:txBody>
      </p:sp>
      <p:sp>
        <p:nvSpPr>
          <p:cNvPr id="3" name="Content Placeholder 2">
            <a:extLst>
              <a:ext uri="{FF2B5EF4-FFF2-40B4-BE49-F238E27FC236}">
                <a16:creationId xmlns:a16="http://schemas.microsoft.com/office/drawing/2014/main" id="{3E1B9493-91FF-46B6-A22C-A56B88898F68}"/>
              </a:ext>
            </a:extLst>
          </p:cNvPr>
          <p:cNvSpPr>
            <a:spLocks noGrp="1"/>
          </p:cNvSpPr>
          <p:nvPr>
            <p:ph idx="1"/>
          </p:nvPr>
        </p:nvSpPr>
        <p:spPr/>
        <p:txBody>
          <a:bodyPr/>
          <a:lstStyle/>
          <a:p>
            <a:r>
              <a:rPr lang="en-US" dirty="0"/>
              <a:t>It measures how close (efficient) the variance of the estimate based on multiple imputation is to the variance of the estimate that would be obtained with fully complete data</a:t>
            </a:r>
          </a:p>
          <a:p>
            <a:r>
              <a:rPr lang="en-US" dirty="0"/>
              <a:t>Formula:</a:t>
            </a:r>
          </a:p>
          <a:p>
            <a:endParaRPr lang="en-US" dirty="0"/>
          </a:p>
          <a:p>
            <a:endParaRPr lang="en-US" dirty="0"/>
          </a:p>
          <a:p>
            <a:r>
              <a:rPr lang="en-US" dirty="0"/>
              <a:t>RE&gt;0.95 is acceptable</a:t>
            </a:r>
          </a:p>
          <a:p>
            <a:pPr marL="0" indent="0">
              <a:buNone/>
            </a:pPr>
            <a:endParaRPr lang="en-US" dirty="0"/>
          </a:p>
        </p:txBody>
      </p:sp>
      <p:pic>
        <p:nvPicPr>
          <p:cNvPr id="5" name="Picture 4">
            <a:extLst>
              <a:ext uri="{FF2B5EF4-FFF2-40B4-BE49-F238E27FC236}">
                <a16:creationId xmlns:a16="http://schemas.microsoft.com/office/drawing/2014/main" id="{801D5954-3829-4843-879D-BC9674162B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7604" y="3307232"/>
            <a:ext cx="7015973" cy="1191673"/>
          </a:xfrm>
          <a:prstGeom prst="rect">
            <a:avLst/>
          </a:prstGeom>
        </p:spPr>
      </p:pic>
    </p:spTree>
    <p:extLst>
      <p:ext uri="{BB962C8B-B14F-4D97-AF65-F5344CB8AC3E}">
        <p14:creationId xmlns:p14="http://schemas.microsoft.com/office/powerpoint/2010/main" val="1262475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D5A6-EBE3-4940-8939-912435A216F6}"/>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B02D0C42-73CD-48B2-96AF-3A8B62A3A1D6}"/>
              </a:ext>
            </a:extLst>
          </p:cNvPr>
          <p:cNvSpPr>
            <a:spLocks noGrp="1"/>
          </p:cNvSpPr>
          <p:nvPr>
            <p:ph idx="1"/>
          </p:nvPr>
        </p:nvSpPr>
        <p:spPr>
          <a:xfrm>
            <a:off x="838200" y="1488831"/>
            <a:ext cx="10515600" cy="4688132"/>
          </a:xfrm>
        </p:spPr>
        <p:txBody>
          <a:bodyPr>
            <a:normAutofit/>
          </a:bodyPr>
          <a:lstStyle/>
          <a:p>
            <a:r>
              <a:rPr lang="en-US" b="1" dirty="0"/>
              <a:t>Concept Introduction (1978)</a:t>
            </a:r>
            <a:r>
              <a:rPr lang="en-US" dirty="0"/>
              <a:t>: Rubin introduced the concept of MI in his 1978 paper, where he outlined the theoretical framework</a:t>
            </a:r>
          </a:p>
          <a:p>
            <a:r>
              <a:rPr lang="en-US" b="1" dirty="0"/>
              <a:t>Formalization and Implementation (1980s-1990s)</a:t>
            </a:r>
            <a:r>
              <a:rPr lang="en-US" dirty="0"/>
              <a:t>: Rubin and others formalized the methodology, developed algorithms, and implemented MI in various statistical software packages. Rubin’s 1987 book, </a:t>
            </a:r>
            <a:r>
              <a:rPr lang="en-US" i="1" dirty="0"/>
              <a:t>Multiple Imputation for Nonresponse in Surveys</a:t>
            </a:r>
            <a:r>
              <a:rPr lang="en-US" dirty="0"/>
              <a:t>, is considered a seminal work in the field, providing a comprehensive treatment of the theory and application of MI</a:t>
            </a:r>
          </a:p>
          <a:p>
            <a:r>
              <a:rPr lang="en-US" b="1" dirty="0"/>
              <a:t>Wider Adoption (1990s-2000s)</a:t>
            </a:r>
            <a:r>
              <a:rPr lang="en-US" dirty="0"/>
              <a:t>: As computational power increased and software tools improved, MI became more widely adopted in various fields, including social sciences, epidemiology, and economics</a:t>
            </a:r>
          </a:p>
        </p:txBody>
      </p:sp>
    </p:spTree>
    <p:extLst>
      <p:ext uri="{BB962C8B-B14F-4D97-AF65-F5344CB8AC3E}">
        <p14:creationId xmlns:p14="http://schemas.microsoft.com/office/powerpoint/2010/main" val="4047229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2A23F-8BFC-46F4-826D-D5C3A0BF4F6C}"/>
              </a:ext>
            </a:extLst>
          </p:cNvPr>
          <p:cNvSpPr>
            <a:spLocks noGrp="1"/>
          </p:cNvSpPr>
          <p:nvPr>
            <p:ph type="title"/>
          </p:nvPr>
        </p:nvSpPr>
        <p:spPr/>
        <p:txBody>
          <a:bodyPr/>
          <a:lstStyle/>
          <a:p>
            <a:r>
              <a:rPr lang="en-US" dirty="0"/>
              <a:t>Conditions</a:t>
            </a:r>
          </a:p>
        </p:txBody>
      </p:sp>
      <p:sp>
        <p:nvSpPr>
          <p:cNvPr id="3" name="Content Placeholder 2">
            <a:extLst>
              <a:ext uri="{FF2B5EF4-FFF2-40B4-BE49-F238E27FC236}">
                <a16:creationId xmlns:a16="http://schemas.microsoft.com/office/drawing/2014/main" id="{176AC660-EBD1-4AB8-BE9E-C2648593DD63}"/>
              </a:ext>
            </a:extLst>
          </p:cNvPr>
          <p:cNvSpPr>
            <a:spLocks noGrp="1"/>
          </p:cNvSpPr>
          <p:nvPr>
            <p:ph idx="1"/>
          </p:nvPr>
        </p:nvSpPr>
        <p:spPr/>
        <p:txBody>
          <a:bodyPr/>
          <a:lstStyle/>
          <a:p>
            <a:r>
              <a:rPr lang="en-US" dirty="0"/>
              <a:t>Missing at Random (MAR) Assumption</a:t>
            </a:r>
          </a:p>
          <a:p>
            <a:r>
              <a:rPr lang="en-US" dirty="0"/>
              <a:t>Proper Specification of the Imputation Model</a:t>
            </a:r>
          </a:p>
          <a:p>
            <a:r>
              <a:rPr lang="en-US" dirty="0"/>
              <a:t>Inclusion of All Relevant Variables: include all variables that are related to the missing data and the analysis model</a:t>
            </a:r>
          </a:p>
          <a:p>
            <a:r>
              <a:rPr lang="en-US" dirty="0"/>
              <a:t>Sufficient Number of Imputations (At least 20)</a:t>
            </a:r>
          </a:p>
          <a:p>
            <a:r>
              <a:rPr lang="en-US" dirty="0"/>
              <a:t>Convergence of the Imputation Process</a:t>
            </a:r>
          </a:p>
          <a:p>
            <a:r>
              <a:rPr lang="en-US" dirty="0"/>
              <a:t>Compatibility Between Imputation and Analysis Models </a:t>
            </a:r>
          </a:p>
          <a:p>
            <a:r>
              <a:rPr lang="en-US" dirty="0"/>
              <a:t>Proper Handling of Multicollinearity</a:t>
            </a:r>
          </a:p>
        </p:txBody>
      </p:sp>
    </p:spTree>
    <p:extLst>
      <p:ext uri="{BB962C8B-B14F-4D97-AF65-F5344CB8AC3E}">
        <p14:creationId xmlns:p14="http://schemas.microsoft.com/office/powerpoint/2010/main" val="12719025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08F33-B05F-4F4D-ADD6-F818306F20F9}"/>
              </a:ext>
            </a:extLst>
          </p:cNvPr>
          <p:cNvSpPr>
            <a:spLocks noGrp="1"/>
          </p:cNvSpPr>
          <p:nvPr>
            <p:ph type="title"/>
          </p:nvPr>
        </p:nvSpPr>
        <p:spPr/>
        <p:txBody>
          <a:bodyPr/>
          <a:lstStyle/>
          <a:p>
            <a:r>
              <a:rPr lang="en-US" dirty="0"/>
              <a:t>Advantages of MI</a:t>
            </a:r>
          </a:p>
        </p:txBody>
      </p:sp>
      <p:sp>
        <p:nvSpPr>
          <p:cNvPr id="4" name="Rectangle 1">
            <a:extLst>
              <a:ext uri="{FF2B5EF4-FFF2-40B4-BE49-F238E27FC236}">
                <a16:creationId xmlns:a16="http://schemas.microsoft.com/office/drawing/2014/main" id="{804572E9-5742-4D8F-8C51-85BD60BB2C6F}"/>
              </a:ext>
            </a:extLst>
          </p:cNvPr>
          <p:cNvSpPr>
            <a:spLocks noGrp="1" noChangeArrowheads="1"/>
          </p:cNvSpPr>
          <p:nvPr>
            <p:ph idx="1"/>
          </p:nvPr>
        </p:nvSpPr>
        <p:spPr bwMode="auto">
          <a:xfrm>
            <a:off x="410308" y="1897032"/>
            <a:ext cx="11558953"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pPr>
            <a:r>
              <a:rPr lang="en-US" altLang="en-US" dirty="0"/>
              <a:t>Reduces bias</a:t>
            </a:r>
          </a:p>
          <a:p>
            <a:pPr eaLnBrk="0" fontAlgn="base" hangingPunct="0">
              <a:lnSpc>
                <a:spcPct val="100000"/>
              </a:lnSpc>
              <a:spcBef>
                <a:spcPct val="0"/>
              </a:spcBef>
              <a:spcAft>
                <a:spcPct val="0"/>
              </a:spcAft>
            </a:pPr>
            <a:r>
              <a:rPr lang="en-US" altLang="en-US" dirty="0"/>
              <a:t>Reflects uncertainty due to imputation</a:t>
            </a:r>
          </a:p>
          <a:p>
            <a:pPr eaLnBrk="0" fontAlgn="base" hangingPunct="0">
              <a:lnSpc>
                <a:spcPct val="100000"/>
              </a:lnSpc>
              <a:spcBef>
                <a:spcPct val="0"/>
              </a:spcBef>
              <a:spcAft>
                <a:spcPct val="0"/>
              </a:spcAft>
            </a:pPr>
            <a:r>
              <a:rPr lang="en-US" altLang="en-US" dirty="0"/>
              <a:t>Preserves relationships among variables</a:t>
            </a:r>
          </a:p>
          <a:p>
            <a:pPr eaLnBrk="0" fontAlgn="base" hangingPunct="0">
              <a:lnSpc>
                <a:spcPct val="100000"/>
              </a:lnSpc>
              <a:spcBef>
                <a:spcPct val="0"/>
              </a:spcBef>
              <a:spcAft>
                <a:spcPct val="0"/>
              </a:spcAft>
            </a:pPr>
            <a:r>
              <a:rPr lang="en-US" altLang="en-US" dirty="0"/>
              <a:t>Flexible and generalizable</a:t>
            </a:r>
          </a:p>
          <a:p>
            <a:pPr eaLnBrk="0" fontAlgn="base" hangingPunct="0">
              <a:lnSpc>
                <a:spcPct val="100000"/>
              </a:lnSpc>
              <a:spcBef>
                <a:spcPct val="0"/>
              </a:spcBef>
              <a:spcAft>
                <a:spcPct val="0"/>
              </a:spcAft>
            </a:pPr>
            <a:r>
              <a:rPr lang="en-US" altLang="en-US" dirty="0"/>
              <a:t>Compatible with standard analysis methods</a:t>
            </a:r>
          </a:p>
          <a:p>
            <a:pPr eaLnBrk="0" fontAlgn="base" hangingPunct="0">
              <a:lnSpc>
                <a:spcPct val="100000"/>
              </a:lnSpc>
              <a:spcBef>
                <a:spcPct val="0"/>
              </a:spcBef>
              <a:spcAft>
                <a:spcPct val="0"/>
              </a:spcAft>
            </a:pPr>
            <a:r>
              <a:rPr lang="en-US" altLang="en-US" dirty="0"/>
              <a:t>Widely available in software </a:t>
            </a:r>
          </a:p>
        </p:txBody>
      </p:sp>
    </p:spTree>
    <p:extLst>
      <p:ext uri="{BB962C8B-B14F-4D97-AF65-F5344CB8AC3E}">
        <p14:creationId xmlns:p14="http://schemas.microsoft.com/office/powerpoint/2010/main" val="2929515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CCAF3-88D2-4E6B-AF27-57BDD26FC15E}"/>
              </a:ext>
            </a:extLst>
          </p:cNvPr>
          <p:cNvSpPr>
            <a:spLocks noGrp="1"/>
          </p:cNvSpPr>
          <p:nvPr>
            <p:ph type="title"/>
          </p:nvPr>
        </p:nvSpPr>
        <p:spPr/>
        <p:txBody>
          <a:bodyPr/>
          <a:lstStyle/>
          <a:p>
            <a:r>
              <a:rPr lang="en-US" dirty="0"/>
              <a:t>Disadvantages of MI</a:t>
            </a:r>
          </a:p>
        </p:txBody>
      </p:sp>
      <p:sp>
        <p:nvSpPr>
          <p:cNvPr id="4" name="Rectangle 1">
            <a:extLst>
              <a:ext uri="{FF2B5EF4-FFF2-40B4-BE49-F238E27FC236}">
                <a16:creationId xmlns:a16="http://schemas.microsoft.com/office/drawing/2014/main" id="{9D50C8E5-1601-47C6-8B15-4037019389D9}"/>
              </a:ext>
            </a:extLst>
          </p:cNvPr>
          <p:cNvSpPr>
            <a:spLocks noGrp="1" noChangeArrowheads="1"/>
          </p:cNvSpPr>
          <p:nvPr>
            <p:ph idx="1"/>
          </p:nvPr>
        </p:nvSpPr>
        <p:spPr bwMode="auto">
          <a:xfrm>
            <a:off x="838199" y="1620484"/>
            <a:ext cx="10697309"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eaLnBrk="0" fontAlgn="base" hangingPunct="0">
              <a:lnSpc>
                <a:spcPct val="100000"/>
              </a:lnSpc>
              <a:spcBef>
                <a:spcPct val="0"/>
              </a:spcBef>
              <a:spcAft>
                <a:spcPct val="0"/>
              </a:spcAft>
            </a:pPr>
            <a:r>
              <a:rPr lang="en-US" altLang="en-US" dirty="0"/>
              <a:t>Computationally intensive</a:t>
            </a:r>
          </a:p>
          <a:p>
            <a:pPr eaLnBrk="0" fontAlgn="base" hangingPunct="0">
              <a:lnSpc>
                <a:spcPct val="100000"/>
              </a:lnSpc>
              <a:spcBef>
                <a:spcPct val="0"/>
              </a:spcBef>
              <a:spcAft>
                <a:spcPct val="0"/>
              </a:spcAft>
            </a:pPr>
            <a:r>
              <a:rPr lang="en-US" altLang="en-US" dirty="0"/>
              <a:t>Complex implementation</a:t>
            </a:r>
          </a:p>
          <a:p>
            <a:pPr eaLnBrk="0" fontAlgn="base" hangingPunct="0">
              <a:lnSpc>
                <a:spcPct val="100000"/>
              </a:lnSpc>
              <a:spcBef>
                <a:spcPct val="0"/>
              </a:spcBef>
              <a:spcAft>
                <a:spcPct val="0"/>
              </a:spcAft>
            </a:pPr>
            <a:r>
              <a:rPr lang="en-US" altLang="en-US" dirty="0"/>
              <a:t>Assumes MAR</a:t>
            </a:r>
          </a:p>
          <a:p>
            <a:pPr eaLnBrk="0" fontAlgn="base" hangingPunct="0">
              <a:lnSpc>
                <a:spcPct val="100000"/>
              </a:lnSpc>
              <a:spcBef>
                <a:spcPct val="0"/>
              </a:spcBef>
              <a:spcAft>
                <a:spcPct val="0"/>
              </a:spcAft>
            </a:pPr>
            <a:r>
              <a:rPr lang="en-US" altLang="en-US" dirty="0"/>
              <a:t>Risk of model mis-specification</a:t>
            </a:r>
          </a:p>
          <a:p>
            <a:pPr eaLnBrk="0" fontAlgn="base" hangingPunct="0">
              <a:lnSpc>
                <a:spcPct val="100000"/>
              </a:lnSpc>
              <a:spcBef>
                <a:spcPct val="0"/>
              </a:spcBef>
              <a:spcAft>
                <a:spcPct val="0"/>
              </a:spcAft>
            </a:pPr>
            <a:r>
              <a:rPr lang="en-US" altLang="en-US" dirty="0"/>
              <a:t>Potential for increased variability</a:t>
            </a:r>
          </a:p>
          <a:p>
            <a:pPr eaLnBrk="0" fontAlgn="base" hangingPunct="0">
              <a:lnSpc>
                <a:spcPct val="100000"/>
              </a:lnSpc>
              <a:spcBef>
                <a:spcPct val="0"/>
              </a:spcBef>
              <a:spcAft>
                <a:spcPct val="0"/>
              </a:spcAft>
            </a:pPr>
            <a:r>
              <a:rPr lang="en-US" altLang="en-US" dirty="0"/>
              <a:t>Interpretation challenges</a:t>
            </a:r>
          </a:p>
          <a:p>
            <a:pPr eaLnBrk="0" fontAlgn="base" hangingPunct="0">
              <a:lnSpc>
                <a:spcPct val="100000"/>
              </a:lnSpc>
              <a:spcBef>
                <a:spcPct val="0"/>
              </a:spcBef>
              <a:spcAft>
                <a:spcPct val="0"/>
              </a:spcAft>
            </a:pPr>
            <a:r>
              <a:rPr lang="en-US" altLang="en-US" dirty="0"/>
              <a:t>Dependence on proper software use </a:t>
            </a:r>
          </a:p>
        </p:txBody>
      </p:sp>
    </p:spTree>
    <p:extLst>
      <p:ext uri="{BB962C8B-B14F-4D97-AF65-F5344CB8AC3E}">
        <p14:creationId xmlns:p14="http://schemas.microsoft.com/office/powerpoint/2010/main" val="2434649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B9F3F-8E0A-43FF-A616-89899479356F}"/>
              </a:ext>
            </a:extLst>
          </p:cNvPr>
          <p:cNvSpPr>
            <a:spLocks noGrp="1"/>
          </p:cNvSpPr>
          <p:nvPr>
            <p:ph idx="1"/>
          </p:nvPr>
        </p:nvSpPr>
        <p:spPr>
          <a:xfrm>
            <a:off x="838200" y="2426109"/>
            <a:ext cx="10515600" cy="3750853"/>
          </a:xfrm>
        </p:spPr>
        <p:txBody>
          <a:bodyPr>
            <a:normAutofit/>
          </a:bodyPr>
          <a:lstStyle/>
          <a:p>
            <a:pPr marL="0" indent="0" algn="ctr">
              <a:buNone/>
            </a:pPr>
            <a:r>
              <a:rPr lang="en-US" sz="8000" dirty="0"/>
              <a:t>3. Computational tools</a:t>
            </a:r>
          </a:p>
        </p:txBody>
      </p:sp>
    </p:spTree>
    <p:extLst>
      <p:ext uri="{BB962C8B-B14F-4D97-AF65-F5344CB8AC3E}">
        <p14:creationId xmlns:p14="http://schemas.microsoft.com/office/powerpoint/2010/main" val="1469647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DF431-D2E0-48C8-A9C2-F2CBA84C88F5}"/>
              </a:ext>
            </a:extLst>
          </p:cNvPr>
          <p:cNvSpPr>
            <a:spLocks noGrp="1"/>
          </p:cNvSpPr>
          <p:nvPr>
            <p:ph type="title"/>
          </p:nvPr>
        </p:nvSpPr>
        <p:spPr>
          <a:xfrm>
            <a:off x="838200" y="365125"/>
            <a:ext cx="10515600" cy="1158875"/>
          </a:xfrm>
        </p:spPr>
        <p:txBody>
          <a:bodyPr/>
          <a:lstStyle/>
          <a:p>
            <a:r>
              <a:rPr lang="en-US" dirty="0"/>
              <a:t>Computational tools of MI</a:t>
            </a:r>
          </a:p>
        </p:txBody>
      </p:sp>
      <p:sp>
        <p:nvSpPr>
          <p:cNvPr id="4" name="Rectangle 1">
            <a:extLst>
              <a:ext uri="{FF2B5EF4-FFF2-40B4-BE49-F238E27FC236}">
                <a16:creationId xmlns:a16="http://schemas.microsoft.com/office/drawing/2014/main" id="{BE79B5B5-F025-4A55-BA3A-A4A729F84140}"/>
              </a:ext>
            </a:extLst>
          </p:cNvPr>
          <p:cNvSpPr>
            <a:spLocks noGrp="1" noChangeArrowheads="1"/>
          </p:cNvSpPr>
          <p:nvPr>
            <p:ph idx="1"/>
          </p:nvPr>
        </p:nvSpPr>
        <p:spPr bwMode="auto">
          <a:xfrm>
            <a:off x="105508" y="1412326"/>
            <a:ext cx="11910646"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eaLnBrk="0" fontAlgn="base" hangingPunct="0">
              <a:lnSpc>
                <a:spcPct val="100000"/>
              </a:lnSpc>
              <a:spcBef>
                <a:spcPct val="0"/>
              </a:spcBef>
              <a:spcAft>
                <a:spcPct val="0"/>
              </a:spcAft>
              <a:buClrTx/>
              <a:buSzTx/>
              <a:tabLst/>
            </a:pPr>
            <a:r>
              <a:rPr lang="en-US" altLang="en-US" dirty="0"/>
              <a:t>R: Flexible and comprehensive, with packages like mice, Amelia, and </a:t>
            </a:r>
            <a:r>
              <a:rPr lang="en-US" altLang="en-US" dirty="0" err="1"/>
              <a:t>missForest</a:t>
            </a:r>
            <a:r>
              <a:rPr lang="en-US" altLang="en-US" dirty="0"/>
              <a:t>.</a:t>
            </a:r>
          </a:p>
          <a:p>
            <a:pPr marR="0" lvl="0" eaLnBrk="0" fontAlgn="base" hangingPunct="0">
              <a:lnSpc>
                <a:spcPct val="100000"/>
              </a:lnSpc>
              <a:spcBef>
                <a:spcPct val="0"/>
              </a:spcBef>
              <a:spcAft>
                <a:spcPct val="0"/>
              </a:spcAft>
              <a:buClrTx/>
              <a:buSzTx/>
              <a:tabLst/>
            </a:pPr>
            <a:r>
              <a:rPr lang="en-US" altLang="en-US" dirty="0">
                <a:solidFill>
                  <a:srgbClr val="FF0000"/>
                </a:solidFill>
              </a:rPr>
              <a:t>SAS: Powerful for MI with PROC MI and PROC MIANALYZE.</a:t>
            </a:r>
          </a:p>
          <a:p>
            <a:pPr marR="0" lvl="0" eaLnBrk="0" fontAlgn="base" hangingPunct="0">
              <a:lnSpc>
                <a:spcPct val="100000"/>
              </a:lnSpc>
              <a:spcBef>
                <a:spcPct val="0"/>
              </a:spcBef>
              <a:spcAft>
                <a:spcPct val="0"/>
              </a:spcAft>
              <a:buClrTx/>
              <a:buSzTx/>
              <a:tabLst/>
            </a:pPr>
            <a:r>
              <a:rPr lang="en-US" altLang="en-US" dirty="0"/>
              <a:t>SPSS: User-friendly with a GUI for MI through its MVA module.</a:t>
            </a:r>
          </a:p>
          <a:p>
            <a:pPr marR="0" lvl="0" eaLnBrk="0" fontAlgn="base" hangingPunct="0">
              <a:lnSpc>
                <a:spcPct val="100000"/>
              </a:lnSpc>
              <a:spcBef>
                <a:spcPct val="0"/>
              </a:spcBef>
              <a:spcAft>
                <a:spcPct val="0"/>
              </a:spcAft>
              <a:buClrTx/>
              <a:buSzTx/>
              <a:tabLst/>
            </a:pPr>
            <a:r>
              <a:rPr lang="en-US" altLang="en-US" dirty="0"/>
              <a:t>Stata: Extensive support for MI with the mi command.</a:t>
            </a:r>
          </a:p>
          <a:p>
            <a:pPr marR="0" lvl="0" eaLnBrk="0" fontAlgn="base" hangingPunct="0">
              <a:lnSpc>
                <a:spcPct val="100000"/>
              </a:lnSpc>
              <a:spcBef>
                <a:spcPct val="0"/>
              </a:spcBef>
              <a:spcAft>
                <a:spcPct val="0"/>
              </a:spcAft>
              <a:buClrTx/>
              <a:buSzTx/>
              <a:tabLst/>
            </a:pPr>
            <a:r>
              <a:rPr lang="en-US" altLang="en-US" dirty="0" err="1"/>
              <a:t>Mplus</a:t>
            </a:r>
            <a:r>
              <a:rPr lang="en-US" altLang="en-US" dirty="0"/>
              <a:t>: Excellent for structural equation modeling with MI.</a:t>
            </a:r>
          </a:p>
          <a:p>
            <a:pPr marR="0" lvl="0" eaLnBrk="0" fontAlgn="base" hangingPunct="0">
              <a:lnSpc>
                <a:spcPct val="100000"/>
              </a:lnSpc>
              <a:spcBef>
                <a:spcPct val="0"/>
              </a:spcBef>
              <a:spcAft>
                <a:spcPct val="0"/>
              </a:spcAft>
              <a:buClrTx/>
              <a:buSzTx/>
              <a:tabLst/>
            </a:pPr>
            <a:r>
              <a:rPr lang="en-US" altLang="en-US" dirty="0"/>
              <a:t>Python: Libraries like </a:t>
            </a:r>
            <a:r>
              <a:rPr lang="en-US" altLang="en-US" dirty="0" err="1"/>
              <a:t>Fancyimpute</a:t>
            </a:r>
            <a:r>
              <a:rPr lang="en-US" altLang="en-US" dirty="0"/>
              <a:t> and </a:t>
            </a:r>
            <a:r>
              <a:rPr lang="en-US" altLang="en-US" dirty="0" err="1"/>
              <a:t>Statsmodels</a:t>
            </a:r>
            <a:r>
              <a:rPr lang="en-US" altLang="en-US" dirty="0"/>
              <a:t> offer MI functionality.</a:t>
            </a:r>
          </a:p>
          <a:p>
            <a:pPr marR="0" lvl="0" eaLnBrk="0" fontAlgn="base" hangingPunct="0">
              <a:lnSpc>
                <a:spcPct val="100000"/>
              </a:lnSpc>
              <a:spcBef>
                <a:spcPct val="0"/>
              </a:spcBef>
              <a:spcAft>
                <a:spcPct val="0"/>
              </a:spcAft>
              <a:buClrTx/>
              <a:buSzTx/>
              <a:tabLst/>
            </a:pPr>
            <a:r>
              <a:rPr lang="en-US" altLang="en-US" dirty="0"/>
              <a:t>Standalone: Tools like Amelia and others by Schafer for specific MI needs. </a:t>
            </a:r>
          </a:p>
        </p:txBody>
      </p:sp>
    </p:spTree>
    <p:extLst>
      <p:ext uri="{BB962C8B-B14F-4D97-AF65-F5344CB8AC3E}">
        <p14:creationId xmlns:p14="http://schemas.microsoft.com/office/powerpoint/2010/main" val="247963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5B0E5E-5024-4632-80DF-70DBB8E37FD3}"/>
              </a:ext>
            </a:extLst>
          </p:cNvPr>
          <p:cNvSpPr>
            <a:spLocks noGrp="1"/>
          </p:cNvSpPr>
          <p:nvPr>
            <p:ph idx="1"/>
          </p:nvPr>
        </p:nvSpPr>
        <p:spPr/>
        <p:txBody>
          <a:bodyPr/>
          <a:lstStyle/>
          <a:p>
            <a:r>
              <a:rPr lang="en-US" dirty="0"/>
              <a:t>Please keep presentation slides, data files, and computational codes confidential and don’t share with others</a:t>
            </a:r>
          </a:p>
          <a:p>
            <a:r>
              <a:rPr lang="en-US" dirty="0"/>
              <a:t>Please use the data files only for the purpose of this short course</a:t>
            </a:r>
          </a:p>
          <a:p>
            <a:r>
              <a:rPr lang="en-US" dirty="0"/>
              <a:t>We will only use SAS for real data applications and in-class exercise</a:t>
            </a:r>
          </a:p>
          <a:p>
            <a:pPr marL="0" indent="0">
              <a:buNone/>
            </a:pPr>
            <a:endParaRPr lang="en-US" dirty="0"/>
          </a:p>
        </p:txBody>
      </p:sp>
    </p:spTree>
    <p:extLst>
      <p:ext uri="{BB962C8B-B14F-4D97-AF65-F5344CB8AC3E}">
        <p14:creationId xmlns:p14="http://schemas.microsoft.com/office/powerpoint/2010/main" val="225535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5A985-2E1F-47D8-AC8D-09378265D9E3}"/>
              </a:ext>
            </a:extLst>
          </p:cNvPr>
          <p:cNvSpPr>
            <a:spLocks noGrp="1"/>
          </p:cNvSpPr>
          <p:nvPr>
            <p:ph type="title"/>
          </p:nvPr>
        </p:nvSpPr>
        <p:spPr/>
        <p:txBody>
          <a:bodyPr/>
          <a:lstStyle/>
          <a:p>
            <a:r>
              <a:rPr lang="en-US" dirty="0"/>
              <a:t>SAS PROC MI </a:t>
            </a:r>
          </a:p>
        </p:txBody>
      </p:sp>
      <p:sp>
        <p:nvSpPr>
          <p:cNvPr id="3" name="Content Placeholder 2">
            <a:extLst>
              <a:ext uri="{FF2B5EF4-FFF2-40B4-BE49-F238E27FC236}">
                <a16:creationId xmlns:a16="http://schemas.microsoft.com/office/drawing/2014/main" id="{E4A43023-17CE-4CB7-B2EC-DB59CAFD0F03}"/>
              </a:ext>
            </a:extLst>
          </p:cNvPr>
          <p:cNvSpPr>
            <a:spLocks noGrp="1"/>
          </p:cNvSpPr>
          <p:nvPr>
            <p:ph idx="1"/>
          </p:nvPr>
        </p:nvSpPr>
        <p:spPr/>
        <p:txBody>
          <a:bodyPr>
            <a:normAutofit lnSpcReduction="10000"/>
          </a:bodyPr>
          <a:lstStyle/>
          <a:p>
            <a:pPr marL="0" indent="0">
              <a:buNone/>
            </a:pPr>
            <a:r>
              <a:rPr lang="en-US" dirty="0"/>
              <a:t>Proc MI seed=04180 </a:t>
            </a:r>
            <a:r>
              <a:rPr lang="en-US" dirty="0" err="1"/>
              <a:t>nimpute</a:t>
            </a:r>
            <a:r>
              <a:rPr lang="en-US" dirty="0"/>
              <a:t>=20 min=0 1 0 . . max=3 5 6 . . round=1 1 1 . . data=</a:t>
            </a:r>
            <a:r>
              <a:rPr lang="en-US" dirty="0" err="1"/>
              <a:t>indat</a:t>
            </a:r>
            <a:r>
              <a:rPr lang="en-US" dirty="0"/>
              <a:t> out=indat2;</a:t>
            </a:r>
          </a:p>
          <a:p>
            <a:pPr marL="0" indent="0">
              <a:buNone/>
            </a:pPr>
            <a:r>
              <a:rPr lang="en-US" dirty="0"/>
              <a:t>Class X4 X5;</a:t>
            </a:r>
          </a:p>
          <a:p>
            <a:pPr marL="0" indent="0">
              <a:buNone/>
            </a:pPr>
            <a:r>
              <a:rPr lang="en-US" dirty="0"/>
              <a:t>fcs reg(X1=X3 X4 X5);</a:t>
            </a:r>
          </a:p>
          <a:p>
            <a:pPr marL="0" indent="0">
              <a:buNone/>
            </a:pPr>
            <a:r>
              <a:rPr lang="en-US" dirty="0"/>
              <a:t>fcs logistic(X4=X1);</a:t>
            </a:r>
          </a:p>
          <a:p>
            <a:pPr marL="0" indent="0">
              <a:buNone/>
            </a:pPr>
            <a:r>
              <a:rPr lang="en-US" dirty="0"/>
              <a:t>fcs REGPMM(X2); </a:t>
            </a:r>
          </a:p>
          <a:p>
            <a:pPr marL="0" indent="0">
              <a:buNone/>
            </a:pPr>
            <a:r>
              <a:rPr lang="en-US" dirty="0"/>
              <a:t>Var X1 X2 X3 X4 X5; </a:t>
            </a:r>
          </a:p>
          <a:p>
            <a:pPr marL="0" indent="0">
              <a:buNone/>
            </a:pPr>
            <a:r>
              <a:rPr lang="en-US" dirty="0"/>
              <a:t>By C1; /*</a:t>
            </a:r>
            <a:r>
              <a:rPr lang="en-US" dirty="0" err="1"/>
              <a:t>indat</a:t>
            </a:r>
            <a:r>
              <a:rPr lang="en-US" dirty="0"/>
              <a:t> needs to be sorted by C1 first*/</a:t>
            </a:r>
          </a:p>
          <a:p>
            <a:pPr marL="0" indent="0">
              <a:buNone/>
            </a:pPr>
            <a:r>
              <a:rPr lang="en-US" dirty="0"/>
              <a:t>Run;</a:t>
            </a:r>
          </a:p>
        </p:txBody>
      </p:sp>
    </p:spTree>
    <p:extLst>
      <p:ext uri="{BB962C8B-B14F-4D97-AF65-F5344CB8AC3E}">
        <p14:creationId xmlns:p14="http://schemas.microsoft.com/office/powerpoint/2010/main" val="440553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F2E84-8F94-42AC-A560-7E36C0842BB8}"/>
              </a:ext>
            </a:extLst>
          </p:cNvPr>
          <p:cNvSpPr>
            <a:spLocks noGrp="1"/>
          </p:cNvSpPr>
          <p:nvPr>
            <p:ph type="title"/>
          </p:nvPr>
        </p:nvSpPr>
        <p:spPr/>
        <p:txBody>
          <a:bodyPr/>
          <a:lstStyle/>
          <a:p>
            <a:r>
              <a:rPr lang="en-US" dirty="0"/>
              <a:t>SAS code examples</a:t>
            </a:r>
          </a:p>
        </p:txBody>
      </p:sp>
      <p:sp>
        <p:nvSpPr>
          <p:cNvPr id="3" name="Content Placeholder 2">
            <a:extLst>
              <a:ext uri="{FF2B5EF4-FFF2-40B4-BE49-F238E27FC236}">
                <a16:creationId xmlns:a16="http://schemas.microsoft.com/office/drawing/2014/main" id="{B194E4A9-FDA5-4AA4-B7BD-94B9B8B66208}"/>
              </a:ext>
            </a:extLst>
          </p:cNvPr>
          <p:cNvSpPr>
            <a:spLocks noGrp="1"/>
          </p:cNvSpPr>
          <p:nvPr>
            <p:ph idx="1"/>
          </p:nvPr>
        </p:nvSpPr>
        <p:spPr/>
        <p:txBody>
          <a:bodyPr/>
          <a:lstStyle/>
          <a:p>
            <a:r>
              <a:rPr lang="en-US" dirty="0"/>
              <a:t>Means</a:t>
            </a:r>
          </a:p>
          <a:p>
            <a:r>
              <a:rPr lang="en-US" dirty="0"/>
              <a:t>Linear Regression model</a:t>
            </a:r>
          </a:p>
          <a:p>
            <a:r>
              <a:rPr lang="en-US" dirty="0"/>
              <a:t>Generalized Linear Model</a:t>
            </a:r>
          </a:p>
          <a:p>
            <a:r>
              <a:rPr lang="en-US" dirty="0"/>
              <a:t>Percentages and Frequency</a:t>
            </a:r>
          </a:p>
          <a:p>
            <a:r>
              <a:rPr lang="en-US" dirty="0"/>
              <a:t>Logistic regression model</a:t>
            </a:r>
          </a:p>
          <a:p>
            <a:r>
              <a:rPr lang="en-US" dirty="0"/>
              <a:t>Nominal Logistic Model</a:t>
            </a:r>
          </a:p>
          <a:p>
            <a:r>
              <a:rPr lang="en-US" dirty="0"/>
              <a:t>Mixed effect model</a:t>
            </a:r>
          </a:p>
          <a:p>
            <a:endParaRPr lang="en-US" dirty="0"/>
          </a:p>
        </p:txBody>
      </p:sp>
    </p:spTree>
    <p:extLst>
      <p:ext uri="{BB962C8B-B14F-4D97-AF65-F5344CB8AC3E}">
        <p14:creationId xmlns:p14="http://schemas.microsoft.com/office/powerpoint/2010/main" val="1091843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B9F3F-8E0A-43FF-A616-89899479356F}"/>
              </a:ext>
            </a:extLst>
          </p:cNvPr>
          <p:cNvSpPr>
            <a:spLocks noGrp="1"/>
          </p:cNvSpPr>
          <p:nvPr>
            <p:ph idx="1"/>
          </p:nvPr>
        </p:nvSpPr>
        <p:spPr>
          <a:xfrm>
            <a:off x="838200" y="2426109"/>
            <a:ext cx="10515600" cy="3750853"/>
          </a:xfrm>
        </p:spPr>
        <p:txBody>
          <a:bodyPr>
            <a:normAutofit/>
          </a:bodyPr>
          <a:lstStyle/>
          <a:p>
            <a:pPr marL="0" indent="0" algn="ctr">
              <a:buNone/>
            </a:pPr>
            <a:r>
              <a:rPr lang="en-US" sz="8000" dirty="0"/>
              <a:t>4. Real data application</a:t>
            </a:r>
          </a:p>
          <a:p>
            <a:pPr marL="0" indent="0" algn="ctr">
              <a:buNone/>
            </a:pPr>
            <a:endParaRPr lang="en-US" sz="8000" dirty="0"/>
          </a:p>
        </p:txBody>
      </p:sp>
    </p:spTree>
    <p:extLst>
      <p:ext uri="{BB962C8B-B14F-4D97-AF65-F5344CB8AC3E}">
        <p14:creationId xmlns:p14="http://schemas.microsoft.com/office/powerpoint/2010/main" val="21794431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ACB8F-85BC-4D56-BA11-269292181D07}"/>
              </a:ext>
            </a:extLst>
          </p:cNvPr>
          <p:cNvSpPr>
            <a:spLocks noGrp="1"/>
          </p:cNvSpPr>
          <p:nvPr>
            <p:ph type="title"/>
          </p:nvPr>
        </p:nvSpPr>
        <p:spPr/>
        <p:txBody>
          <a:bodyPr/>
          <a:lstStyle/>
          <a:p>
            <a:r>
              <a:rPr lang="en-US" dirty="0"/>
              <a:t>Data and variables</a:t>
            </a:r>
          </a:p>
        </p:txBody>
      </p:sp>
      <p:sp>
        <p:nvSpPr>
          <p:cNvPr id="3" name="Content Placeholder 2">
            <a:extLst>
              <a:ext uri="{FF2B5EF4-FFF2-40B4-BE49-F238E27FC236}">
                <a16:creationId xmlns:a16="http://schemas.microsoft.com/office/drawing/2014/main" id="{B1B0F1DE-8AD9-446A-9F00-CAD917305836}"/>
              </a:ext>
            </a:extLst>
          </p:cNvPr>
          <p:cNvSpPr>
            <a:spLocks noGrp="1"/>
          </p:cNvSpPr>
          <p:nvPr>
            <p:ph idx="1"/>
          </p:nvPr>
        </p:nvSpPr>
        <p:spPr/>
        <p:txBody>
          <a:bodyPr/>
          <a:lstStyle/>
          <a:p>
            <a:r>
              <a:rPr lang="en-US" dirty="0"/>
              <a:t>2017-2018 National Health Nutrition and Examination Survey (NHANES): </a:t>
            </a:r>
            <a:r>
              <a:rPr lang="en-US" dirty="0">
                <a:hlinkClick r:id="rId2"/>
              </a:rPr>
              <a:t>https://wwwn.cdc.gov/nchs/nhanes/continuousnhanes/default.aspx?BeginYear=2017</a:t>
            </a:r>
            <a:endParaRPr lang="en-US" dirty="0"/>
          </a:p>
          <a:p>
            <a:r>
              <a:rPr lang="en-US" dirty="0"/>
              <a:t>Data file: Demographics Data</a:t>
            </a:r>
          </a:p>
          <a:p>
            <a:r>
              <a:rPr lang="en-US" dirty="0"/>
              <a:t>Variables: RIDAGEYR DMDHHSIZ RIAGENDR RIDRETH1 DMDEDUC2 (missing) DMDMARTL (missing) INDFMIN2 (missing)</a:t>
            </a:r>
          </a:p>
          <a:p>
            <a:r>
              <a:rPr lang="en-US" dirty="0"/>
              <a:t>Research question: Examine the association between INDFMIN2 and other variables</a:t>
            </a:r>
          </a:p>
        </p:txBody>
      </p:sp>
    </p:spTree>
    <p:extLst>
      <p:ext uri="{BB962C8B-B14F-4D97-AF65-F5344CB8AC3E}">
        <p14:creationId xmlns:p14="http://schemas.microsoft.com/office/powerpoint/2010/main" val="550703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B9F3F-8E0A-43FF-A616-89899479356F}"/>
              </a:ext>
            </a:extLst>
          </p:cNvPr>
          <p:cNvSpPr>
            <a:spLocks noGrp="1"/>
          </p:cNvSpPr>
          <p:nvPr>
            <p:ph idx="1"/>
          </p:nvPr>
        </p:nvSpPr>
        <p:spPr>
          <a:xfrm>
            <a:off x="838200" y="2426109"/>
            <a:ext cx="10515600" cy="3750853"/>
          </a:xfrm>
        </p:spPr>
        <p:txBody>
          <a:bodyPr>
            <a:normAutofit/>
          </a:bodyPr>
          <a:lstStyle/>
          <a:p>
            <a:pPr marL="0" indent="0" algn="ctr">
              <a:buNone/>
            </a:pPr>
            <a:r>
              <a:rPr lang="en-US" sz="8000" dirty="0"/>
              <a:t>5. Discussion</a:t>
            </a:r>
          </a:p>
          <a:p>
            <a:pPr marL="0" indent="0" algn="ctr">
              <a:buNone/>
            </a:pPr>
            <a:endParaRPr lang="en-US" sz="8000" dirty="0"/>
          </a:p>
          <a:p>
            <a:pPr marL="0" indent="0" algn="ctr">
              <a:buNone/>
            </a:pPr>
            <a:endParaRPr lang="en-US" sz="8000" dirty="0"/>
          </a:p>
        </p:txBody>
      </p:sp>
    </p:spTree>
    <p:extLst>
      <p:ext uri="{BB962C8B-B14F-4D97-AF65-F5344CB8AC3E}">
        <p14:creationId xmlns:p14="http://schemas.microsoft.com/office/powerpoint/2010/main" val="22551452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0005-7F1F-4F2B-B104-D0544EC7519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6A37A0-5069-40C2-A5C4-9303B4BDEA62}"/>
              </a:ext>
            </a:extLst>
          </p:cNvPr>
          <p:cNvSpPr>
            <a:spLocks noGrp="1"/>
          </p:cNvSpPr>
          <p:nvPr>
            <p:ph idx="1"/>
          </p:nvPr>
        </p:nvSpPr>
        <p:spPr/>
        <p:txBody>
          <a:bodyPr/>
          <a:lstStyle/>
          <a:p>
            <a:r>
              <a:rPr lang="en-US" dirty="0"/>
              <a:t>Multiple imputation (MI) is effective in terms of reducing nonresponse error and improving efficiency</a:t>
            </a:r>
          </a:p>
          <a:p>
            <a:r>
              <a:rPr lang="en-US" dirty="0"/>
              <a:t>There are existing computational tools (SAS, R, etc.)</a:t>
            </a:r>
          </a:p>
          <a:p>
            <a:r>
              <a:rPr lang="en-US" dirty="0"/>
              <a:t>MI is flexible in terms of handling different data types </a:t>
            </a:r>
          </a:p>
          <a:p>
            <a:endParaRPr lang="en-US" dirty="0"/>
          </a:p>
        </p:txBody>
      </p:sp>
    </p:spTree>
    <p:extLst>
      <p:ext uri="{BB962C8B-B14F-4D97-AF65-F5344CB8AC3E}">
        <p14:creationId xmlns:p14="http://schemas.microsoft.com/office/powerpoint/2010/main" val="3813972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E26D-9B6F-4A7E-8549-D658B3B8539C}"/>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6604A6B9-E275-461D-B0DD-78FEF69BC4E8}"/>
              </a:ext>
            </a:extLst>
          </p:cNvPr>
          <p:cNvSpPr>
            <a:spLocks noGrp="1"/>
          </p:cNvSpPr>
          <p:nvPr>
            <p:ph idx="1"/>
          </p:nvPr>
        </p:nvSpPr>
        <p:spPr/>
        <p:txBody>
          <a:bodyPr>
            <a:normAutofit fontScale="92500" lnSpcReduction="10000"/>
          </a:bodyPr>
          <a:lstStyle/>
          <a:p>
            <a:r>
              <a:rPr lang="en-US" dirty="0"/>
              <a:t>Griswold, W., and N. Wright. 2004.“Cowbirds, Locals, and the Dynamic Endurance of Regionalism.” American Journal of Sociology109 (6): 1411–51.</a:t>
            </a:r>
          </a:p>
          <a:p>
            <a:r>
              <a:rPr lang="en-US" dirty="0"/>
              <a:t>Martin, K.A. 2009.“Normalizing Heterosexuality: Mothers’ Assumptions, Talk, and Strategies with Young Children.” American Sociological Review 74: 190–207.</a:t>
            </a:r>
          </a:p>
          <a:p>
            <a:r>
              <a:rPr lang="en-US" dirty="0"/>
              <a:t>O'Brien, R. 2017.“Redistribution and the New Fiscal Sociology: Race and the Progressivity of State </a:t>
            </a:r>
            <a:r>
              <a:rPr lang="en-US" dirty="0" err="1"/>
              <a:t>andLocal</a:t>
            </a:r>
            <a:r>
              <a:rPr lang="en-US" dirty="0"/>
              <a:t> </a:t>
            </a:r>
            <a:r>
              <a:rPr lang="en-US" dirty="0" err="1"/>
              <a:t>Taxes.”American</a:t>
            </a:r>
            <a:r>
              <a:rPr lang="en-US" dirty="0"/>
              <a:t> Journal of Sociology122 (4): 1015–49.</a:t>
            </a:r>
          </a:p>
          <a:p>
            <a:r>
              <a:rPr lang="en-US" dirty="0"/>
              <a:t>Sagar, T., D. Jones, K. Symons, J. </a:t>
            </a:r>
            <a:r>
              <a:rPr lang="en-US" dirty="0" err="1"/>
              <a:t>Tyrie</a:t>
            </a:r>
            <a:r>
              <a:rPr lang="en-US" dirty="0"/>
              <a:t>, and R. Roberts. 2016.“Student Involvement in the UK Sex Industry: Motivations and Experiences.” British Journal of Sociology67 (4): 697–718</a:t>
            </a:r>
          </a:p>
          <a:p>
            <a:endParaRPr lang="en-US" dirty="0"/>
          </a:p>
          <a:p>
            <a:endParaRPr lang="en-US" dirty="0"/>
          </a:p>
        </p:txBody>
      </p:sp>
    </p:spTree>
    <p:extLst>
      <p:ext uri="{BB962C8B-B14F-4D97-AF65-F5344CB8AC3E}">
        <p14:creationId xmlns:p14="http://schemas.microsoft.com/office/powerpoint/2010/main" val="123876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A62C8-FA31-4C3E-8999-973637F2B8E2}"/>
              </a:ext>
            </a:extLst>
          </p:cNvPr>
          <p:cNvSpPr>
            <a:spLocks noGrp="1"/>
          </p:cNvSpPr>
          <p:nvPr>
            <p:ph type="title"/>
          </p:nvPr>
        </p:nvSpPr>
        <p:spPr/>
        <p:txBody>
          <a:bodyPr/>
          <a:lstStyle/>
          <a:p>
            <a:r>
              <a:rPr lang="en-US" dirty="0"/>
              <a:t>Course Objectives</a:t>
            </a:r>
          </a:p>
        </p:txBody>
      </p:sp>
      <p:sp>
        <p:nvSpPr>
          <p:cNvPr id="3" name="Content Placeholder 2">
            <a:extLst>
              <a:ext uri="{FF2B5EF4-FFF2-40B4-BE49-F238E27FC236}">
                <a16:creationId xmlns:a16="http://schemas.microsoft.com/office/drawing/2014/main" id="{66E6EDA1-8555-4A91-8419-F0E4D4D41129}"/>
              </a:ext>
            </a:extLst>
          </p:cNvPr>
          <p:cNvSpPr>
            <a:spLocks noGrp="1"/>
          </p:cNvSpPr>
          <p:nvPr>
            <p:ph idx="1"/>
          </p:nvPr>
        </p:nvSpPr>
        <p:spPr/>
        <p:txBody>
          <a:bodyPr/>
          <a:lstStyle/>
          <a:p>
            <a:r>
              <a:rPr lang="en-US" dirty="0"/>
              <a:t>Obtain basic knowledge of missing data and multiple imputation</a:t>
            </a:r>
          </a:p>
          <a:p>
            <a:r>
              <a:rPr lang="en-US" dirty="0"/>
              <a:t>Implement multiple imputation method by using SAS</a:t>
            </a:r>
          </a:p>
          <a:p>
            <a:r>
              <a:rPr lang="en-US" dirty="0"/>
              <a:t>Apply multiple imputation method in practice</a:t>
            </a:r>
          </a:p>
        </p:txBody>
      </p:sp>
    </p:spTree>
    <p:extLst>
      <p:ext uri="{BB962C8B-B14F-4D97-AF65-F5344CB8AC3E}">
        <p14:creationId xmlns:p14="http://schemas.microsoft.com/office/powerpoint/2010/main" val="38827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73975-4564-46E3-B177-A3BDD2EF1BE6}"/>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F76CA7D0-5908-4B80-B595-3E8BBA75D488}"/>
              </a:ext>
            </a:extLst>
          </p:cNvPr>
          <p:cNvSpPr>
            <a:spLocks noGrp="1"/>
          </p:cNvSpPr>
          <p:nvPr>
            <p:ph idx="1"/>
          </p:nvPr>
        </p:nvSpPr>
        <p:spPr/>
        <p:txBody>
          <a:bodyPr>
            <a:normAutofit/>
          </a:bodyPr>
          <a:lstStyle/>
          <a:p>
            <a:pPr marL="514350" indent="-514350">
              <a:buFont typeface="+mj-lt"/>
              <a:buAutoNum type="arabicPeriod"/>
            </a:pPr>
            <a:r>
              <a:rPr lang="en-US" dirty="0"/>
              <a:t>Introduction to missing data analysis </a:t>
            </a:r>
          </a:p>
          <a:p>
            <a:pPr marL="514350" indent="-514350">
              <a:buFont typeface="+mj-lt"/>
              <a:buAutoNum type="arabicPeriod"/>
            </a:pPr>
            <a:r>
              <a:rPr lang="en-US" dirty="0"/>
              <a:t>Multiple imputation method</a:t>
            </a:r>
          </a:p>
          <a:p>
            <a:pPr marL="514350" indent="-514350">
              <a:buFont typeface="+mj-lt"/>
              <a:buAutoNum type="arabicPeriod"/>
            </a:pPr>
            <a:r>
              <a:rPr lang="en-US" dirty="0"/>
              <a:t>Computational tools</a:t>
            </a:r>
          </a:p>
          <a:p>
            <a:pPr marL="514350" indent="-514350">
              <a:buFont typeface="+mj-lt"/>
              <a:buAutoNum type="arabicPeriod"/>
            </a:pPr>
            <a:r>
              <a:rPr lang="en-US" dirty="0"/>
              <a:t>Real data application</a:t>
            </a:r>
          </a:p>
          <a:p>
            <a:pPr marL="514350" indent="-514350">
              <a:buFont typeface="+mj-lt"/>
              <a:buAutoNum type="arabicPeriod"/>
            </a:pPr>
            <a:r>
              <a:rPr lang="en-US" dirty="0"/>
              <a:t>Discussion</a:t>
            </a:r>
          </a:p>
        </p:txBody>
      </p:sp>
    </p:spTree>
    <p:extLst>
      <p:ext uri="{BB962C8B-B14F-4D97-AF65-F5344CB8AC3E}">
        <p14:creationId xmlns:p14="http://schemas.microsoft.com/office/powerpoint/2010/main" val="370462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8B9F3F-8E0A-43FF-A616-89899479356F}"/>
              </a:ext>
            </a:extLst>
          </p:cNvPr>
          <p:cNvSpPr>
            <a:spLocks noGrp="1"/>
          </p:cNvSpPr>
          <p:nvPr>
            <p:ph idx="1"/>
          </p:nvPr>
        </p:nvSpPr>
        <p:spPr>
          <a:xfrm>
            <a:off x="838200" y="2426109"/>
            <a:ext cx="10515600" cy="3750853"/>
          </a:xfrm>
        </p:spPr>
        <p:txBody>
          <a:bodyPr>
            <a:normAutofit/>
          </a:bodyPr>
          <a:lstStyle/>
          <a:p>
            <a:pPr marL="0" indent="0" algn="ctr">
              <a:buNone/>
            </a:pPr>
            <a:r>
              <a:rPr lang="en-US" sz="8000" dirty="0"/>
              <a:t>1. Introduction to missing data analysis</a:t>
            </a:r>
          </a:p>
        </p:txBody>
      </p:sp>
    </p:spTree>
    <p:extLst>
      <p:ext uri="{BB962C8B-B14F-4D97-AF65-F5344CB8AC3E}">
        <p14:creationId xmlns:p14="http://schemas.microsoft.com/office/powerpoint/2010/main" val="1751898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D4A37-B995-4506-B4D6-6E8FE207FC5C}"/>
              </a:ext>
            </a:extLst>
          </p:cNvPr>
          <p:cNvSpPr>
            <a:spLocks noGrp="1"/>
          </p:cNvSpPr>
          <p:nvPr>
            <p:ph type="title"/>
          </p:nvPr>
        </p:nvSpPr>
        <p:spPr/>
        <p:txBody>
          <a:bodyPr/>
          <a:lstStyle/>
          <a:p>
            <a:r>
              <a:rPr lang="en-US" dirty="0"/>
              <a:t>Introduction - Types of missing data</a:t>
            </a:r>
          </a:p>
        </p:txBody>
      </p:sp>
      <p:sp>
        <p:nvSpPr>
          <p:cNvPr id="3" name="Content Placeholder 2">
            <a:extLst>
              <a:ext uri="{FF2B5EF4-FFF2-40B4-BE49-F238E27FC236}">
                <a16:creationId xmlns:a16="http://schemas.microsoft.com/office/drawing/2014/main" id="{D79F8B3F-ADC5-406F-AC2E-F5B9F604F027}"/>
              </a:ext>
            </a:extLst>
          </p:cNvPr>
          <p:cNvSpPr>
            <a:spLocks noGrp="1"/>
          </p:cNvSpPr>
          <p:nvPr>
            <p:ph idx="1"/>
          </p:nvPr>
        </p:nvSpPr>
        <p:spPr/>
        <p:txBody>
          <a:bodyPr>
            <a:normAutofit/>
          </a:bodyPr>
          <a:lstStyle/>
          <a:p>
            <a:r>
              <a:rPr lang="en-US" dirty="0"/>
              <a:t>Unit nonresponse: it occurs when an entire unit, such as a person, household, or case, fails to provide any data for the survey or study. This means that none of the variables or questions related to that unit have been answered or collected</a:t>
            </a:r>
          </a:p>
          <a:p>
            <a:r>
              <a:rPr lang="en-US" dirty="0"/>
              <a:t>Item nonresponse: it occurs when a participant or respondent provides some data but fails to answer one or more specific questions or variables in a survey or study</a:t>
            </a:r>
          </a:p>
        </p:txBody>
      </p:sp>
    </p:spTree>
    <p:extLst>
      <p:ext uri="{BB962C8B-B14F-4D97-AF65-F5344CB8AC3E}">
        <p14:creationId xmlns:p14="http://schemas.microsoft.com/office/powerpoint/2010/main" val="1438603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2CBAE-9DE6-452B-9E06-8572ECE9A7DC}"/>
              </a:ext>
            </a:extLst>
          </p:cNvPr>
          <p:cNvSpPr>
            <a:spLocks noGrp="1"/>
          </p:cNvSpPr>
          <p:nvPr>
            <p:ph type="title"/>
          </p:nvPr>
        </p:nvSpPr>
        <p:spPr/>
        <p:txBody>
          <a:bodyPr/>
          <a:lstStyle/>
          <a:p>
            <a:r>
              <a:rPr lang="en-US" dirty="0"/>
              <a:t>Introduction - Examples</a:t>
            </a:r>
          </a:p>
        </p:txBody>
      </p:sp>
      <p:sp>
        <p:nvSpPr>
          <p:cNvPr id="3" name="Content Placeholder 2">
            <a:extLst>
              <a:ext uri="{FF2B5EF4-FFF2-40B4-BE49-F238E27FC236}">
                <a16:creationId xmlns:a16="http://schemas.microsoft.com/office/drawing/2014/main" id="{2F181F92-A0FD-46FE-9348-7D44DC92DDC0}"/>
              </a:ext>
            </a:extLst>
          </p:cNvPr>
          <p:cNvSpPr>
            <a:spLocks noGrp="1"/>
          </p:cNvSpPr>
          <p:nvPr>
            <p:ph idx="1"/>
          </p:nvPr>
        </p:nvSpPr>
        <p:spPr/>
        <p:txBody>
          <a:bodyPr/>
          <a:lstStyle/>
          <a:p>
            <a:r>
              <a:rPr lang="en-US" dirty="0"/>
              <a:t>The Behavioral Risk Factor Surveillance System (BRFSS): nation’s premier system of health-related telephone surveys that collect state data about U.S. residents regarding their health-related risk behaviors, chronic health conditions, and use of preventive services</a:t>
            </a:r>
          </a:p>
          <a:p>
            <a:r>
              <a:rPr lang="en-US" dirty="0"/>
              <a:t>Unit nonresponse: refusal and incorrect contact information from the sampled units</a:t>
            </a:r>
          </a:p>
          <a:p>
            <a:r>
              <a:rPr lang="en-US" dirty="0"/>
              <a:t>Item nonresponse: respondents fail to answer some questions such as age, gender, health outcomes, </a:t>
            </a:r>
            <a:r>
              <a:rPr lang="en-US" dirty="0" err="1"/>
              <a:t>etc</a:t>
            </a:r>
            <a:endParaRPr lang="en-US" dirty="0"/>
          </a:p>
        </p:txBody>
      </p:sp>
    </p:spTree>
    <p:extLst>
      <p:ext uri="{BB962C8B-B14F-4D97-AF65-F5344CB8AC3E}">
        <p14:creationId xmlns:p14="http://schemas.microsoft.com/office/powerpoint/2010/main" val="135719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7D0AD-EA84-45C8-82F3-79192DC60C20}"/>
              </a:ext>
            </a:extLst>
          </p:cNvPr>
          <p:cNvSpPr>
            <a:spLocks noGrp="1"/>
          </p:cNvSpPr>
          <p:nvPr>
            <p:ph type="title"/>
          </p:nvPr>
        </p:nvSpPr>
        <p:spPr/>
        <p:txBody>
          <a:bodyPr/>
          <a:lstStyle/>
          <a:p>
            <a:r>
              <a:rPr lang="en-US" dirty="0"/>
              <a:t>Unit nonresponse</a:t>
            </a:r>
          </a:p>
        </p:txBody>
      </p:sp>
      <p:sp>
        <p:nvSpPr>
          <p:cNvPr id="3" name="Content Placeholder 2">
            <a:extLst>
              <a:ext uri="{FF2B5EF4-FFF2-40B4-BE49-F238E27FC236}">
                <a16:creationId xmlns:a16="http://schemas.microsoft.com/office/drawing/2014/main" id="{28E79D99-8028-486A-ABB3-973E2521E226}"/>
              </a:ext>
            </a:extLst>
          </p:cNvPr>
          <p:cNvSpPr>
            <a:spLocks noGrp="1"/>
          </p:cNvSpPr>
          <p:nvPr>
            <p:ph idx="1"/>
          </p:nvPr>
        </p:nvSpPr>
        <p:spPr/>
        <p:txBody>
          <a:bodyPr/>
          <a:lstStyle/>
          <a:p>
            <a:r>
              <a:rPr lang="en-US" dirty="0"/>
              <a:t>The response rate for the 2023 Behavioral Risk Factor Surveillance System (BRFSS) was approximately 19.5%</a:t>
            </a:r>
          </a:p>
          <a:p>
            <a:r>
              <a:rPr lang="en-US" dirty="0"/>
              <a:t>The response rate for the 2023 National Health and Nutrition Examination Survey (NHANES) was around 60%</a:t>
            </a:r>
          </a:p>
          <a:p>
            <a:r>
              <a:rPr lang="en-US" dirty="0"/>
              <a:t>The response rate for the 2023 National Health Interview Survey (NHIS) was approximately 56.7%</a:t>
            </a:r>
          </a:p>
        </p:txBody>
      </p:sp>
    </p:spTree>
    <p:extLst>
      <p:ext uri="{BB962C8B-B14F-4D97-AF65-F5344CB8AC3E}">
        <p14:creationId xmlns:p14="http://schemas.microsoft.com/office/powerpoint/2010/main" val="1694448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80312</TotalTime>
  <Words>1849</Words>
  <Application>Microsoft Office PowerPoint</Application>
  <PresentationFormat>Widescreen</PresentationFormat>
  <Paragraphs>240</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Cambria Math</vt:lpstr>
      <vt:lpstr>Courier New</vt:lpstr>
      <vt:lpstr>Office Theme</vt:lpstr>
      <vt:lpstr>Introduction to Multiple Imputation</vt:lpstr>
      <vt:lpstr>Acknowledgement</vt:lpstr>
      <vt:lpstr>PowerPoint Presentation</vt:lpstr>
      <vt:lpstr>Course Objectives</vt:lpstr>
      <vt:lpstr>Outline</vt:lpstr>
      <vt:lpstr>PowerPoint Presentation</vt:lpstr>
      <vt:lpstr>Introduction - Types of missing data</vt:lpstr>
      <vt:lpstr>Introduction - Examples</vt:lpstr>
      <vt:lpstr>Unit nonresponse</vt:lpstr>
      <vt:lpstr>Item nonresponse (2023 BRFSS)</vt:lpstr>
      <vt:lpstr>Toy example</vt:lpstr>
      <vt:lpstr>Introduction - Strategies</vt:lpstr>
      <vt:lpstr>Introduction – Types of imputation methods</vt:lpstr>
      <vt:lpstr>Introduction – Missing mechanism</vt:lpstr>
      <vt:lpstr>PowerPoint Presentation</vt:lpstr>
      <vt:lpstr>Concept</vt:lpstr>
      <vt:lpstr>Process</vt:lpstr>
      <vt:lpstr>Computational details</vt:lpstr>
      <vt:lpstr>Degrees of Freedom for t distribution</vt:lpstr>
      <vt:lpstr>Relative Increase in Variance (RIV)</vt:lpstr>
      <vt:lpstr>Interpretation</vt:lpstr>
      <vt:lpstr>Fraction of Missing Information (FMI)</vt:lpstr>
      <vt:lpstr>Relative Efficiency</vt:lpstr>
      <vt:lpstr>History</vt:lpstr>
      <vt:lpstr>Conditions</vt:lpstr>
      <vt:lpstr>Advantages of MI</vt:lpstr>
      <vt:lpstr>Disadvantages of MI</vt:lpstr>
      <vt:lpstr>PowerPoint Presentation</vt:lpstr>
      <vt:lpstr>Computational tools of MI</vt:lpstr>
      <vt:lpstr>SAS PROC MI </vt:lpstr>
      <vt:lpstr>SAS code examples</vt:lpstr>
      <vt:lpstr>PowerPoint Presentation</vt:lpstr>
      <vt:lpstr>Data and variables</vt:lpstr>
      <vt:lpstr>PowerPoint Presentation</vt:lpstr>
      <vt:lpstr>PowerPoint Presentation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Grissom, VaLauna K (HSC)</dc:creator>
  <cp:lastModifiedBy>Chen, Sixia   (HSC)</cp:lastModifiedBy>
  <cp:revision>487</cp:revision>
  <dcterms:created xsi:type="dcterms:W3CDTF">2019-02-15T16:08:56Z</dcterms:created>
  <dcterms:modified xsi:type="dcterms:W3CDTF">2024-10-22T17:03:52Z</dcterms:modified>
</cp:coreProperties>
</file>